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39"/>
  </p:notesMasterIdLst>
  <p:handoutMasterIdLst>
    <p:handoutMasterId r:id="rId40"/>
  </p:handoutMasterIdLst>
  <p:sldIdLst>
    <p:sldId id="403" r:id="rId2"/>
    <p:sldId id="481" r:id="rId3"/>
    <p:sldId id="497" r:id="rId4"/>
    <p:sldId id="552" r:id="rId5"/>
    <p:sldId id="491" r:id="rId6"/>
    <p:sldId id="485" r:id="rId7"/>
    <p:sldId id="496" r:id="rId8"/>
    <p:sldId id="486" r:id="rId9"/>
    <p:sldId id="530" r:id="rId10"/>
    <p:sldId id="531" r:id="rId11"/>
    <p:sldId id="498" r:id="rId12"/>
    <p:sldId id="500" r:id="rId13"/>
    <p:sldId id="501" r:id="rId14"/>
    <p:sldId id="502" r:id="rId15"/>
    <p:sldId id="503" r:id="rId16"/>
    <p:sldId id="504" r:id="rId17"/>
    <p:sldId id="505" r:id="rId18"/>
    <p:sldId id="506" r:id="rId19"/>
    <p:sldId id="507" r:id="rId20"/>
    <p:sldId id="508" r:id="rId21"/>
    <p:sldId id="509" r:id="rId22"/>
    <p:sldId id="510" r:id="rId23"/>
    <p:sldId id="511" r:id="rId24"/>
    <p:sldId id="512" r:id="rId25"/>
    <p:sldId id="513" r:id="rId26"/>
    <p:sldId id="515" r:id="rId27"/>
    <p:sldId id="516" r:id="rId28"/>
    <p:sldId id="517" r:id="rId29"/>
    <p:sldId id="518" r:id="rId30"/>
    <p:sldId id="519" r:id="rId31"/>
    <p:sldId id="520" r:id="rId32"/>
    <p:sldId id="521" r:id="rId33"/>
    <p:sldId id="522" r:id="rId34"/>
    <p:sldId id="523" r:id="rId35"/>
    <p:sldId id="524" r:id="rId36"/>
    <p:sldId id="525" r:id="rId37"/>
    <p:sldId id="413" r:id="rId38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57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19" autoAdjust="0"/>
    <p:restoredTop sz="99467" autoAdjust="0"/>
  </p:normalViewPr>
  <p:slideViewPr>
    <p:cSldViewPr>
      <p:cViewPr varScale="1">
        <p:scale>
          <a:sx n="69" d="100"/>
          <a:sy n="69" d="100"/>
        </p:scale>
        <p:origin x="-17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DC61C-E76D-4F26-AD73-874579B3D86C}" type="datetimeFigureOut">
              <a:rPr lang="id-ID" smtClean="0"/>
              <a:t>13/01/2016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AC5DB-A425-4AFC-863B-D74029814B10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2529F-0B2D-40AC-9F81-AA05CCB2EF7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FDB60-D5A1-4B8F-BB52-C858CE2CF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9380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rgbClr val="2F2B2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2F2B2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Presentation by Imam Azhari</a:t>
            </a:r>
            <a:endParaRPr lang="en-US" dirty="0"/>
          </a:p>
        </p:txBody>
      </p:sp>
      <p:pic>
        <p:nvPicPr>
          <p:cNvPr id="2051" name="Picture 3" descr="C:\Users\Imam Azhari\Pictures\UAD_Jargon.pn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453324"/>
            <a:ext cx="2700000" cy="10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Imam Azhari\Pictures\UAD Identit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713328"/>
            <a:ext cx="3600000" cy="1039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3074" name="Picture 2" descr="C:\Users\Imam Azhari\Pictures\UAD Identity _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4376" y="6140304"/>
            <a:ext cx="2250000" cy="64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702497"/>
            <a:ext cx="7659687" cy="1168400"/>
          </a:xfrm>
        </p:spPr>
        <p:txBody>
          <a:bodyPr anchor="t"/>
          <a:lstStyle>
            <a:lvl1pPr algn="l">
              <a:defRPr sz="36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68960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2" descr="C:\Users\Imam Azhari\Pictures\UAD Identity 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4376" y="6140304"/>
            <a:ext cx="2250000" cy="64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F2B2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485096"/>
          </a:xfrm>
        </p:spPr>
        <p:txBody>
          <a:bodyPr/>
          <a:lstStyle>
            <a:lvl1pPr>
              <a:defRPr sz="2800">
                <a:solidFill>
                  <a:srgbClr val="2F2B20"/>
                </a:solidFill>
              </a:defRPr>
            </a:lvl1pPr>
            <a:lvl2pPr>
              <a:defRPr sz="2400">
                <a:solidFill>
                  <a:srgbClr val="2F2B20"/>
                </a:solidFill>
              </a:defRPr>
            </a:lvl2pPr>
            <a:lvl3pPr>
              <a:defRPr sz="2000">
                <a:solidFill>
                  <a:srgbClr val="2F2B20"/>
                </a:solidFill>
              </a:defRPr>
            </a:lvl3pPr>
            <a:lvl4pPr>
              <a:defRPr sz="1800">
                <a:solidFill>
                  <a:srgbClr val="2F2B20"/>
                </a:solidFill>
              </a:defRPr>
            </a:lvl4pPr>
            <a:lvl5pPr>
              <a:defRPr sz="1800">
                <a:solidFill>
                  <a:srgbClr val="2F2B2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4850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2" descr="C:\Users\Imam Azhari\Pictures\UAD Identity 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4376" y="6140304"/>
            <a:ext cx="2250000" cy="64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4" name="Picture 2" descr="C:\Users\Imam Azhari\Pictures\UAD Identity 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4376" y="6140304"/>
            <a:ext cx="2250000" cy="64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Imam Azhari\Pictures\UAD Identity 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4376" y="6140304"/>
            <a:ext cx="2250000" cy="64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.pn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0" y="6094800"/>
            <a:ext cx="9144000" cy="762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421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5" name="Picture 4" descr="C:\Users\Imam Azhari\Pictures\ISO UAD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5696" y="6213248"/>
            <a:ext cx="877906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</p:sldLayoutIdLst>
  <p:transition spd="slow">
    <p:circle/>
  </p:transition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1338" indent="-427038" algn="l" defTabSz="914400" rtl="0" eaLnBrk="1" latinLnBrk="0" hangingPunct="1">
        <a:spcBef>
          <a:spcPts val="0"/>
        </a:spcBef>
        <a:spcAft>
          <a:spcPts val="1200"/>
        </a:spcAft>
        <a:buClr>
          <a:srgbClr val="285799"/>
        </a:buClr>
        <a:buSzPct val="50000"/>
        <a:buFont typeface="Wingdings" charset="2"/>
        <a:buChar char="u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357188" algn="l" defTabSz="914400" rtl="0" eaLnBrk="1" latinLnBrk="0" hangingPunct="1">
        <a:spcBef>
          <a:spcPts val="0"/>
        </a:spcBef>
        <a:spcAft>
          <a:spcPts val="1200"/>
        </a:spcAft>
        <a:buClr>
          <a:schemeClr val="accent2"/>
        </a:buClr>
        <a:buFont typeface="Arial" pitchFamily="34" charset="0"/>
        <a:buChar char="•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4125" indent="-355600" algn="l" defTabSz="914400" rtl="0" eaLnBrk="1" latinLnBrk="0" hangingPunct="1">
        <a:spcBef>
          <a:spcPts val="0"/>
        </a:spcBef>
        <a:spcAft>
          <a:spcPts val="1200"/>
        </a:spcAft>
        <a:buClr>
          <a:schemeClr val="accent3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517650" indent="-263525" algn="l" defTabSz="914400" rtl="0" eaLnBrk="1" latinLnBrk="0" hangingPunct="1">
        <a:spcBef>
          <a:spcPts val="0"/>
        </a:spcBef>
        <a:spcAft>
          <a:spcPts val="1200"/>
        </a:spcAft>
        <a:buClr>
          <a:schemeClr val="accent4"/>
        </a:buClr>
        <a:buFont typeface="Arial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797050" indent="-279400" algn="l" defTabSz="914400" rtl="0" eaLnBrk="1" latinLnBrk="0" hangingPunct="1">
        <a:spcBef>
          <a:spcPts val="0"/>
        </a:spcBef>
        <a:spcAft>
          <a:spcPts val="1200"/>
        </a:spcAft>
        <a:buClr>
          <a:schemeClr val="accent5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Kriteria%20Penilaian%20Proposal.pptx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encari%20ide.pptx" TargetMode="Externa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ep.espacenet.com/" TargetMode="External"/><Relationship Id="rId2" Type="http://schemas.openxmlformats.org/officeDocument/2006/relationships/hyperlink" Target="http://www.uspto.gov/patft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reepatentsonline.com/" TargetMode="External"/><Relationship Id="rId5" Type="http://schemas.openxmlformats.org/officeDocument/2006/relationships/hyperlink" Target="http://www.google.com/patents?hl=en" TargetMode="External"/><Relationship Id="rId4" Type="http://schemas.openxmlformats.org/officeDocument/2006/relationships/hyperlink" Target="http://www.dgip.go.id/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752600"/>
            <a:ext cx="7620000" cy="1828800"/>
          </a:xfrm>
        </p:spPr>
        <p:txBody>
          <a:bodyPr/>
          <a:lstStyle/>
          <a:p>
            <a:r>
              <a:rPr lang="id-ID" sz="2800" b="1" dirty="0" smtClean="0">
                <a:solidFill>
                  <a:srgbClr val="C00000"/>
                </a:solidFill>
              </a:rPr>
              <a:t/>
            </a:r>
            <a:br>
              <a:rPr lang="id-ID" sz="2800" b="1" dirty="0" smtClean="0">
                <a:solidFill>
                  <a:srgbClr val="C00000"/>
                </a:solidFill>
              </a:rPr>
            </a:br>
            <a:r>
              <a:rPr lang="id-ID" sz="2800" b="1" dirty="0">
                <a:solidFill>
                  <a:srgbClr val="C00000"/>
                </a:solidFill>
              </a:rPr>
              <a:t/>
            </a:r>
            <a:br>
              <a:rPr lang="id-ID" sz="2800" b="1" dirty="0">
                <a:solidFill>
                  <a:srgbClr val="C00000"/>
                </a:solidFill>
              </a:rPr>
            </a:br>
            <a:r>
              <a:rPr lang="id-ID" sz="2800" b="1" dirty="0" smtClean="0">
                <a:solidFill>
                  <a:srgbClr val="C00000"/>
                </a:solidFill>
              </a:rPr>
              <a:t/>
            </a:r>
            <a:br>
              <a:rPr lang="id-ID" sz="2800" b="1" dirty="0" smtClean="0">
                <a:solidFill>
                  <a:srgbClr val="C00000"/>
                </a:solidFill>
              </a:rPr>
            </a:br>
            <a:r>
              <a:rPr lang="id-ID" sz="2800" b="1" dirty="0">
                <a:solidFill>
                  <a:srgbClr val="C00000"/>
                </a:solidFill>
              </a:rPr>
              <a:t/>
            </a:r>
            <a:br>
              <a:rPr lang="id-ID" sz="2800" b="1" dirty="0">
                <a:solidFill>
                  <a:srgbClr val="C00000"/>
                </a:solidFill>
              </a:rPr>
            </a:br>
            <a:r>
              <a:rPr lang="id-ID" sz="2800" b="1" dirty="0" smtClean="0">
                <a:solidFill>
                  <a:srgbClr val="C00000"/>
                </a:solidFill>
              </a:rPr>
              <a:t/>
            </a:r>
            <a:br>
              <a:rPr lang="id-ID" sz="2800" b="1" dirty="0" smtClean="0">
                <a:solidFill>
                  <a:srgbClr val="C00000"/>
                </a:solidFill>
              </a:rPr>
            </a:br>
            <a:r>
              <a:rPr lang="id-ID" sz="2800" b="1" dirty="0">
                <a:solidFill>
                  <a:srgbClr val="C00000"/>
                </a:solidFill>
              </a:rPr>
              <a:t/>
            </a:r>
            <a:br>
              <a:rPr lang="id-ID" sz="2800" b="1" dirty="0">
                <a:solidFill>
                  <a:srgbClr val="C00000"/>
                </a:solidFill>
              </a:rPr>
            </a:br>
            <a:r>
              <a:rPr lang="id-ID" sz="2800" b="1" dirty="0" smtClean="0">
                <a:solidFill>
                  <a:srgbClr val="C00000"/>
                </a:solidFill>
              </a:rPr>
              <a:t/>
            </a:r>
            <a:br>
              <a:rPr lang="id-ID" sz="2800" b="1" dirty="0" smtClean="0">
                <a:solidFill>
                  <a:srgbClr val="C00000"/>
                </a:solidFill>
              </a:rPr>
            </a:br>
            <a:r>
              <a:rPr lang="id-ID" sz="2800" b="1" dirty="0">
                <a:solidFill>
                  <a:srgbClr val="C00000"/>
                </a:solidFill>
              </a:rPr>
              <a:t/>
            </a:r>
            <a:br>
              <a:rPr lang="id-ID" sz="2800" b="1" dirty="0">
                <a:solidFill>
                  <a:srgbClr val="C00000"/>
                </a:solidFill>
              </a:rPr>
            </a:br>
            <a:r>
              <a:rPr lang="id-ID" sz="2800" b="1" dirty="0" smtClean="0">
                <a:solidFill>
                  <a:srgbClr val="C00000"/>
                </a:solidFill>
              </a:rPr>
              <a:t/>
            </a:r>
            <a:br>
              <a:rPr lang="id-ID" sz="2800" b="1" dirty="0" smtClean="0">
                <a:solidFill>
                  <a:srgbClr val="C00000"/>
                </a:solidFill>
              </a:rPr>
            </a:br>
            <a:r>
              <a:rPr lang="id-ID" sz="2800" b="1" dirty="0">
                <a:solidFill>
                  <a:srgbClr val="C00000"/>
                </a:solidFill>
              </a:rPr>
              <a:t/>
            </a:r>
            <a:br>
              <a:rPr lang="id-ID" sz="2800" b="1" dirty="0">
                <a:solidFill>
                  <a:srgbClr val="C00000"/>
                </a:solidFill>
              </a:rPr>
            </a:br>
            <a:r>
              <a:rPr lang="id-ID" sz="2800" b="1" dirty="0" smtClean="0">
                <a:solidFill>
                  <a:srgbClr val="C00000"/>
                </a:solidFill>
              </a:rPr>
              <a:t/>
            </a:r>
            <a:br>
              <a:rPr lang="id-ID" sz="2800" b="1" dirty="0" smtClean="0">
                <a:solidFill>
                  <a:srgbClr val="C00000"/>
                </a:solidFill>
              </a:rPr>
            </a:br>
            <a:r>
              <a:rPr lang="id-ID" sz="2800" b="1" dirty="0">
                <a:solidFill>
                  <a:srgbClr val="C00000"/>
                </a:solidFill>
              </a:rPr>
              <a:t/>
            </a:r>
            <a:br>
              <a:rPr lang="id-ID" sz="2800" b="1" dirty="0">
                <a:solidFill>
                  <a:srgbClr val="C00000"/>
                </a:solidFill>
              </a:rPr>
            </a:br>
            <a:r>
              <a:rPr lang="id-ID" sz="2800" b="1" dirty="0" smtClean="0">
                <a:solidFill>
                  <a:srgbClr val="C00000"/>
                </a:solidFill>
              </a:rPr>
              <a:t/>
            </a:r>
            <a:br>
              <a:rPr lang="id-ID" sz="2800" b="1" dirty="0" smtClean="0">
                <a:solidFill>
                  <a:srgbClr val="C00000"/>
                </a:solidFill>
              </a:rPr>
            </a:br>
            <a:r>
              <a:rPr lang="id-ID" sz="2800" b="1" dirty="0">
                <a:solidFill>
                  <a:srgbClr val="C00000"/>
                </a:solidFill>
              </a:rPr>
              <a:t/>
            </a:r>
            <a:br>
              <a:rPr lang="id-ID" sz="2800" b="1" dirty="0">
                <a:solidFill>
                  <a:srgbClr val="C00000"/>
                </a:solidFill>
              </a:rPr>
            </a:br>
            <a:r>
              <a:rPr lang="id-ID" sz="2800" b="1" dirty="0" smtClean="0">
                <a:solidFill>
                  <a:srgbClr val="C00000"/>
                </a:solidFill>
              </a:rPr>
              <a:t/>
            </a:r>
            <a:br>
              <a:rPr lang="id-ID" sz="2800" b="1" dirty="0" smtClean="0">
                <a:solidFill>
                  <a:srgbClr val="C00000"/>
                </a:solidFill>
              </a:rPr>
            </a:br>
            <a:r>
              <a:rPr lang="id-ID" sz="2800" b="1" dirty="0">
                <a:solidFill>
                  <a:srgbClr val="C00000"/>
                </a:solidFill>
              </a:rPr>
              <a:t/>
            </a:r>
            <a:br>
              <a:rPr lang="id-ID" sz="2800" b="1" dirty="0">
                <a:solidFill>
                  <a:srgbClr val="C00000"/>
                </a:solidFill>
              </a:rPr>
            </a:br>
            <a:r>
              <a:rPr lang="id-ID" sz="2800" b="1" dirty="0" smtClean="0">
                <a:solidFill>
                  <a:srgbClr val="C00000"/>
                </a:solidFill>
              </a:rPr>
              <a:t/>
            </a:r>
            <a:br>
              <a:rPr lang="id-ID" sz="2800" b="1" dirty="0" smtClean="0">
                <a:solidFill>
                  <a:srgbClr val="C00000"/>
                </a:solidFill>
              </a:rPr>
            </a:br>
            <a:r>
              <a:rPr lang="id-ID" sz="2800" b="1" dirty="0">
                <a:solidFill>
                  <a:srgbClr val="C00000"/>
                </a:solidFill>
              </a:rPr>
              <a:t/>
            </a:r>
            <a:br>
              <a:rPr lang="id-ID" sz="2800" b="1" dirty="0">
                <a:solidFill>
                  <a:srgbClr val="C00000"/>
                </a:solidFill>
              </a:rPr>
            </a:br>
            <a:r>
              <a:rPr lang="id-ID" sz="2800" b="1" dirty="0" smtClean="0">
                <a:solidFill>
                  <a:srgbClr val="C00000"/>
                </a:solidFill>
              </a:rPr>
              <a:t/>
            </a:r>
            <a:br>
              <a:rPr lang="id-ID" sz="2800" b="1" dirty="0" smtClean="0">
                <a:solidFill>
                  <a:srgbClr val="C00000"/>
                </a:solidFill>
              </a:rPr>
            </a:br>
            <a:r>
              <a:rPr lang="id-ID" sz="2400" b="1" dirty="0" smtClean="0">
                <a:solidFill>
                  <a:srgbClr val="C00000"/>
                </a:solidFill>
              </a:rPr>
              <a:t>UINIVERSITAS </a:t>
            </a:r>
            <a:r>
              <a:rPr lang="id-ID" sz="2400" b="1" dirty="0">
                <a:solidFill>
                  <a:srgbClr val="C00000"/>
                </a:solidFill>
              </a:rPr>
              <a:t>AHMAD </a:t>
            </a:r>
            <a:r>
              <a:rPr lang="id-ID" sz="2400" b="1" dirty="0" smtClean="0">
                <a:solidFill>
                  <a:srgbClr val="C00000"/>
                </a:solidFill>
              </a:rPr>
              <a:t>DAHLAN</a:t>
            </a:r>
            <a:r>
              <a:rPr lang="id-ID" sz="2800" b="1" dirty="0" smtClean="0">
                <a:solidFill>
                  <a:srgbClr val="C00000"/>
                </a:solidFill>
              </a:rPr>
              <a:t/>
            </a:r>
            <a:br>
              <a:rPr lang="id-ID" sz="2800" b="1" dirty="0" smtClean="0">
                <a:solidFill>
                  <a:srgbClr val="C00000"/>
                </a:solidFill>
              </a:rPr>
            </a:br>
            <a:r>
              <a:rPr lang="id-ID" sz="3200" b="1" dirty="0" smtClean="0">
                <a:solidFill>
                  <a:schemeClr val="tx1"/>
                </a:solidFill>
              </a:rPr>
              <a:t>KIAT MERAIH HIBAH DIKTI</a:t>
            </a:r>
            <a:r>
              <a:rPr lang="id-ID" sz="3200" b="1" dirty="0" smtClean="0">
                <a:solidFill>
                  <a:srgbClr val="C00000"/>
                </a:solidFill>
              </a:rPr>
              <a:t/>
            </a:r>
            <a:br>
              <a:rPr lang="id-ID" sz="3200" b="1" dirty="0" smtClean="0">
                <a:solidFill>
                  <a:srgbClr val="C00000"/>
                </a:solidFill>
              </a:rPr>
            </a:br>
            <a:r>
              <a:rPr lang="id-ID" sz="2400" b="1" i="1" dirty="0" smtClean="0">
                <a:solidFill>
                  <a:srgbClr val="C00000"/>
                </a:solidFill>
              </a:rPr>
              <a:t>KUAT, BERMARTABAT, DAN BERMANFAAT</a:t>
            </a:r>
            <a:r>
              <a:rPr lang="id-ID" sz="3200" b="1" dirty="0" smtClean="0">
                <a:solidFill>
                  <a:srgbClr val="C00000"/>
                </a:solidFill>
              </a:rPr>
              <a:t/>
            </a:r>
            <a:br>
              <a:rPr lang="id-ID" sz="3200" b="1" dirty="0" smtClean="0">
                <a:solidFill>
                  <a:srgbClr val="C00000"/>
                </a:solidFill>
              </a:rPr>
            </a:b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429000"/>
            <a:ext cx="5562600" cy="2362200"/>
          </a:xfrm>
        </p:spPr>
        <p:txBody>
          <a:bodyPr>
            <a:normAutofit/>
          </a:bodyPr>
          <a:lstStyle/>
          <a:p>
            <a:pPr algn="l">
              <a:spcAft>
                <a:spcPts val="0"/>
              </a:spcAft>
            </a:pPr>
            <a:endParaRPr lang="id-ID" sz="2400" b="1" i="1" dirty="0" smtClean="0">
              <a:solidFill>
                <a:srgbClr val="002060"/>
              </a:solidFill>
            </a:endParaRPr>
          </a:p>
          <a:p>
            <a:pPr algn="l">
              <a:spcAft>
                <a:spcPts val="0"/>
              </a:spcAft>
            </a:pPr>
            <a:r>
              <a:rPr lang="id-ID" sz="2400" b="1" i="1" dirty="0" smtClean="0">
                <a:solidFill>
                  <a:srgbClr val="002060"/>
                </a:solidFill>
              </a:rPr>
              <a:t>Presented  by</a:t>
            </a:r>
          </a:p>
          <a:p>
            <a:pPr algn="l">
              <a:spcAft>
                <a:spcPts val="0"/>
              </a:spcAft>
            </a:pPr>
            <a:r>
              <a:rPr lang="id-ID" sz="2400" b="1" i="1" dirty="0" smtClean="0">
                <a:solidFill>
                  <a:srgbClr val="002060"/>
                </a:solidFill>
              </a:rPr>
              <a:t>Dr. Widodo, M.Si.</a:t>
            </a:r>
          </a:p>
          <a:p>
            <a:pPr algn="l">
              <a:spcAft>
                <a:spcPts val="0"/>
              </a:spcAft>
            </a:pPr>
            <a:r>
              <a:rPr lang="id-ID" sz="2400" b="1" i="1" dirty="0" smtClean="0">
                <a:solidFill>
                  <a:srgbClr val="002060"/>
                </a:solidFill>
              </a:rPr>
              <a:t>Head of Research and Development Institute</a:t>
            </a:r>
          </a:p>
          <a:p>
            <a:pPr algn="l">
              <a:spcAft>
                <a:spcPts val="0"/>
              </a:spcAft>
            </a:pPr>
            <a:r>
              <a:rPr lang="id-ID" sz="2400" b="1" i="1" dirty="0" smtClean="0">
                <a:solidFill>
                  <a:srgbClr val="002060"/>
                </a:solidFill>
              </a:rPr>
              <a:t>Inspired by Kuwat Triyono dan Dikti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685800" y="1371600"/>
            <a:ext cx="77708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101000"/>
              </a:lnSpc>
              <a:buClr>
                <a:srgbClr val="CC9900"/>
              </a:buClr>
              <a:buFont typeface="Tahoma" pitchFamily="34" charset="0"/>
              <a:buNone/>
            </a:pPr>
            <a:endParaRPr lang="en-US" altLang="ja-JP">
              <a:solidFill>
                <a:srgbClr val="CC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1219200" y="1143000"/>
            <a:ext cx="7161213" cy="441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101000"/>
              </a:lnSpc>
              <a:spcBef>
                <a:spcPts val="1800"/>
              </a:spcBef>
              <a:buClr>
                <a:srgbClr val="000000"/>
              </a:buClr>
              <a:buSzPct val="110000"/>
            </a:pPr>
            <a:r>
              <a:rPr lang="en-US" altLang="ja-JP" sz="4000" b="1" i="1" dirty="0" err="1" smtClean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Menulis</a:t>
            </a:r>
            <a:r>
              <a:rPr lang="id-ID" altLang="ja-JP" sz="4000" b="1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4000" b="1" i="1" dirty="0" smtClean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proposal </a:t>
            </a:r>
            <a:r>
              <a:rPr lang="en-US" altLang="ja-JP" sz="4000" b="1" i="1" dirty="0" err="1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merupakan</a:t>
            </a:r>
            <a:r>
              <a:rPr lang="en-US" altLang="ja-JP" sz="4000" b="1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4000" b="1" i="1" dirty="0" err="1" smtClean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upay</a:t>
            </a:r>
            <a:r>
              <a:rPr lang="id-ID" altLang="ja-JP" sz="4000" b="1" i="1" dirty="0" smtClean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a </a:t>
            </a:r>
            <a:r>
              <a:rPr lang="en-US" altLang="ja-JP" sz="4000" b="1" i="1" dirty="0" err="1" smtClean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luar</a:t>
            </a:r>
            <a:r>
              <a:rPr lang="en-US" altLang="ja-JP" sz="4000" b="1" i="1" dirty="0" smtClean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4000" b="1" i="1" dirty="0" err="1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biasa</a:t>
            </a:r>
            <a:r>
              <a:rPr lang="en-US" altLang="ja-JP" sz="4000" b="1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id-ID" altLang="ja-JP" sz="4000" b="1" i="1" dirty="0" smtClean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.......</a:t>
            </a:r>
          </a:p>
          <a:p>
            <a:pPr>
              <a:lnSpc>
                <a:spcPct val="101000"/>
              </a:lnSpc>
              <a:spcBef>
                <a:spcPts val="1800"/>
              </a:spcBef>
              <a:buClr>
                <a:srgbClr val="000000"/>
              </a:buClr>
              <a:buSzPct val="110000"/>
            </a:pPr>
            <a:r>
              <a:rPr lang="id-ID" altLang="ja-JP" sz="4000" b="1" i="1" dirty="0" smtClean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M</a:t>
            </a:r>
            <a:r>
              <a:rPr lang="en-US" altLang="ja-JP" sz="4000" b="1" i="1" dirty="0" err="1" smtClean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embutuhkan</a:t>
            </a:r>
            <a:r>
              <a:rPr lang="en-US" altLang="ja-JP" sz="4000" b="1" i="1" dirty="0" smtClean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4000" b="1" i="1" dirty="0" err="1" smtClean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energi</a:t>
            </a:r>
            <a:r>
              <a:rPr lang="id-ID" altLang="ja-JP" sz="4000" b="1" i="1" dirty="0" smtClean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......</a:t>
            </a:r>
          </a:p>
          <a:p>
            <a:pPr>
              <a:lnSpc>
                <a:spcPct val="101000"/>
              </a:lnSpc>
              <a:spcBef>
                <a:spcPts val="1800"/>
              </a:spcBef>
              <a:buClr>
                <a:srgbClr val="000000"/>
              </a:buClr>
              <a:buSzPct val="110000"/>
            </a:pPr>
            <a:r>
              <a:rPr lang="id-ID" altLang="ja-JP" sz="4000" b="1" i="1" dirty="0" smtClean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Sehingga </a:t>
            </a:r>
            <a:r>
              <a:rPr lang="en-US" altLang="ja-JP" sz="4000" b="1" i="1" dirty="0" err="1" smtClean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diperlukan</a:t>
            </a:r>
            <a:r>
              <a:rPr lang="en-US" altLang="ja-JP" sz="4000" b="1" i="1" dirty="0" smtClean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4000" b="1" i="1" dirty="0" err="1" smtClean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komitmen</a:t>
            </a:r>
            <a:r>
              <a:rPr lang="en-US" altLang="ja-JP" sz="4000" b="1" i="1" dirty="0" smtClean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4000" b="1" i="1" dirty="0" err="1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waktu</a:t>
            </a:r>
            <a:r>
              <a:rPr lang="en-US" altLang="ja-JP" sz="4000" b="1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4000" b="1" i="1" dirty="0" err="1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dan</a:t>
            </a:r>
            <a:r>
              <a:rPr lang="en-US" altLang="ja-JP" sz="4000" b="1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4000" b="1" i="1" dirty="0" smtClean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dana</a:t>
            </a:r>
            <a:r>
              <a:rPr lang="id-ID" altLang="ja-JP" sz="4000" b="1" i="1" dirty="0" smtClean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.........</a:t>
            </a:r>
            <a:endParaRPr lang="en-US" altLang="ja-JP" sz="4000" b="1" i="1" dirty="0">
              <a:solidFill>
                <a:srgbClr val="0000FF"/>
              </a:solidFill>
              <a:latin typeface="+mn-l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348546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543800" cy="1143000"/>
          </a:xfrm>
        </p:spPr>
        <p:txBody>
          <a:bodyPr/>
          <a:lstStyle/>
          <a:p>
            <a:pPr marL="838200" indent="-838200" algn="ctr" defTabSz="914400"/>
            <a:r>
              <a:rPr lang="en-US" altLang="ja-JP" sz="4000" b="1" dirty="0" smtClean="0">
                <a:solidFill>
                  <a:srgbClr val="C00000"/>
                </a:solidFill>
                <a:ea typeface="ＭＳ Ｐゴシック" pitchFamily="34" charset="-128"/>
              </a:rPr>
              <a:t>MEMOTIVASI DIRI</a:t>
            </a:r>
            <a:endParaRPr lang="en-US" altLang="ja-JP" sz="4000" b="1" dirty="0">
              <a:solidFill>
                <a:srgbClr val="C00000"/>
              </a:solidFill>
              <a:ea typeface="ＭＳ Ｐゴシック" pitchFamily="34" charset="-128"/>
            </a:endParaRPr>
          </a:p>
        </p:txBody>
      </p:sp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685800" y="1371600"/>
            <a:ext cx="77708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101000"/>
              </a:lnSpc>
              <a:buClr>
                <a:srgbClr val="CC9900"/>
              </a:buClr>
              <a:buFont typeface="Tahoma" pitchFamily="34" charset="0"/>
              <a:buNone/>
            </a:pPr>
            <a:endParaRPr lang="en-US" altLang="ja-JP">
              <a:solidFill>
                <a:srgbClr val="CC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1143000" y="1600200"/>
            <a:ext cx="7696200" cy="3962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101000"/>
              </a:lnSpc>
              <a:spcBef>
                <a:spcPts val="1800"/>
              </a:spcBef>
              <a:buClr>
                <a:srgbClr val="000000"/>
              </a:buClr>
              <a:buSzPct val="110000"/>
            </a:pPr>
            <a:r>
              <a:rPr lang="en-US" altLang="ja-JP" sz="2800" i="1" dirty="0" err="1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Jangan</a:t>
            </a:r>
            <a:r>
              <a:rPr lang="en-US" altLang="ja-JP" sz="2800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2800" i="1" dirty="0" err="1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pernah</a:t>
            </a:r>
            <a:r>
              <a:rPr lang="en-US" altLang="ja-JP" sz="2800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2800" i="1" dirty="0" err="1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berhenti</a:t>
            </a:r>
            <a:r>
              <a:rPr lang="en-US" altLang="ja-JP" sz="2800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2800" i="1" dirty="0" err="1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mengerjakan</a:t>
            </a:r>
            <a:r>
              <a:rPr lang="en-US" altLang="ja-JP" sz="2800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2800" i="1" dirty="0" err="1" smtClean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penelitian</a:t>
            </a:r>
            <a:r>
              <a:rPr lang="id-ID" altLang="ja-JP" sz="2800" i="1" dirty="0" smtClean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...</a:t>
            </a:r>
            <a:endParaRPr lang="en-US" altLang="ja-JP" sz="2800" i="1" dirty="0">
              <a:solidFill>
                <a:srgbClr val="0000FF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101000"/>
              </a:lnSpc>
              <a:spcBef>
                <a:spcPts val="1800"/>
              </a:spcBef>
              <a:buClr>
                <a:srgbClr val="000000"/>
              </a:buClr>
              <a:buSzPct val="110000"/>
            </a:pPr>
            <a:r>
              <a:rPr lang="id-ID" altLang="ja-JP" sz="2800" i="1" dirty="0" smtClean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Dosen</a:t>
            </a:r>
            <a:r>
              <a:rPr lang="en-US" altLang="ja-JP" sz="2800" i="1" dirty="0" smtClean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2800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yang </a:t>
            </a:r>
            <a:r>
              <a:rPr lang="en-US" altLang="ja-JP" sz="2800" i="1" dirty="0" err="1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lebih</a:t>
            </a:r>
            <a:r>
              <a:rPr lang="en-US" altLang="ja-JP" sz="2800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2800" i="1" dirty="0" err="1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dari</a:t>
            </a:r>
            <a:r>
              <a:rPr lang="en-US" altLang="ja-JP" sz="2800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2 </a:t>
            </a:r>
            <a:r>
              <a:rPr lang="en-US" altLang="ja-JP" sz="2800" i="1" dirty="0" err="1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tahun</a:t>
            </a:r>
            <a:r>
              <a:rPr lang="en-US" altLang="ja-JP" sz="2800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2800" i="1" dirty="0" err="1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tidak</a:t>
            </a:r>
            <a:r>
              <a:rPr lang="en-US" altLang="ja-JP" sz="2800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2800" i="1" dirty="0" err="1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melakukan</a:t>
            </a:r>
            <a:r>
              <a:rPr lang="en-US" altLang="ja-JP" sz="2800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2800" i="1" dirty="0" err="1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penelitian</a:t>
            </a:r>
            <a:r>
              <a:rPr lang="en-US" altLang="ja-JP" sz="2800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2800" i="1" dirty="0" err="1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pada</a:t>
            </a:r>
            <a:r>
              <a:rPr lang="en-US" altLang="ja-JP" sz="2800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2800" i="1" dirty="0" err="1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umumnya</a:t>
            </a:r>
            <a:r>
              <a:rPr lang="en-US" altLang="ja-JP" sz="2800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2800" i="1" dirty="0" err="1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sangat</a:t>
            </a:r>
            <a:r>
              <a:rPr lang="en-US" altLang="ja-JP" sz="2800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2800" i="1" dirty="0" err="1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sulit</a:t>
            </a:r>
            <a:r>
              <a:rPr lang="en-US" altLang="ja-JP" sz="2800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2800" i="1" dirty="0" err="1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menyusun</a:t>
            </a:r>
            <a:r>
              <a:rPr lang="en-US" altLang="ja-JP" sz="2800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2800" i="1" dirty="0" smtClean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proposal</a:t>
            </a:r>
            <a:r>
              <a:rPr lang="id-ID" altLang="ja-JP" sz="2800" i="1" dirty="0" smtClean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.....</a:t>
            </a:r>
            <a:r>
              <a:rPr lang="id-ID" altLang="ja-JP" sz="2800" i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hukum kelembaman</a:t>
            </a:r>
            <a:endParaRPr lang="en-US" altLang="ja-JP" sz="2800" i="1" dirty="0">
              <a:solidFill>
                <a:srgbClr val="FF000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101000"/>
              </a:lnSpc>
              <a:spcBef>
                <a:spcPts val="1800"/>
              </a:spcBef>
              <a:buClr>
                <a:srgbClr val="000000"/>
              </a:buClr>
              <a:buSzPct val="110000"/>
            </a:pPr>
            <a:r>
              <a:rPr lang="en-US" altLang="ja-JP" sz="2800" i="1" dirty="0" err="1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Pada</a:t>
            </a:r>
            <a:r>
              <a:rPr lang="en-US" altLang="ja-JP" sz="2800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2800" i="1" dirty="0" err="1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umumnya</a:t>
            </a:r>
            <a:r>
              <a:rPr lang="en-US" altLang="ja-JP" sz="2800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id-ID" altLang="ja-JP" sz="2800" i="1" dirty="0" smtClean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dosen</a:t>
            </a:r>
            <a:r>
              <a:rPr lang="en-US" altLang="ja-JP" sz="2800" i="1" dirty="0" smtClean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2800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yang </a:t>
            </a:r>
            <a:r>
              <a:rPr lang="en-US" altLang="ja-JP" sz="2800" i="1" dirty="0" err="1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telah</a:t>
            </a:r>
            <a:r>
              <a:rPr lang="en-US" altLang="ja-JP" sz="2800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2 – 3 kali </a:t>
            </a:r>
            <a:r>
              <a:rPr lang="en-US" altLang="ja-JP" sz="2800" i="1" dirty="0" err="1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ditolak</a:t>
            </a:r>
            <a:r>
              <a:rPr lang="en-US" altLang="ja-JP" sz="2800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, </a:t>
            </a:r>
            <a:r>
              <a:rPr lang="en-US" altLang="ja-JP" sz="2800" i="1" dirty="0" err="1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agak</a:t>
            </a:r>
            <a:r>
              <a:rPr lang="en-US" altLang="ja-JP" sz="2800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2800" i="1" dirty="0" err="1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sulit</a:t>
            </a:r>
            <a:r>
              <a:rPr lang="en-US" altLang="ja-JP" sz="2800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2800" i="1" dirty="0" err="1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untuk</a:t>
            </a:r>
            <a:r>
              <a:rPr lang="en-US" altLang="ja-JP" sz="2800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2800" i="1" dirty="0" err="1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mengembalikan</a:t>
            </a:r>
            <a:r>
              <a:rPr lang="en-US" altLang="ja-JP" sz="2800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2800" i="1" dirty="0" err="1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kepercayaan</a:t>
            </a:r>
            <a:r>
              <a:rPr lang="en-US" altLang="ja-JP" sz="2800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2800" i="1" dirty="0" err="1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diri</a:t>
            </a:r>
            <a:r>
              <a:rPr lang="en-US" altLang="ja-JP" sz="2800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2800" i="1" dirty="0" err="1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untuk</a:t>
            </a:r>
            <a:r>
              <a:rPr lang="en-US" altLang="ja-JP" sz="2800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 </a:t>
            </a:r>
            <a:r>
              <a:rPr lang="en-US" altLang="ja-JP" sz="2800" i="1" dirty="0" err="1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menulis</a:t>
            </a:r>
            <a:r>
              <a:rPr lang="en-US" altLang="ja-JP" sz="2800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2800" i="1" dirty="0" err="1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usulan</a:t>
            </a:r>
            <a:r>
              <a:rPr lang="en-US" altLang="ja-JP" sz="2800" i="1" dirty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altLang="ja-JP" sz="2800" i="1" dirty="0" err="1" smtClean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penelitian</a:t>
            </a:r>
            <a:r>
              <a:rPr lang="id-ID" altLang="ja-JP" sz="2800" i="1" dirty="0" smtClean="0">
                <a:solidFill>
                  <a:srgbClr val="0000FF"/>
                </a:solidFill>
                <a:latin typeface="+mn-lt"/>
                <a:ea typeface="ＭＳ Ｐゴシック" pitchFamily="34" charset="-128"/>
              </a:rPr>
              <a:t>......</a:t>
            </a:r>
            <a:endParaRPr lang="en-US" altLang="ja-JP" sz="2800" i="1" dirty="0">
              <a:solidFill>
                <a:srgbClr val="0000FF"/>
              </a:solidFill>
              <a:latin typeface="+mn-l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377669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7239000" cy="3810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b="1" u="sng" dirty="0" smtClean="0">
                <a:solidFill>
                  <a:srgbClr val="0070C0"/>
                </a:solidFill>
                <a:latin typeface="Tahoma" pitchFamily="34" charset="0"/>
              </a:rPr>
              <a:t>FUNGSI PROPOSAL  YANG BAIK &amp; BENAR :</a:t>
            </a:r>
            <a:endParaRPr lang="en-US" sz="2400" b="1" u="sng" dirty="0">
              <a:solidFill>
                <a:srgbClr val="0070C0"/>
              </a:solidFill>
              <a:latin typeface="Tahoma" pitchFamily="34" charset="0"/>
            </a:endParaRPr>
          </a:p>
        </p:txBody>
      </p:sp>
      <p:sp>
        <p:nvSpPr>
          <p:cNvPr id="410627" name="Rectangle 3"/>
          <p:cNvSpPr>
            <a:spLocks noRot="1" noChangeArrowheads="1"/>
          </p:cNvSpPr>
          <p:nvPr/>
        </p:nvSpPr>
        <p:spPr bwMode="auto">
          <a:xfrm>
            <a:off x="1219200" y="838200"/>
            <a:ext cx="777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20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hakekatnya</a:t>
            </a:r>
            <a:r>
              <a:rPr lang="en-US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PROPOSAL PENELITIAN </a:t>
            </a:r>
            <a:r>
              <a:rPr lang="en-US" sz="20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berfungsi</a:t>
            </a:r>
            <a:r>
              <a:rPr lang="en-US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sbg</a:t>
            </a:r>
            <a:r>
              <a:rPr lang="en-US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</a:t>
            </a:r>
          </a:p>
          <a:p>
            <a:pPr marL="457200" indent="-457200" eaLnBrk="1" hangingPunct="1"/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</a:p>
          <a:p>
            <a:pPr marL="457200" indent="-457200" eaLnBrk="1" hangingPunct="1">
              <a:lnSpc>
                <a:spcPct val="110000"/>
              </a:lnSpc>
              <a:buFontTx/>
              <a:buAutoNum type="arabicPeriod"/>
            </a:pPr>
            <a:r>
              <a:rPr lang="en-US" sz="20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ALAT KOMUNIKASI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, PENYAMBUNG LIDAH </a:t>
            </a:r>
            <a:r>
              <a:rPr lang="en-US" sz="1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antara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PENGUSUL (</a:t>
            </a:r>
            <a:r>
              <a:rPr lang="en-US" sz="1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Peneliti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 </a:t>
            </a:r>
            <a:r>
              <a:rPr lang="en-US" sz="1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LEMBAGA/INSTITUSI DONOR/PENYEDIA DANA</a:t>
            </a:r>
          </a:p>
          <a:p>
            <a:pPr marL="457200" indent="-457200" eaLnBrk="1" hangingPunct="1">
              <a:lnSpc>
                <a:spcPct val="110000"/>
              </a:lnSpc>
              <a:buFontTx/>
              <a:buAutoNum type="arabicPeriod"/>
            </a:pPr>
            <a:r>
              <a:rPr lang="en-US" sz="20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RENCANA KEGIATAN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, </a:t>
            </a:r>
            <a:r>
              <a:rPr lang="en-US" sz="1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menjelaskan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Latar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Belakang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Manfaat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Langkah-langkah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apa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saja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sz="1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akan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dilaksanakan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</a:t>
            </a:r>
            <a:r>
              <a:rPr lang="en-US" sz="1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Bagaimana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cara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melaksanakan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serta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Apa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saja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prasarana-sarana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pendukung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keberhasilannya</a:t>
            </a:r>
            <a:endParaRPr lang="en-US" sz="1800" i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KONTRAK KERJA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sebagai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JANJI 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yang </a:t>
            </a:r>
            <a:r>
              <a:rPr lang="en-US" sz="1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akan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dilaksanakan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</a:t>
            </a:r>
            <a:r>
              <a:rPr lang="en-US" sz="1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dipenuhi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oleh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pengusul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proposal </a:t>
            </a:r>
            <a:r>
              <a:rPr lang="en-US" sz="1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kegiatan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penelitian</a:t>
            </a:r>
            <a:endParaRPr lang="en-US" sz="1800" i="1" dirty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0628" name="Rectangle 4"/>
          <p:cNvSpPr>
            <a:spLocks noRot="1" noChangeArrowheads="1"/>
          </p:cNvSpPr>
          <p:nvPr/>
        </p:nvSpPr>
        <p:spPr bwMode="auto">
          <a:xfrm>
            <a:off x="1012825" y="4797425"/>
            <a:ext cx="7818438" cy="1219200"/>
          </a:xfrm>
          <a:prstGeom prst="rect">
            <a:avLst/>
          </a:prstGeom>
          <a:solidFill>
            <a:srgbClr val="FF9999">
              <a:alpha val="99001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>
              <a:buFont typeface="Wingdings" pitchFamily="2" charset="2"/>
              <a:buChar char="q"/>
            </a:pPr>
            <a:r>
              <a:rPr lang="en-US" sz="2000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Proposal yang </a:t>
            </a:r>
            <a:r>
              <a:rPr lang="en-US" sz="2000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Baik</a:t>
            </a:r>
            <a:r>
              <a:rPr lang="en-US" sz="2000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2000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dan</a:t>
            </a:r>
            <a:r>
              <a:rPr lang="en-US" sz="2000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2000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Benar</a:t>
            </a:r>
            <a:r>
              <a:rPr lang="en-US" sz="2000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2000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harus</a:t>
            </a:r>
            <a:r>
              <a:rPr lang="en-US" sz="2000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2000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memenuhi</a:t>
            </a:r>
            <a:r>
              <a:rPr lang="en-US" sz="2000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2000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kriteria</a:t>
            </a:r>
            <a:r>
              <a:rPr lang="en-US" sz="2000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:</a:t>
            </a:r>
          </a:p>
          <a:p>
            <a:pPr marL="342900" indent="-342900" eaLnBrk="1" hangingPunct="1"/>
            <a:r>
              <a:rPr lang="en-US" sz="1800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   1. </a:t>
            </a:r>
            <a:r>
              <a:rPr lang="en-US" sz="1800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Standar</a:t>
            </a:r>
            <a:r>
              <a:rPr lang="en-US" sz="1800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1800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Akademik</a:t>
            </a:r>
            <a:r>
              <a:rPr lang="en-US" sz="1800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</a:p>
          <a:p>
            <a:pPr marL="342900" indent="-342900" eaLnBrk="1" hangingPunct="1"/>
            <a:r>
              <a:rPr lang="en-US" sz="1800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   2. </a:t>
            </a:r>
            <a:r>
              <a:rPr lang="en-US" sz="1800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Layak</a:t>
            </a:r>
            <a:r>
              <a:rPr lang="en-US" sz="1800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1800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Jual</a:t>
            </a:r>
            <a:r>
              <a:rPr lang="en-US" sz="1800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/ </a:t>
            </a:r>
            <a:r>
              <a:rPr lang="en-US" sz="1800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Diberikan</a:t>
            </a:r>
            <a:r>
              <a:rPr lang="en-US" sz="1800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dana</a:t>
            </a:r>
          </a:p>
        </p:txBody>
      </p:sp>
    </p:spTree>
    <p:extLst>
      <p:ext uri="{BB962C8B-B14F-4D97-AF65-F5344CB8AC3E}">
        <p14:creationId xmlns:p14="http://schemas.microsoft.com/office/powerpoint/2010/main" xmlns="" val="2387111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410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2" dur="500"/>
                                        <p:tgtEl>
                                          <p:spTgt spid="410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27" grpId="0"/>
      <p:bldP spid="4106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ChangeArrowheads="1"/>
          </p:cNvSpPr>
          <p:nvPr/>
        </p:nvSpPr>
        <p:spPr bwMode="auto">
          <a:xfrm>
            <a:off x="533400" y="533400"/>
            <a:ext cx="77771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4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KIAT SUKSES MENYUSUN PROPOSAL/USULAN PENELITIAN YANG BAIK DAN BENAR :</a:t>
            </a:r>
            <a:endParaRPr lang="en-US" sz="2400" b="1" u="sng" dirty="0">
              <a:solidFill>
                <a:srgbClr val="00B0F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1651" name="Rectangle 3"/>
          <p:cNvSpPr>
            <a:spLocks noChangeArrowheads="1"/>
          </p:cNvSpPr>
          <p:nvPr/>
        </p:nvSpPr>
        <p:spPr bwMode="auto">
          <a:xfrm>
            <a:off x="1524000" y="1600200"/>
            <a:ext cx="7620000" cy="445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lnSpc>
                <a:spcPct val="135000"/>
              </a:lnSpc>
              <a:buFontTx/>
              <a:buAutoNum type="arabicPeriod"/>
            </a:pP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Mematuhi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ketentuan-ketentuan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dalam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BUKU PANDUAN (</a:t>
            </a: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edisi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terbaru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) </a:t>
            </a: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semaksimal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mungkin</a:t>
            </a:r>
            <a:endParaRPr lang="en-US" sz="2400" i="1" dirty="0">
              <a:solidFill>
                <a:srgbClr val="0070C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</a:endParaRPr>
          </a:p>
          <a:p>
            <a:pPr marL="457200" indent="-457200" eaLnBrk="1" hangingPunct="1">
              <a:lnSpc>
                <a:spcPct val="135000"/>
              </a:lnSpc>
              <a:buFontTx/>
              <a:buAutoNum type="arabicPeriod"/>
            </a:pP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Memahami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</a:t>
            </a: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faktor-faktor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penentu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(</a:t>
            </a: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administratif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&amp; </a:t>
            </a: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substantif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) </a:t>
            </a: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diterimanya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atau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ditolaknya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usulan</a:t>
            </a:r>
            <a:endParaRPr lang="en-US" sz="2400" i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eaLnBrk="1" hangingPunct="1">
              <a:lnSpc>
                <a:spcPct val="135000"/>
              </a:lnSpc>
              <a:buFontTx/>
              <a:buAutoNum type="arabicPeriod"/>
            </a:pP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Memperhatikan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penampilan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usulan</a:t>
            </a:r>
            <a:endParaRPr lang="en-US" sz="2400" i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eaLnBrk="1" hangingPunct="1">
              <a:lnSpc>
                <a:spcPct val="135000"/>
              </a:lnSpc>
              <a:buFontTx/>
              <a:buAutoNum type="arabicPeriod"/>
            </a:pP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Menonjolkan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hal-hal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penting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dalam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usulan</a:t>
            </a:r>
            <a:endParaRPr lang="en-US" sz="2400" i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eaLnBrk="1" hangingPunct="1">
              <a:lnSpc>
                <a:spcPct val="135000"/>
              </a:lnSpc>
              <a:buFontTx/>
              <a:buAutoNum type="arabicPeriod"/>
            </a:pP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hlinkClick r:id="rId2" action="ppaction://hlinkpres?slideindex=1&amp;slidetitle="/>
              </a:rPr>
              <a:t>Mengacu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hlinkClick r:id="rId2" action="ppaction://hlinkpres?slideindex=1&amp;slidetitle=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hlinkClick r:id="rId2" action="ppaction://hlinkpres?slideindex=1&amp;slidetitle="/>
              </a:rPr>
              <a:t>pada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hlinkClick r:id="rId2" action="ppaction://hlinkpres?slideindex=1&amp;slidetitle=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hlinkClick r:id="rId2" action="ppaction://hlinkpres?slideindex=1&amp;slidetitle="/>
              </a:rPr>
              <a:t>kriteria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hlinkClick r:id="rId2" action="ppaction://hlinkpres?slideindex=1&amp;slidetitle=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hlinkClick r:id="rId2" action="ppaction://hlinkpres?slideindex=1&amp;slidetitle="/>
              </a:rPr>
              <a:t>penilaian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hlinkClick r:id="rId2" action="ppaction://hlinkpres?slideindex=1&amp;slidetitle="/>
              </a:rPr>
              <a:t>/</a:t>
            </a: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hlinkClick r:id="rId2" action="ppaction://hlinkpres?slideindex=1&amp;slidetitle="/>
              </a:rPr>
              <a:t>seleksi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hlinkClick r:id="rId2" action="ppaction://hlinkpres?slideindex=1&amp;slidetitle=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hlinkClick r:id="rId2" action="ppaction://hlinkpres?slideindex=1&amp;slidetitle="/>
              </a:rPr>
              <a:t>usulan</a:t>
            </a:r>
            <a:endParaRPr lang="en-US" sz="2400" i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eaLnBrk="1" hangingPunct="1">
              <a:lnSpc>
                <a:spcPct val="135000"/>
              </a:lnSpc>
              <a:buFontTx/>
              <a:buAutoNum type="arabicPeriod"/>
            </a:pP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Menerapkan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strategi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menulis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usulan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penelitian</a:t>
            </a:r>
            <a:endParaRPr lang="en-US" sz="2400" i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eaLnBrk="1" hangingPunct="1"/>
            <a:endParaRPr lang="en-US" sz="24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38538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sz="4000" b="1" dirty="0" smtClean="0"/>
              <a:t>KARAKTERISTIK REVIEWER</a:t>
            </a:r>
            <a:endParaRPr lang="en-GB" sz="4000" b="1" dirty="0"/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520825"/>
            <a:ext cx="5105400" cy="1450975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id-ID" sz="3200" b="1" dirty="0"/>
              <a:t>Sibuk</a:t>
            </a:r>
          </a:p>
          <a:p>
            <a:pPr algn="ctr"/>
            <a:r>
              <a:rPr lang="id-ID" sz="3200" b="1" dirty="0"/>
              <a:t>Tidak sabar </a:t>
            </a:r>
          </a:p>
          <a:p>
            <a:pPr algn="ctr"/>
            <a:r>
              <a:rPr lang="id-ID" sz="3200" b="1" dirty="0"/>
              <a:t>Skeptis</a:t>
            </a:r>
            <a:endParaRPr lang="en-GB" sz="3200" b="1" dirty="0"/>
          </a:p>
        </p:txBody>
      </p:sp>
      <p:sp>
        <p:nvSpPr>
          <p:cNvPr id="523268" name="Rectangle 4"/>
          <p:cNvSpPr>
            <a:spLocks noChangeArrowheads="1"/>
          </p:cNvSpPr>
          <p:nvPr/>
        </p:nvSpPr>
        <p:spPr bwMode="auto">
          <a:xfrm>
            <a:off x="1600200" y="3573463"/>
            <a:ext cx="6324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id-ID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Maka...</a:t>
            </a:r>
          </a:p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id-ID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Jangan menganggap proposal </a:t>
            </a:r>
            <a:r>
              <a:rPr lang="id-ID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kita </a:t>
            </a:r>
            <a:r>
              <a:rPr lang="id-ID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akan mendapatkan perhatian khusus...</a:t>
            </a:r>
          </a:p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id-ID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Kecuali...</a:t>
            </a:r>
          </a:p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id-ID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Kita </a:t>
            </a:r>
            <a:r>
              <a:rPr lang="id-ID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tahu </a:t>
            </a:r>
            <a:r>
              <a:rPr lang="id-ID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k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arakteristik</a:t>
            </a:r>
            <a:r>
              <a:rPr lang="id-ID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 </a:t>
            </a:r>
            <a:r>
              <a:rPr lang="id-ID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reviewer.</a:t>
            </a:r>
            <a:endParaRPr lang="en-GB" sz="2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88569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sz="3600" b="1" dirty="0" smtClean="0">
                <a:solidFill>
                  <a:srgbClr val="00B0F0"/>
                </a:solidFill>
                <a:ea typeface="ＭＳ Ｐゴシック" pitchFamily="34" charset="-128"/>
              </a:rPr>
              <a:t>KEINGINAN REVIEWER</a:t>
            </a:r>
            <a:endParaRPr lang="en-US" altLang="ja-JP" sz="3600" b="1" dirty="0">
              <a:solidFill>
                <a:srgbClr val="00B0F0"/>
              </a:solidFill>
              <a:ea typeface="ＭＳ Ｐゴシック" pitchFamily="34" charset="-128"/>
            </a:endParaRP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95400"/>
            <a:ext cx="7162800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ja-JP" sz="2800" b="1" i="1" dirty="0">
                <a:latin typeface="Arial Narrow" pitchFamily="34" charset="0"/>
                <a:ea typeface="ＭＳ Ｐゴシック" pitchFamily="34" charset="-128"/>
              </a:rPr>
              <a:t>Capture the Reviewer's Attention</a:t>
            </a:r>
            <a:r>
              <a:rPr lang="en-US" altLang="ja-JP" sz="2800" b="1" dirty="0">
                <a:latin typeface="Arial Narrow" pitchFamily="34" charset="0"/>
                <a:ea typeface="ＭＳ Ｐゴシック" pitchFamily="34" charset="-128"/>
              </a:rPr>
              <a:t>?</a:t>
            </a:r>
            <a:r>
              <a:rPr lang="en-US" altLang="ja-JP" sz="2800" dirty="0">
                <a:latin typeface="Arial Narrow" pitchFamily="34" charset="0"/>
                <a:ea typeface="ＭＳ Ｐゴシック" pitchFamily="34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Reviewer yang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bekerja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dalam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penuh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tekanan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seringkali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tidak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memiliki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waktu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untuk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menyisir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jawaban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yang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tersembunyi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. 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Oleh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karena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itu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, kata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dan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kalimat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pembuka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dalam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sebuah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proposal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merupakan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peluang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bagi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id-ID" altLang="ja-JP" sz="2400" dirty="0" smtClean="0">
                <a:latin typeface="Arial Narrow" pitchFamily="34" charset="0"/>
                <a:ea typeface="ＭＳ Ｐゴシック" pitchFamily="34" charset="-128"/>
              </a:rPr>
              <a:t>pengusul</a:t>
            </a:r>
            <a:r>
              <a:rPr lang="en-US" altLang="ja-JP" sz="2400" dirty="0" smtClean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untuk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menarik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perhatian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reviewer</a:t>
            </a:r>
          </a:p>
          <a:p>
            <a:pPr>
              <a:lnSpc>
                <a:spcPct val="90000"/>
              </a:lnSpc>
            </a:pPr>
            <a:r>
              <a:rPr lang="en-US" altLang="ja-JP" sz="2800" b="1" dirty="0" err="1">
                <a:latin typeface="Arial Narrow" pitchFamily="34" charset="0"/>
                <a:ea typeface="ＭＳ Ｐゴシック" pitchFamily="34" charset="-128"/>
              </a:rPr>
              <a:t>Pastikan</a:t>
            </a:r>
            <a:r>
              <a:rPr lang="en-US" altLang="ja-JP" sz="2800" b="1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800" b="1" dirty="0" err="1">
                <a:latin typeface="Arial Narrow" pitchFamily="34" charset="0"/>
                <a:ea typeface="ＭＳ Ｐゴシック" pitchFamily="34" charset="-128"/>
              </a:rPr>
              <a:t>kejelasan</a:t>
            </a:r>
            <a:r>
              <a:rPr lang="en-US" altLang="ja-JP" sz="2800" b="1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800" b="1" dirty="0" err="1">
                <a:latin typeface="Arial Narrow" pitchFamily="34" charset="0"/>
                <a:ea typeface="ＭＳ Ｐゴシック" pitchFamily="34" charset="-128"/>
              </a:rPr>
              <a:t>tujuan</a:t>
            </a:r>
            <a:r>
              <a:rPr lang="en-US" altLang="ja-JP" sz="2800" b="1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800" b="1" dirty="0" err="1">
                <a:latin typeface="Arial Narrow" pitchFamily="34" charset="0"/>
                <a:ea typeface="ＭＳ Ｐゴシック" pitchFamily="34" charset="-128"/>
              </a:rPr>
              <a:t>riset</a:t>
            </a:r>
            <a:endParaRPr lang="en-US" altLang="ja-JP" sz="2800" dirty="0">
              <a:latin typeface="Arial Narrow" pitchFamily="34" charset="0"/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Proposal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sering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direview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oleh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komite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yang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bersifat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multidisplin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Reviewer yang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memperlajari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proposal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perlu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memahami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bidang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yang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barangkali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lain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sama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Arial Narrow" pitchFamily="34" charset="0"/>
                <a:ea typeface="ＭＳ Ｐゴシック" pitchFamily="34" charset="-128"/>
              </a:rPr>
              <a:t>sekali</a:t>
            </a:r>
            <a:r>
              <a:rPr lang="en-US" altLang="ja-JP" sz="2400" dirty="0">
                <a:latin typeface="Arial Narrow" pitchFamily="34" charset="0"/>
                <a:ea typeface="ＭＳ Ｐゴシック" pitchFamily="34" charset="-128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77883542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5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5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sz="3600" b="1" dirty="0" smtClean="0">
                <a:solidFill>
                  <a:srgbClr val="00B0F0"/>
                </a:solidFill>
                <a:ea typeface="ＭＳ Ｐゴシック" pitchFamily="34" charset="-128"/>
              </a:rPr>
              <a:t>KEINGINAN REVIEWER</a:t>
            </a:r>
            <a:endParaRPr lang="ja-JP" altLang="en-US" sz="3600" b="1" dirty="0">
              <a:solidFill>
                <a:srgbClr val="00B0F0"/>
              </a:solidFill>
              <a:ea typeface="ＭＳ Ｐゴシック" pitchFamily="34" charset="-128"/>
            </a:endParaRP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600200"/>
            <a:ext cx="7239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3600" b="1" dirty="0" err="1" smtClean="0">
                <a:latin typeface="Arial Narrow" pitchFamily="34" charset="0"/>
                <a:ea typeface="ＭＳ Ｐゴシック" pitchFamily="34" charset="-128"/>
              </a:rPr>
              <a:t>Kontekstual</a:t>
            </a:r>
            <a:endParaRPr lang="en-US" altLang="ja-JP" sz="3600" b="1" dirty="0">
              <a:latin typeface="Arial Narrow" pitchFamily="34" charset="0"/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n-US" altLang="ja-JP" sz="3200" dirty="0" err="1">
                <a:latin typeface="Arial Narrow" pitchFamily="34" charset="0"/>
                <a:ea typeface="ＭＳ Ｐゴシック" pitchFamily="34" charset="-128"/>
              </a:rPr>
              <a:t>Beberapa</a:t>
            </a:r>
            <a:r>
              <a:rPr lang="en-US" altLang="ja-JP" sz="3200" dirty="0">
                <a:latin typeface="Arial Narrow" pitchFamily="34" charset="0"/>
                <a:ea typeface="ＭＳ Ｐゴシック" pitchFamily="34" charset="-128"/>
              </a:rPr>
              <a:t> reviewer </a:t>
            </a:r>
            <a:r>
              <a:rPr lang="en-US" altLang="ja-JP" sz="3200" dirty="0" err="1">
                <a:latin typeface="Arial Narrow" pitchFamily="34" charset="0"/>
                <a:ea typeface="ＭＳ Ｐゴシック" pitchFamily="34" charset="-128"/>
              </a:rPr>
              <a:t>melihat</a:t>
            </a:r>
            <a:r>
              <a:rPr lang="en-US" altLang="ja-JP" sz="32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3200" dirty="0" err="1">
                <a:latin typeface="Arial Narrow" pitchFamily="34" charset="0"/>
                <a:ea typeface="ＭＳ Ｐゴシック" pitchFamily="34" charset="-128"/>
              </a:rPr>
              <a:t>kepada</a:t>
            </a:r>
            <a:r>
              <a:rPr lang="en-US" altLang="ja-JP" sz="32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3200" dirty="0" err="1">
                <a:latin typeface="Arial Narrow" pitchFamily="34" charset="0"/>
                <a:ea typeface="ＭＳ Ｐゴシック" pitchFamily="34" charset="-128"/>
              </a:rPr>
              <a:t>daftar</a:t>
            </a:r>
            <a:r>
              <a:rPr lang="en-US" altLang="ja-JP" sz="32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3200" dirty="0" err="1">
                <a:latin typeface="Arial Narrow" pitchFamily="34" charset="0"/>
                <a:ea typeface="ＭＳ Ｐゴシック" pitchFamily="34" charset="-128"/>
              </a:rPr>
              <a:t>pustaka</a:t>
            </a:r>
            <a:r>
              <a:rPr lang="en-US" altLang="ja-JP" sz="32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3200" dirty="0" err="1">
                <a:latin typeface="Arial Narrow" pitchFamily="34" charset="0"/>
                <a:ea typeface="ＭＳ Ｐゴシック" pitchFamily="34" charset="-128"/>
              </a:rPr>
              <a:t>sebelum</a:t>
            </a:r>
            <a:r>
              <a:rPr lang="en-US" altLang="ja-JP" sz="32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3200" dirty="0" err="1">
                <a:latin typeface="Arial Narrow" pitchFamily="34" charset="0"/>
                <a:ea typeface="ＭＳ Ｐゴシック" pitchFamily="34" charset="-128"/>
              </a:rPr>
              <a:t>membaca</a:t>
            </a:r>
            <a:r>
              <a:rPr lang="en-US" altLang="ja-JP" sz="32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3200" dirty="0" err="1">
                <a:latin typeface="Arial Narrow" pitchFamily="34" charset="0"/>
                <a:ea typeface="ＭＳ Ｐゴシック" pitchFamily="34" charset="-128"/>
              </a:rPr>
              <a:t>isi</a:t>
            </a:r>
            <a:r>
              <a:rPr lang="en-US" altLang="ja-JP" sz="3200" dirty="0">
                <a:latin typeface="Arial Narrow" pitchFamily="34" charset="0"/>
                <a:ea typeface="ＭＳ Ｐゴシック" pitchFamily="34" charset="-128"/>
              </a:rPr>
              <a:t> proposal </a:t>
            </a:r>
            <a:r>
              <a:rPr lang="en-US" altLang="ja-JP" sz="3200" dirty="0" err="1">
                <a:latin typeface="Arial Narrow" pitchFamily="34" charset="0"/>
                <a:ea typeface="ＭＳ Ｐゴシック" pitchFamily="34" charset="-128"/>
              </a:rPr>
              <a:t>karena</a:t>
            </a:r>
            <a:r>
              <a:rPr lang="en-US" altLang="ja-JP" sz="32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3200" dirty="0" err="1">
                <a:latin typeface="Arial Narrow" pitchFamily="34" charset="0"/>
                <a:ea typeface="ＭＳ Ｐゴシック" pitchFamily="34" charset="-128"/>
              </a:rPr>
              <a:t>keseriusan</a:t>
            </a:r>
            <a:r>
              <a:rPr lang="en-US" altLang="ja-JP" sz="32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3200" dirty="0" err="1">
                <a:latin typeface="Arial Narrow" pitchFamily="34" charset="0"/>
                <a:ea typeface="ＭＳ Ｐゴシック" pitchFamily="34" charset="-128"/>
              </a:rPr>
              <a:t>peneliti</a:t>
            </a:r>
            <a:r>
              <a:rPr lang="en-US" altLang="ja-JP" sz="32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3200" dirty="0" err="1">
                <a:latin typeface="Arial Narrow" pitchFamily="34" charset="0"/>
                <a:ea typeface="ＭＳ Ｐゴシック" pitchFamily="34" charset="-128"/>
              </a:rPr>
              <a:t>dapat</a:t>
            </a:r>
            <a:r>
              <a:rPr lang="en-US" altLang="ja-JP" sz="32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3200" dirty="0" err="1">
                <a:latin typeface="Arial Narrow" pitchFamily="34" charset="0"/>
                <a:ea typeface="ＭＳ Ｐゴシック" pitchFamily="34" charset="-128"/>
              </a:rPr>
              <a:t>terlihat</a:t>
            </a:r>
            <a:r>
              <a:rPr lang="en-US" altLang="ja-JP" sz="32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3200" dirty="0" err="1">
                <a:latin typeface="Arial Narrow" pitchFamily="34" charset="0"/>
                <a:ea typeface="ＭＳ Ｐゴシック" pitchFamily="34" charset="-128"/>
              </a:rPr>
              <a:t>dari</a:t>
            </a:r>
            <a:r>
              <a:rPr lang="en-US" altLang="ja-JP" sz="32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3200" dirty="0" err="1">
                <a:latin typeface="Arial Narrow" pitchFamily="34" charset="0"/>
                <a:ea typeface="ＭＳ Ｐゴシック" pitchFamily="34" charset="-128"/>
              </a:rPr>
              <a:t>pustaka</a:t>
            </a:r>
            <a:r>
              <a:rPr lang="en-US" altLang="ja-JP" sz="3200" dirty="0">
                <a:latin typeface="Arial Narrow" pitchFamily="34" charset="0"/>
                <a:ea typeface="ＭＳ Ｐゴシック" pitchFamily="34" charset="-128"/>
              </a:rPr>
              <a:t> yang </a:t>
            </a:r>
            <a:r>
              <a:rPr lang="en-US" altLang="ja-JP" sz="3200" dirty="0" err="1" smtClean="0">
                <a:latin typeface="Arial Narrow" pitchFamily="34" charset="0"/>
                <a:ea typeface="ＭＳ Ｐゴシック" pitchFamily="34" charset="-128"/>
              </a:rPr>
              <a:t>digunakan</a:t>
            </a:r>
            <a:endParaRPr lang="en-US" altLang="ja-JP" sz="3200" dirty="0">
              <a:latin typeface="Arial Narrow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857784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6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6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33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82000" cy="685800"/>
          </a:xfrm>
          <a:solidFill>
            <a:srgbClr val="FF9999"/>
          </a:solidFill>
        </p:spPr>
        <p:txBody>
          <a:bodyPr/>
          <a:lstStyle/>
          <a:p>
            <a:pPr algn="ctr"/>
            <a:r>
              <a:rPr lang="en-US" sz="3200" b="1" i="1" u="sng" dirty="0" err="1">
                <a:solidFill>
                  <a:srgbClr val="000000"/>
                </a:solidFill>
                <a:effectLst/>
              </a:rPr>
              <a:t>Faktor-faktor</a:t>
            </a:r>
            <a:r>
              <a:rPr lang="en-US" sz="3200" b="1" i="1" u="sng" dirty="0">
                <a:solidFill>
                  <a:srgbClr val="000000"/>
                </a:solidFill>
                <a:effectLst/>
              </a:rPr>
              <a:t> </a:t>
            </a:r>
            <a:r>
              <a:rPr lang="en-US" sz="3200" b="1" i="1" u="sng" dirty="0" err="1">
                <a:solidFill>
                  <a:srgbClr val="000000"/>
                </a:solidFill>
                <a:effectLst/>
              </a:rPr>
              <a:t>Penyebab</a:t>
            </a:r>
            <a:r>
              <a:rPr lang="en-US" sz="3200" b="1" i="1" u="sng" dirty="0">
                <a:solidFill>
                  <a:srgbClr val="000000"/>
                </a:solidFill>
                <a:effectLst/>
              </a:rPr>
              <a:t> Proposal </a:t>
            </a:r>
            <a:r>
              <a:rPr lang="en-US" sz="3200" b="1" i="1" u="sng" dirty="0" err="1">
                <a:solidFill>
                  <a:srgbClr val="000000"/>
                </a:solidFill>
                <a:effectLst/>
              </a:rPr>
              <a:t>Diterima</a:t>
            </a:r>
            <a:r>
              <a:rPr lang="en-US" sz="3200" b="1" i="1" u="sng" dirty="0">
                <a:solidFill>
                  <a:srgbClr val="000000"/>
                </a:solidFill>
                <a:effectLst/>
              </a:rPr>
              <a:t> :</a:t>
            </a:r>
            <a:endParaRPr lang="id-ID" sz="3200" b="1" i="1" u="sng" dirty="0">
              <a:solidFill>
                <a:srgbClr val="000000"/>
              </a:solidFill>
              <a:effectLst/>
            </a:endParaRP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4152900" cy="4908550"/>
          </a:xfrm>
          <a:solidFill>
            <a:srgbClr val="FFC000"/>
          </a:solidFill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1)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Memenuhi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syarat</a:t>
            </a:r>
            <a:r>
              <a:rPr lang="en-US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administrasi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waktu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penyerahan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format, </a:t>
            </a:r>
            <a:r>
              <a:rPr lang="en-U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plafond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budget,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aturan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main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sesuai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petunjuk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>
              <a:buFont typeface="Monotype Sorts" pitchFamily="2" charset="2"/>
              <a:buNone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(2)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Memenuhi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syarat</a:t>
            </a:r>
            <a:r>
              <a:rPr lang="en-US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permintaan</a:t>
            </a:r>
            <a:r>
              <a:rPr lang="en-US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donor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topik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tidak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salah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kamar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prioritas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donor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harus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diperhatikan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>
              <a:buFont typeface="Monotype Sorts" pitchFamily="2" charset="2"/>
              <a:buNone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(3)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Paparan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antar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sub-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bahasan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harus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sinkron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&amp;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rasional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en-U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Ada matching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masalah-tujuan-hipotesis-metodologi-penjadwalan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&amp; budget)</a:t>
            </a:r>
          </a:p>
          <a:p>
            <a:endParaRPr lang="id-ID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4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143000"/>
            <a:ext cx="4038600" cy="4876800"/>
          </a:xfrm>
          <a:solidFill>
            <a:srgbClr val="FFC000"/>
          </a:solidFill>
        </p:spPr>
        <p:txBody>
          <a:bodyPr>
            <a:normAutofit lnSpcReduction="10000"/>
          </a:bodyPr>
          <a:lstStyle/>
          <a:p>
            <a:pPr>
              <a:buFont typeface="Monotype Sorts" pitchFamily="2" charset="2"/>
              <a:buNone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Dolphin" pitchFamily="34" charset="0"/>
              </a:rPr>
              <a:t>(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4) </a:t>
            </a:r>
            <a:r>
              <a:rPr lang="en-US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Masalah</a:t>
            </a:r>
            <a:r>
              <a:rPr lang="en-US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penelitian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teridentifikasi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baik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tegas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&amp;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jelas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(5) </a:t>
            </a:r>
            <a:r>
              <a:rPr lang="en-US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Metode</a:t>
            </a:r>
            <a:r>
              <a:rPr lang="en-US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penelitian</a:t>
            </a:r>
            <a:r>
              <a:rPr lang="en-US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 :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sinkron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permasalahan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riset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(6) </a:t>
            </a:r>
            <a:r>
              <a:rPr lang="en-US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Outcome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akan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dihasilkan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terpaparkan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jelas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gamblang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(7) </a:t>
            </a:r>
            <a:r>
              <a:rPr lang="en-US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Personalia</a:t>
            </a:r>
            <a:r>
              <a:rPr lang="en-US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memenuhi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track record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memadai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(8) Proposal  yang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akan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dikompetisikan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diusahakan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telah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melalui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internal review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terlebih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dahulu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oleh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pihak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berkompeten</a:t>
            </a:r>
            <a:endParaRPr lang="id-ID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4725" name="Line 5"/>
          <p:cNvSpPr>
            <a:spLocks noChangeShapeType="1"/>
          </p:cNvSpPr>
          <p:nvPr/>
        </p:nvSpPr>
        <p:spPr bwMode="auto">
          <a:xfrm>
            <a:off x="4648200" y="1295400"/>
            <a:ext cx="76200" cy="49530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 wrap="none"/>
          <a:lstStyle/>
          <a:p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811988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47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47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414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47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47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4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4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4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4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4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4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4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4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4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4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3" grpId="0" build="p" animBg="1"/>
      <p:bldP spid="414724" grpId="0" build="p" animBg="1"/>
      <p:bldP spid="4147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3200"/>
            <a:ext cx="7770813" cy="1433513"/>
          </a:xfrm>
        </p:spPr>
        <p:txBody>
          <a:bodyPr/>
          <a:lstStyle/>
          <a:p>
            <a:pPr marL="838200" indent="-838200" algn="ctr" defTabSz="914400"/>
            <a:r>
              <a:rPr lang="en-US" altLang="ja-JP" b="1" dirty="0" smtClean="0">
                <a:solidFill>
                  <a:srgbClr val="0000CC"/>
                </a:solidFill>
                <a:ea typeface="ＭＳ Ｐゴシック" pitchFamily="34" charset="-128"/>
              </a:rPr>
              <a:t>MENGAPA PROPOSAL DITOLAK?</a:t>
            </a:r>
            <a:endParaRPr lang="en-US" altLang="ja-JP" b="1" dirty="0">
              <a:solidFill>
                <a:srgbClr val="0000C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337337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6096000" cy="838200"/>
          </a:xfrm>
        </p:spPr>
        <p:txBody>
          <a:bodyPr/>
          <a:lstStyle/>
          <a:p>
            <a:r>
              <a:rPr lang="en-US" altLang="ja-JP" sz="3200" b="1" i="1" dirty="0" err="1">
                <a:solidFill>
                  <a:srgbClr val="00B0F0"/>
                </a:solidFill>
                <a:ea typeface="ＭＳ Ｐゴシック" pitchFamily="34" charset="-128"/>
              </a:rPr>
              <a:t>Kegagalan</a:t>
            </a:r>
            <a:r>
              <a:rPr lang="en-US" altLang="ja-JP" sz="3200" b="1" i="1" dirty="0">
                <a:solidFill>
                  <a:srgbClr val="00B0F0"/>
                </a:solidFill>
                <a:ea typeface="ＭＳ Ｐゴシック" pitchFamily="34" charset="-128"/>
              </a:rPr>
              <a:t> </a:t>
            </a:r>
            <a:r>
              <a:rPr lang="en-US" altLang="ja-JP" sz="3200" b="1" i="1" dirty="0" err="1">
                <a:solidFill>
                  <a:srgbClr val="00B0F0"/>
                </a:solidFill>
                <a:ea typeface="ＭＳ Ｐゴシック" pitchFamily="34" charset="-128"/>
              </a:rPr>
              <a:t>dalam</a:t>
            </a:r>
            <a:r>
              <a:rPr lang="en-US" altLang="ja-JP" sz="3200" b="1" i="1" dirty="0">
                <a:solidFill>
                  <a:srgbClr val="00B0F0"/>
                </a:solidFill>
                <a:ea typeface="ＭＳ Ｐゴシック" pitchFamily="34" charset="-128"/>
              </a:rPr>
              <a:t> </a:t>
            </a:r>
            <a:r>
              <a:rPr lang="en-US" altLang="ja-JP" sz="3200" b="1" i="1" dirty="0" err="1">
                <a:solidFill>
                  <a:srgbClr val="00B0F0"/>
                </a:solidFill>
                <a:ea typeface="ＭＳ Ｐゴシック" pitchFamily="34" charset="-128"/>
              </a:rPr>
              <a:t>mendefinisikan</a:t>
            </a:r>
            <a:r>
              <a:rPr lang="en-US" altLang="ja-JP" sz="3200" b="1" i="1" dirty="0">
                <a:solidFill>
                  <a:srgbClr val="00B0F0"/>
                </a:solidFill>
                <a:ea typeface="ＭＳ Ｐゴシック" pitchFamily="34" charset="-128"/>
              </a:rPr>
              <a:t> problem/</a:t>
            </a:r>
            <a:r>
              <a:rPr lang="en-US" altLang="ja-JP" sz="3200" b="1" i="1" dirty="0" err="1">
                <a:solidFill>
                  <a:srgbClr val="00B0F0"/>
                </a:solidFill>
                <a:ea typeface="ＭＳ Ｐゴシック" pitchFamily="34" charset="-128"/>
              </a:rPr>
              <a:t>permasalahan</a:t>
            </a:r>
            <a:r>
              <a:rPr lang="en-US" altLang="ja-JP" sz="3200" i="1" dirty="0">
                <a:ea typeface="ＭＳ Ｐゴシック" pitchFamily="34" charset="-128"/>
              </a:rPr>
              <a:t>:</a:t>
            </a:r>
            <a:endParaRPr lang="en-US" altLang="ja-JP" sz="3200" dirty="0">
              <a:ea typeface="ＭＳ Ｐゴシック" pitchFamily="34" charset="-128"/>
            </a:endParaRP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7315200" cy="4525962"/>
          </a:xfrm>
        </p:spPr>
        <p:txBody>
          <a:bodyPr>
            <a:normAutofit/>
          </a:bodyPr>
          <a:lstStyle/>
          <a:p>
            <a:pPr marL="609600" indent="-609600" defTabSz="914400">
              <a:lnSpc>
                <a:spcPct val="80000"/>
              </a:lnSpc>
              <a:spcAft>
                <a:spcPts val="1200"/>
              </a:spcAft>
            </a:pP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Permasalahan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yang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disampaikan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bukan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merupakan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hal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penting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dan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diperkirakan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sulit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memperoleh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sesuatu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yang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baru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atau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berguna</a:t>
            </a:r>
            <a:endParaRPr lang="en-US" altLang="ja-JP" sz="2800" dirty="0">
              <a:latin typeface="Comic Sans MS" pitchFamily="66" charset="0"/>
              <a:ea typeface="ＭＳ Ｐゴシック" pitchFamily="34" charset="-128"/>
            </a:endParaRPr>
          </a:p>
          <a:p>
            <a:pPr marL="609600" indent="-609600" defTabSz="914400">
              <a:lnSpc>
                <a:spcPct val="80000"/>
              </a:lnSpc>
              <a:spcAft>
                <a:spcPts val="1200"/>
              </a:spcAft>
            </a:pP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Apabila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penelitian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didasarkan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atas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hipotesis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,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maka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hipotesis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tersebut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tidak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didukung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cukup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bukti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–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sehingga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proposal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terkesan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tidak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berguna</a:t>
            </a:r>
            <a:endParaRPr lang="en-US" altLang="ja-JP" sz="2800" dirty="0">
              <a:latin typeface="Comic Sans MS" pitchFamily="66" charset="0"/>
              <a:ea typeface="ＭＳ Ｐゴシック" pitchFamily="34" charset="-128"/>
            </a:endParaRPr>
          </a:p>
          <a:p>
            <a:pPr marL="609600" indent="-609600" defTabSz="914400">
              <a:lnSpc>
                <a:spcPct val="80000"/>
              </a:lnSpc>
              <a:spcAft>
                <a:spcPts val="1200"/>
              </a:spcAft>
            </a:pP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Permasalahan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yang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diajukan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lebih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kompleks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dibandingkan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yang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diperkirakan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oleh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 smtClean="0">
                <a:latin typeface="Comic Sans MS" pitchFamily="66" charset="0"/>
                <a:ea typeface="ＭＳ Ｐゴシック" pitchFamily="34" charset="-128"/>
              </a:rPr>
              <a:t>peneliti</a:t>
            </a:r>
            <a:endParaRPr lang="en-US" altLang="ja-JP" sz="2800" dirty="0">
              <a:latin typeface="Comic Sans MS" pitchFamily="66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391371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3581400" cy="533400"/>
          </a:xfrm>
        </p:spPr>
        <p:txBody>
          <a:bodyPr/>
          <a:lstStyle/>
          <a:p>
            <a:pPr marL="355600" indent="-355600" algn="l"/>
            <a:r>
              <a:rPr lang="id-ID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20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d-ID" sz="20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APA PENELITIAN  ITU? </a:t>
            </a:r>
            <a:endParaRPr lang="en-US" sz="2000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209800"/>
            <a:ext cx="7696200" cy="3581400"/>
          </a:xfrm>
        </p:spPr>
        <p:txBody>
          <a:bodyPr>
            <a:noAutofit/>
          </a:bodyPr>
          <a:lstStyle/>
          <a:p>
            <a:pPr marL="276225" lvl="0" indent="-276225">
              <a:lnSpc>
                <a:spcPct val="120000"/>
              </a:lnSpc>
              <a:spcAft>
                <a:spcPts val="0"/>
              </a:spcAft>
            </a:pP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Penelitian adalah</a:t>
            </a:r>
            <a:r>
              <a:rPr lang="id-ID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(1) mencari </a:t>
            </a:r>
            <a:r>
              <a:rPr lang="id-ID" dirty="0">
                <a:latin typeface="Tahoma" pitchFamily="34" charset="0"/>
                <a:ea typeface="Tahoma" pitchFamily="34" charset="0"/>
                <a:cs typeface="Tahoma" pitchFamily="34" charset="0"/>
              </a:rPr>
              <a:t>kebenaran dan kebaikan, </a:t>
            </a:r>
            <a:r>
              <a:rPr lang="id-ID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(2) mengamalkannya</a:t>
            </a:r>
            <a:r>
              <a:rPr lang="id-ID" dirty="0">
                <a:latin typeface="Tahoma" pitchFamily="34" charset="0"/>
                <a:ea typeface="Tahoma" pitchFamily="34" charset="0"/>
                <a:cs typeface="Tahoma" pitchFamily="34" charset="0"/>
              </a:rPr>
              <a:t>, dan</a:t>
            </a:r>
            <a:r>
              <a:rPr lang="id-ID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(3) menyebarlaskannya </a:t>
            </a:r>
            <a:r>
              <a:rPr lang="id-ID" dirty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publikasi Internasional).</a:t>
            </a:r>
            <a:endParaRPr lang="id-ID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6225" indent="-276225">
              <a:lnSpc>
                <a:spcPct val="120000"/>
              </a:lnSpc>
              <a:spcAft>
                <a:spcPts val="0"/>
              </a:spcAft>
            </a:pP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Penelitian adalah mengumpulkan</a:t>
            </a:r>
            <a:r>
              <a:rPr lang="id-ID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data valid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bertujuan untuk  </a:t>
            </a:r>
            <a:r>
              <a:rPr lang="id-ID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(1) menemukan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sesuatu,</a:t>
            </a:r>
            <a:r>
              <a:rPr lang="id-ID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(2) membuktikan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sesuatu, atau </a:t>
            </a:r>
            <a:r>
              <a:rPr lang="id-ID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(3) mengembangkan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sesuatu, yang digunakan atau dimanfaatkan untuk  (1) </a:t>
            </a:r>
            <a:r>
              <a:rPr lang="id-ID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menjelaskan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masalah, (2) </a:t>
            </a:r>
            <a:r>
              <a:rPr lang="id-ID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menyelesaikan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masalah, (3) </a:t>
            </a:r>
            <a:r>
              <a:rPr lang="id-ID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mengantisipasi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masalah. </a:t>
            </a:r>
          </a:p>
        </p:txBody>
      </p:sp>
    </p:spTree>
    <p:extLst>
      <p:ext uri="{BB962C8B-B14F-4D97-AF65-F5344CB8AC3E}">
        <p14:creationId xmlns:p14="http://schemas.microsoft.com/office/powerpoint/2010/main" xmlns="" val="224387938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457200"/>
            <a:ext cx="6096000" cy="487363"/>
          </a:xfrm>
        </p:spPr>
        <p:txBody>
          <a:bodyPr/>
          <a:lstStyle/>
          <a:p>
            <a:r>
              <a:rPr lang="en-US" altLang="ja-JP" sz="3200" b="1" i="1" dirty="0" err="1">
                <a:solidFill>
                  <a:srgbClr val="00B0F0"/>
                </a:solidFill>
                <a:ea typeface="ＭＳ Ｐゴシック" pitchFamily="34" charset="-128"/>
              </a:rPr>
              <a:t>Kegagalan</a:t>
            </a:r>
            <a:r>
              <a:rPr lang="en-US" altLang="ja-JP" sz="3200" b="1" i="1" dirty="0">
                <a:solidFill>
                  <a:srgbClr val="00B0F0"/>
                </a:solidFill>
                <a:ea typeface="ＭＳ Ｐゴシック" pitchFamily="34" charset="-128"/>
              </a:rPr>
              <a:t> </a:t>
            </a:r>
            <a:r>
              <a:rPr lang="en-US" altLang="ja-JP" sz="3200" b="1" i="1" dirty="0" err="1">
                <a:solidFill>
                  <a:srgbClr val="00B0F0"/>
                </a:solidFill>
                <a:ea typeface="ＭＳ Ｐゴシック" pitchFamily="34" charset="-128"/>
              </a:rPr>
              <a:t>dalam</a:t>
            </a:r>
            <a:r>
              <a:rPr lang="en-US" altLang="ja-JP" sz="3200" b="1" i="1" dirty="0">
                <a:solidFill>
                  <a:srgbClr val="00B0F0"/>
                </a:solidFill>
                <a:ea typeface="ＭＳ Ｐゴシック" pitchFamily="34" charset="-128"/>
              </a:rPr>
              <a:t> </a:t>
            </a:r>
            <a:r>
              <a:rPr lang="en-US" altLang="ja-JP" sz="3200" b="1" i="1" dirty="0" err="1">
                <a:solidFill>
                  <a:srgbClr val="00B0F0"/>
                </a:solidFill>
                <a:ea typeface="ＭＳ Ｐゴシック" pitchFamily="34" charset="-128"/>
              </a:rPr>
              <a:t>mendefinisikan</a:t>
            </a:r>
            <a:r>
              <a:rPr lang="en-US" altLang="ja-JP" sz="3200" b="1" i="1" dirty="0">
                <a:solidFill>
                  <a:srgbClr val="00B0F0"/>
                </a:solidFill>
                <a:ea typeface="ＭＳ Ｐゴシック" pitchFamily="34" charset="-128"/>
              </a:rPr>
              <a:t> problem/</a:t>
            </a:r>
            <a:r>
              <a:rPr lang="en-US" altLang="ja-JP" sz="3200" b="1" i="1" dirty="0" err="1">
                <a:solidFill>
                  <a:srgbClr val="00B0F0"/>
                </a:solidFill>
                <a:ea typeface="ＭＳ Ｐゴシック" pitchFamily="34" charset="-128"/>
              </a:rPr>
              <a:t>permasalahan</a:t>
            </a:r>
            <a:r>
              <a:rPr lang="en-US" altLang="ja-JP" sz="3200" b="1" i="1" dirty="0">
                <a:solidFill>
                  <a:srgbClr val="00B0F0"/>
                </a:solidFill>
                <a:ea typeface="ＭＳ Ｐゴシック" pitchFamily="34" charset="-128"/>
              </a:rPr>
              <a:t>:</a:t>
            </a:r>
            <a:endParaRPr lang="en-US" altLang="ja-JP" sz="3200" b="1" dirty="0">
              <a:solidFill>
                <a:srgbClr val="00B0F0"/>
              </a:solidFill>
              <a:ea typeface="ＭＳ Ｐゴシック" pitchFamily="34" charset="-128"/>
            </a:endParaRP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7315200" cy="4525962"/>
          </a:xfrm>
        </p:spPr>
        <p:txBody>
          <a:bodyPr>
            <a:normAutofit/>
          </a:bodyPr>
          <a:lstStyle/>
          <a:p>
            <a:pPr marL="609600" indent="-609600" defTabSz="914400">
              <a:lnSpc>
                <a:spcPct val="80000"/>
              </a:lnSpc>
              <a:spcAft>
                <a:spcPts val="1200"/>
              </a:spcAft>
            </a:pPr>
            <a:r>
              <a:rPr lang="en-US" altLang="ja-JP" sz="2800" dirty="0" smtClean="0">
                <a:latin typeface="Comic Sans MS" pitchFamily="66" charset="0"/>
                <a:ea typeface="ＭＳ Ｐゴシック" pitchFamily="34" charset="-128"/>
              </a:rPr>
              <a:t>Problem 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yang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ditawarkan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hanya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memiliki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dampak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lokal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,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atau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satu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produk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/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kontrol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,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atau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kurang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mengenali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dampak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terhadap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sektor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tertentu</a:t>
            </a:r>
            <a:endParaRPr lang="en-US" altLang="ja-JP" sz="2800" dirty="0">
              <a:latin typeface="Comic Sans MS" pitchFamily="66" charset="0"/>
              <a:ea typeface="ＭＳ Ｐゴシック" pitchFamily="34" charset="-128"/>
            </a:endParaRPr>
          </a:p>
          <a:p>
            <a:pPr marL="609600" indent="-609600" defTabSz="914400">
              <a:lnSpc>
                <a:spcPct val="80000"/>
              </a:lnSpc>
              <a:spcAft>
                <a:spcPts val="1200"/>
              </a:spcAft>
            </a:pP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Problem yang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diusulkan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secara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ilmiah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prematur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dan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sebagian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besar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adalah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policy study</a:t>
            </a:r>
          </a:p>
          <a:p>
            <a:pPr marL="609600" indent="-609600" defTabSz="914400">
              <a:lnSpc>
                <a:spcPct val="80000"/>
              </a:lnSpc>
              <a:spcAft>
                <a:spcPts val="1200"/>
              </a:spcAft>
            </a:pP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Pemahaman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 smtClean="0">
                <a:latin typeface="Comic Sans MS" pitchFamily="66" charset="0"/>
                <a:ea typeface="ＭＳ Ｐゴシック" pitchFamily="34" charset="-128"/>
              </a:rPr>
              <a:t>dan</a:t>
            </a:r>
            <a:r>
              <a:rPr lang="en-US" altLang="ja-JP" sz="2800" dirty="0" smtClean="0">
                <a:latin typeface="Comic Sans MS" pitchFamily="66" charset="0"/>
                <a:ea typeface="ＭＳ Ｐゴシック" pitchFamily="34" charset="-128"/>
              </a:rPr>
              <a:t> target </a:t>
            </a:r>
            <a:r>
              <a:rPr lang="en-US" altLang="ja-JP" sz="2800" dirty="0" err="1" smtClean="0">
                <a:latin typeface="Comic Sans MS" pitchFamily="66" charset="0"/>
                <a:ea typeface="ＭＳ Ｐゴシック" pitchFamily="34" charset="-128"/>
              </a:rPr>
              <a:t>dalam</a:t>
            </a:r>
            <a:r>
              <a:rPr lang="en-US" altLang="ja-JP" sz="2800" dirty="0" smtClean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proposal yang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terlalu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ambisius</a:t>
            </a:r>
            <a:r>
              <a:rPr lang="en-US" altLang="ja-JP" sz="2800" dirty="0">
                <a:latin typeface="Arial Narrow" pitchFamily="34" charset="0"/>
                <a:ea typeface="ＭＳ Ｐゴシック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88384881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2700"/>
            <a:ext cx="7620000" cy="1433513"/>
          </a:xfrm>
        </p:spPr>
        <p:txBody>
          <a:bodyPr/>
          <a:lstStyle/>
          <a:p>
            <a:pPr marL="838200" indent="-838200" defTabSz="914400"/>
            <a:r>
              <a:rPr lang="en-US" altLang="ja-JP" sz="3600" b="1" i="1" dirty="0" err="1">
                <a:solidFill>
                  <a:srgbClr val="00B0F0"/>
                </a:solidFill>
                <a:ea typeface="ＭＳ Ｐゴシック" pitchFamily="34" charset="-128"/>
              </a:rPr>
              <a:t>Kegagalan</a:t>
            </a:r>
            <a:r>
              <a:rPr lang="en-US" altLang="ja-JP" sz="3600" b="1" i="1" dirty="0">
                <a:solidFill>
                  <a:srgbClr val="00B0F0"/>
                </a:solidFill>
                <a:ea typeface="ＭＳ Ｐゴシック" pitchFamily="34" charset="-128"/>
              </a:rPr>
              <a:t> </a:t>
            </a:r>
            <a:r>
              <a:rPr lang="en-US" altLang="ja-JP" sz="3600" b="1" i="1" dirty="0" err="1">
                <a:solidFill>
                  <a:srgbClr val="00B0F0"/>
                </a:solidFill>
                <a:ea typeface="ＭＳ Ｐゴシック" pitchFamily="34" charset="-128"/>
              </a:rPr>
              <a:t>dalam</a:t>
            </a:r>
            <a:r>
              <a:rPr lang="en-US" altLang="ja-JP" sz="3600" b="1" i="1" dirty="0">
                <a:solidFill>
                  <a:srgbClr val="00B0F0"/>
                </a:solidFill>
                <a:ea typeface="ＭＳ Ｐゴシック" pitchFamily="34" charset="-128"/>
              </a:rPr>
              <a:t> </a:t>
            </a:r>
            <a:r>
              <a:rPr lang="en-US" altLang="ja-JP" sz="3600" b="1" i="1" dirty="0" err="1">
                <a:solidFill>
                  <a:srgbClr val="00B0F0"/>
                </a:solidFill>
                <a:ea typeface="ＭＳ Ｐゴシック" pitchFamily="34" charset="-128"/>
              </a:rPr>
              <a:t>Pendekatan</a:t>
            </a:r>
            <a:r>
              <a:rPr lang="en-US" altLang="ja-JP" sz="3600" b="1" i="1" dirty="0">
                <a:solidFill>
                  <a:srgbClr val="00B0F0"/>
                </a:solidFill>
                <a:ea typeface="ＭＳ Ｐゴシック" pitchFamily="34" charset="-128"/>
              </a:rPr>
              <a:t>:</a:t>
            </a:r>
            <a:endParaRPr lang="en-US" altLang="ja-JP" sz="3600" b="1" dirty="0">
              <a:solidFill>
                <a:srgbClr val="00B0F0"/>
              </a:solidFill>
              <a:ea typeface="ＭＳ Ｐゴシック" pitchFamily="34" charset="-128"/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219200"/>
            <a:ext cx="7162800" cy="4876800"/>
          </a:xfrm>
        </p:spPr>
        <p:txBody>
          <a:bodyPr/>
          <a:lstStyle/>
          <a:p>
            <a:pPr marL="609600" indent="-609600" defTabSz="914400">
              <a:lnSpc>
                <a:spcPct val="80000"/>
              </a:lnSpc>
              <a:spcAft>
                <a:spcPts val="1200"/>
              </a:spcAft>
            </a:pP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Pengujian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,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metoda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dan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prosedur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saintifik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yang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diajukan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tidak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sesuai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dengan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tujuan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yang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dituliskan</a:t>
            </a:r>
            <a:endParaRPr lang="en-US" altLang="ja-JP" sz="2800" dirty="0">
              <a:latin typeface="Comic Sans MS" pitchFamily="66" charset="0"/>
              <a:ea typeface="ＭＳ Ｐゴシック" pitchFamily="34" charset="-128"/>
            </a:endParaRPr>
          </a:p>
          <a:p>
            <a:pPr marL="609600" indent="-609600" defTabSz="914400">
              <a:lnSpc>
                <a:spcPct val="80000"/>
              </a:lnSpc>
              <a:spcAft>
                <a:spcPts val="1200"/>
              </a:spcAft>
            </a:pP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Deskripsi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pendekatan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tidak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jelas</a:t>
            </a:r>
            <a:endParaRPr lang="en-US" altLang="ja-JP" sz="2800" dirty="0">
              <a:latin typeface="Comic Sans MS" pitchFamily="66" charset="0"/>
              <a:ea typeface="ＭＳ Ｐゴシック" pitchFamily="34" charset="-128"/>
            </a:endParaRPr>
          </a:p>
          <a:p>
            <a:pPr marL="609600" indent="-609600" defTabSz="914400">
              <a:lnSpc>
                <a:spcPct val="80000"/>
              </a:lnSpc>
              <a:spcAft>
                <a:spcPts val="1200"/>
              </a:spcAft>
            </a:pP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Desain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yang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bersifat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menyeluruh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dan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kontekstual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belum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dipikirkan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sehingga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kecenderungan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penelitian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adalah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sangat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terisolasi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dengan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permasalahan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lainnya</a:t>
            </a:r>
            <a:endParaRPr lang="en-US" altLang="ja-JP" sz="2800" dirty="0">
              <a:latin typeface="Comic Sans MS" pitchFamily="66" charset="0"/>
              <a:ea typeface="ＭＳ Ｐゴシック" pitchFamily="34" charset="-128"/>
            </a:endParaRPr>
          </a:p>
          <a:p>
            <a:pPr marL="609600" indent="-609600" defTabSz="914400">
              <a:lnSpc>
                <a:spcPct val="80000"/>
              </a:lnSpc>
              <a:spcAft>
                <a:spcPts val="1200"/>
              </a:spcAft>
            </a:pP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Aspek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statistik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kurang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 smtClean="0">
                <a:latin typeface="Comic Sans MS" pitchFamily="66" charset="0"/>
                <a:ea typeface="ＭＳ Ｐゴシック" pitchFamily="34" charset="-128"/>
              </a:rPr>
              <a:t>diperhatikan</a:t>
            </a:r>
            <a:endParaRPr lang="en-US" altLang="ja-JP" sz="2800" dirty="0">
              <a:latin typeface="Comic Sans MS" pitchFamily="66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692827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2700"/>
            <a:ext cx="7467600" cy="1433513"/>
          </a:xfrm>
        </p:spPr>
        <p:txBody>
          <a:bodyPr/>
          <a:lstStyle/>
          <a:p>
            <a:pPr marL="838200" indent="-838200" defTabSz="914400"/>
            <a:r>
              <a:rPr lang="en-US" altLang="ja-JP" sz="3600" i="1" dirty="0" err="1">
                <a:ea typeface="ＭＳ Ｐゴシック" pitchFamily="34" charset="-128"/>
              </a:rPr>
              <a:t>Kegagalan</a:t>
            </a:r>
            <a:r>
              <a:rPr lang="en-US" altLang="ja-JP" sz="3600" i="1" dirty="0">
                <a:ea typeface="ＭＳ Ｐゴシック" pitchFamily="34" charset="-128"/>
              </a:rPr>
              <a:t> </a:t>
            </a:r>
            <a:r>
              <a:rPr lang="en-US" altLang="ja-JP" sz="3600" i="1" dirty="0" err="1">
                <a:ea typeface="ＭＳ Ｐゴシック" pitchFamily="34" charset="-128"/>
              </a:rPr>
              <a:t>dalam</a:t>
            </a:r>
            <a:r>
              <a:rPr lang="en-US" altLang="ja-JP" sz="3600" i="1" dirty="0">
                <a:ea typeface="ＭＳ Ｐゴシック" pitchFamily="34" charset="-128"/>
              </a:rPr>
              <a:t> </a:t>
            </a:r>
            <a:r>
              <a:rPr lang="en-US" altLang="ja-JP" sz="3600" i="1" dirty="0" err="1">
                <a:ea typeface="ＭＳ Ｐゴシック" pitchFamily="34" charset="-128"/>
              </a:rPr>
              <a:t>Pendekatan</a:t>
            </a:r>
            <a:r>
              <a:rPr lang="en-US" altLang="ja-JP" sz="3600" i="1" dirty="0">
                <a:ea typeface="ＭＳ Ｐゴシック" pitchFamily="34" charset="-128"/>
              </a:rPr>
              <a:t>:</a:t>
            </a:r>
            <a:endParaRPr lang="en-US" altLang="ja-JP" sz="3600" dirty="0">
              <a:ea typeface="ＭＳ Ｐゴシック" pitchFamily="34" charset="-128"/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7162800" cy="4419600"/>
          </a:xfrm>
        </p:spPr>
        <p:txBody>
          <a:bodyPr/>
          <a:lstStyle/>
          <a:p>
            <a:pPr marL="609600" indent="-609600" defTabSz="914400">
              <a:lnSpc>
                <a:spcPct val="80000"/>
              </a:lnSpc>
              <a:spcAft>
                <a:spcPts val="1200"/>
              </a:spcAft>
            </a:pPr>
            <a:r>
              <a:rPr lang="en-US" altLang="ja-JP" sz="2800" dirty="0" err="1" smtClean="0">
                <a:latin typeface="Comic Sans MS" pitchFamily="66" charset="0"/>
                <a:ea typeface="ＭＳ Ｐゴシック" pitchFamily="34" charset="-128"/>
              </a:rPr>
              <a:t>Kurang</a:t>
            </a:r>
            <a:r>
              <a:rPr lang="en-US" altLang="ja-JP" sz="2800" dirty="0" smtClean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imajinasi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saintifik</a:t>
            </a:r>
            <a:endParaRPr lang="en-US" altLang="ja-JP" sz="2800" dirty="0">
              <a:latin typeface="Comic Sans MS" pitchFamily="66" charset="0"/>
              <a:ea typeface="ＭＳ Ｐゴシック" pitchFamily="34" charset="-128"/>
            </a:endParaRPr>
          </a:p>
          <a:p>
            <a:pPr marL="609600" indent="-609600" defTabSz="914400">
              <a:lnSpc>
                <a:spcPct val="80000"/>
              </a:lnSpc>
              <a:spcAft>
                <a:spcPts val="1200"/>
              </a:spcAft>
            </a:pP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Kendali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pelaksanaan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penelitian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kurang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dijelaskan</a:t>
            </a:r>
            <a:endParaRPr lang="en-US" altLang="ja-JP" sz="2800" dirty="0">
              <a:latin typeface="Comic Sans MS" pitchFamily="66" charset="0"/>
              <a:ea typeface="ＭＳ Ｐゴシック" pitchFamily="34" charset="-128"/>
            </a:endParaRPr>
          </a:p>
          <a:p>
            <a:pPr marL="609600" indent="-609600" defTabSz="914400">
              <a:lnSpc>
                <a:spcPct val="80000"/>
              </a:lnSpc>
              <a:spcAft>
                <a:spcPts val="1200"/>
              </a:spcAft>
            </a:pP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Bahan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yang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diajukan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kurang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sesuai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dengan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tujuan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atau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sangat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sulit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diperoleh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sehingga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reviewer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meragukan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kelayakan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penelitian</a:t>
            </a:r>
            <a:endParaRPr lang="en-US" altLang="ja-JP" sz="2800" dirty="0">
              <a:latin typeface="Comic Sans MS" pitchFamily="66" charset="0"/>
              <a:ea typeface="ＭＳ Ｐゴシック" pitchFamily="34" charset="-128"/>
            </a:endParaRPr>
          </a:p>
          <a:p>
            <a:pPr marL="609600" indent="-609600" defTabSz="914400">
              <a:lnSpc>
                <a:spcPct val="80000"/>
              </a:lnSpc>
              <a:spcAft>
                <a:spcPts val="1200"/>
              </a:spcAft>
            </a:pP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Jumlah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sample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tidak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mencukupi</a:t>
            </a:r>
            <a:endParaRPr lang="en-US" altLang="ja-JP" sz="2800" dirty="0">
              <a:latin typeface="Comic Sans MS" pitchFamily="66" charset="0"/>
              <a:ea typeface="ＭＳ Ｐゴシック" pitchFamily="34" charset="-128"/>
            </a:endParaRPr>
          </a:p>
          <a:p>
            <a:pPr marL="609600" indent="-609600" defTabSz="914400">
              <a:lnSpc>
                <a:spcPct val="80000"/>
              </a:lnSpc>
              <a:spcAft>
                <a:spcPts val="1200"/>
              </a:spcAft>
            </a:pP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Peralatan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yang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digunakan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telah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kuno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atau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tidak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sesuai</a:t>
            </a:r>
            <a:endParaRPr lang="en-US" altLang="ja-JP" sz="2800" dirty="0">
              <a:latin typeface="Comic Sans MS" pitchFamily="66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425475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086600" cy="1143000"/>
          </a:xfrm>
        </p:spPr>
        <p:txBody>
          <a:bodyPr/>
          <a:lstStyle/>
          <a:p>
            <a:pPr marL="838200" indent="-838200" defTabSz="914400"/>
            <a:r>
              <a:rPr lang="en-US" altLang="ja-JP" b="1" i="1" dirty="0" err="1">
                <a:solidFill>
                  <a:srgbClr val="00B0F0"/>
                </a:solidFill>
                <a:ea typeface="ＭＳ Ｐゴシック" pitchFamily="34" charset="-128"/>
              </a:rPr>
              <a:t>Kegagalan</a:t>
            </a:r>
            <a:r>
              <a:rPr lang="en-US" altLang="ja-JP" b="1" i="1" dirty="0">
                <a:solidFill>
                  <a:srgbClr val="00B0F0"/>
                </a:solidFill>
                <a:ea typeface="ＭＳ Ｐゴシック" pitchFamily="34" charset="-128"/>
              </a:rPr>
              <a:t> </a:t>
            </a:r>
            <a:r>
              <a:rPr lang="en-US" altLang="ja-JP" b="1" i="1" dirty="0" err="1">
                <a:solidFill>
                  <a:srgbClr val="00B0F0"/>
                </a:solidFill>
                <a:ea typeface="ＭＳ Ｐゴシック" pitchFamily="34" charset="-128"/>
              </a:rPr>
              <a:t>karena</a:t>
            </a:r>
            <a:r>
              <a:rPr lang="en-US" altLang="ja-JP" b="1" i="1" dirty="0">
                <a:solidFill>
                  <a:srgbClr val="00B0F0"/>
                </a:solidFill>
                <a:ea typeface="ＭＳ Ｐゴシック" pitchFamily="34" charset="-128"/>
              </a:rPr>
              <a:t> </a:t>
            </a:r>
            <a:r>
              <a:rPr lang="en-US" altLang="ja-JP" b="1" i="1" dirty="0" err="1">
                <a:solidFill>
                  <a:srgbClr val="00B0F0"/>
                </a:solidFill>
                <a:ea typeface="ＭＳ Ｐゴシック" pitchFamily="34" charset="-128"/>
              </a:rPr>
              <a:t>Peneliti</a:t>
            </a:r>
            <a:r>
              <a:rPr lang="en-US" altLang="ja-JP" b="1" i="1" dirty="0">
                <a:solidFill>
                  <a:srgbClr val="00B0F0"/>
                </a:solidFill>
                <a:ea typeface="ＭＳ Ｐゴシック" pitchFamily="34" charset="-128"/>
              </a:rPr>
              <a:t>:</a:t>
            </a:r>
            <a:r>
              <a:rPr lang="en-US" altLang="ja-JP" b="1" dirty="0">
                <a:solidFill>
                  <a:srgbClr val="00B0F0"/>
                </a:solidFill>
                <a:ea typeface="ＭＳ Ｐゴシック" pitchFamily="34" charset="-128"/>
              </a:rPr>
              <a:t> 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defTabSz="914400">
              <a:lnSpc>
                <a:spcPct val="90000"/>
              </a:lnSpc>
              <a:spcAft>
                <a:spcPts val="1200"/>
              </a:spcAft>
            </a:pP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Peneliti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tidak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memiliki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pengalaman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atau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pendidikan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di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penelitian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tersebut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  <a:sym typeface="Wingdings" pitchFamily="2" charset="2"/>
              </a:rPr>
              <a:t> track record</a:t>
            </a:r>
            <a:endParaRPr lang="en-US" altLang="ja-JP" sz="2400" dirty="0">
              <a:latin typeface="Comic Sans MS" pitchFamily="66" charset="0"/>
              <a:ea typeface="ＭＳ Ｐゴシック" pitchFamily="34" charset="-128"/>
            </a:endParaRPr>
          </a:p>
          <a:p>
            <a:pPr marL="609600" indent="-609600" defTabSz="914400">
              <a:lnSpc>
                <a:spcPct val="90000"/>
              </a:lnSpc>
              <a:spcAft>
                <a:spcPts val="1200"/>
              </a:spcAft>
            </a:pP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Peneliti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tidak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menggunakan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literature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utama</a:t>
            </a:r>
            <a:endParaRPr lang="en-US" altLang="ja-JP" sz="2400" dirty="0">
              <a:latin typeface="Comic Sans MS" pitchFamily="66" charset="0"/>
              <a:ea typeface="ＭＳ Ｐゴシック" pitchFamily="34" charset="-128"/>
            </a:endParaRPr>
          </a:p>
          <a:p>
            <a:pPr marL="609600" indent="-609600" defTabSz="914400">
              <a:lnSpc>
                <a:spcPct val="90000"/>
              </a:lnSpc>
              <a:spcAft>
                <a:spcPts val="1200"/>
              </a:spcAft>
            </a:pP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Publikasi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atau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penelitian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sebelumnya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dari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peneliti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tidak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mendukung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penelitian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ini</a:t>
            </a:r>
            <a:endParaRPr lang="en-US" altLang="ja-JP" sz="2400" dirty="0">
              <a:latin typeface="Comic Sans MS" pitchFamily="66" charset="0"/>
              <a:ea typeface="ＭＳ Ｐゴシック" pitchFamily="34" charset="-128"/>
            </a:endParaRPr>
          </a:p>
          <a:p>
            <a:pPr marL="609600" indent="-609600" defTabSz="914400">
              <a:lnSpc>
                <a:spcPct val="90000"/>
              </a:lnSpc>
              <a:spcAft>
                <a:spcPts val="1200"/>
              </a:spcAft>
            </a:pP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Peneliti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utama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tidak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terlihat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perannya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–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sangat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tergantung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pada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anggota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peneliti</a:t>
            </a:r>
            <a:endParaRPr lang="en-US" altLang="ja-JP" sz="2400" dirty="0">
              <a:latin typeface="Comic Sans MS" pitchFamily="66" charset="0"/>
              <a:ea typeface="ＭＳ Ｐゴシック" pitchFamily="34" charset="-128"/>
            </a:endParaRPr>
          </a:p>
          <a:p>
            <a:pPr marL="609600" indent="-609600" defTabSz="914400">
              <a:lnSpc>
                <a:spcPct val="90000"/>
              </a:lnSpc>
              <a:spcAft>
                <a:spcPts val="1200"/>
              </a:spcAft>
            </a:pP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Rekam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jejak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peneliti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utama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yang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sangat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luas</a:t>
            </a:r>
            <a:endParaRPr lang="en-US" altLang="ja-JP" sz="2400" dirty="0">
              <a:latin typeface="Comic Sans MS" pitchFamily="66" charset="0"/>
              <a:ea typeface="ＭＳ Ｐゴシック" pitchFamily="34" charset="-128"/>
            </a:endParaRPr>
          </a:p>
          <a:p>
            <a:pPr marL="609600" indent="-609600" defTabSz="914400">
              <a:lnSpc>
                <a:spcPct val="90000"/>
              </a:lnSpc>
              <a:spcAft>
                <a:spcPts val="1200"/>
              </a:spcAft>
            </a:pP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Peneliti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membutuhkan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lebih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banyak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bantuan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atau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menyerahkan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tugas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pada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400" dirty="0" err="1">
                <a:latin typeface="Comic Sans MS" pitchFamily="66" charset="0"/>
                <a:ea typeface="ＭＳ Ｐゴシック" pitchFamily="34" charset="-128"/>
              </a:rPr>
              <a:t>pihak</a:t>
            </a:r>
            <a:r>
              <a:rPr lang="en-US" altLang="ja-JP" sz="2400" dirty="0">
                <a:latin typeface="Comic Sans MS" pitchFamily="66" charset="0"/>
                <a:ea typeface="ＭＳ Ｐゴシック" pitchFamily="34" charset="-128"/>
              </a:rPr>
              <a:t> lain</a:t>
            </a:r>
          </a:p>
        </p:txBody>
      </p:sp>
    </p:spTree>
    <p:extLst>
      <p:ext uri="{BB962C8B-B14F-4D97-AF65-F5344CB8AC3E}">
        <p14:creationId xmlns:p14="http://schemas.microsoft.com/office/powerpoint/2010/main" xmlns="" val="349867308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467600" cy="487363"/>
          </a:xfrm>
        </p:spPr>
        <p:txBody>
          <a:bodyPr/>
          <a:lstStyle/>
          <a:p>
            <a:r>
              <a:rPr lang="en-US" altLang="ja-JP" b="1" i="1" dirty="0" err="1">
                <a:solidFill>
                  <a:srgbClr val="00B0F0"/>
                </a:solidFill>
                <a:ea typeface="ＭＳ Ｐゴシック" pitchFamily="34" charset="-128"/>
              </a:rPr>
              <a:t>Kegagalan</a:t>
            </a:r>
            <a:r>
              <a:rPr lang="en-US" altLang="ja-JP" b="1" i="1" dirty="0">
                <a:solidFill>
                  <a:srgbClr val="00B0F0"/>
                </a:solidFill>
                <a:ea typeface="ＭＳ Ｐゴシック" pitchFamily="34" charset="-128"/>
              </a:rPr>
              <a:t> </a:t>
            </a:r>
            <a:r>
              <a:rPr lang="en-US" altLang="ja-JP" b="1" i="1" dirty="0" err="1">
                <a:solidFill>
                  <a:srgbClr val="00B0F0"/>
                </a:solidFill>
                <a:ea typeface="ＭＳ Ｐゴシック" pitchFamily="34" charset="-128"/>
              </a:rPr>
              <a:t>karena</a:t>
            </a:r>
            <a:r>
              <a:rPr lang="en-US" altLang="ja-JP" b="1" i="1" dirty="0">
                <a:solidFill>
                  <a:srgbClr val="00B0F0"/>
                </a:solidFill>
                <a:ea typeface="ＭＳ Ｐゴシック" pitchFamily="34" charset="-128"/>
              </a:rPr>
              <a:t> </a:t>
            </a:r>
            <a:r>
              <a:rPr lang="en-US" altLang="ja-JP" b="1" i="1" dirty="0" err="1">
                <a:solidFill>
                  <a:srgbClr val="00B0F0"/>
                </a:solidFill>
                <a:ea typeface="ＭＳ Ｐゴシック" pitchFamily="34" charset="-128"/>
              </a:rPr>
              <a:t>Faktor</a:t>
            </a:r>
            <a:r>
              <a:rPr lang="en-US" altLang="ja-JP" b="1" i="1" dirty="0">
                <a:solidFill>
                  <a:srgbClr val="00B0F0"/>
                </a:solidFill>
                <a:ea typeface="ＭＳ Ｐゴシック" pitchFamily="34" charset="-128"/>
              </a:rPr>
              <a:t> Lain </a:t>
            </a:r>
            <a:endParaRPr lang="en-US" altLang="ja-JP" b="1" dirty="0">
              <a:solidFill>
                <a:srgbClr val="00B0F0"/>
              </a:solidFill>
              <a:ea typeface="ＭＳ Ｐゴシック" pitchFamily="34" charset="-128"/>
            </a:endParaRP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defTabSz="914400">
              <a:spcAft>
                <a:spcPts val="1200"/>
              </a:spcAft>
            </a:pPr>
            <a:r>
              <a:rPr lang="en-US" altLang="ja-JP" sz="2800" dirty="0" err="1" smtClean="0">
                <a:latin typeface="Comic Sans MS" pitchFamily="66" charset="0"/>
                <a:ea typeface="ＭＳ Ｐゴシック" pitchFamily="34" charset="-128"/>
              </a:rPr>
              <a:t>Kurangnya</a:t>
            </a:r>
            <a:r>
              <a:rPr lang="en-US" altLang="ja-JP" sz="2800" dirty="0" smtClean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 smtClean="0">
                <a:latin typeface="Comic Sans MS" pitchFamily="66" charset="0"/>
                <a:ea typeface="ＭＳ Ｐゴシック" pitchFamily="34" charset="-128"/>
              </a:rPr>
              <a:t>dukungan</a:t>
            </a:r>
            <a:r>
              <a:rPr lang="en-US" altLang="ja-JP" sz="2800" dirty="0" smtClean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 smtClean="0">
                <a:latin typeface="Comic Sans MS" pitchFamily="66" charset="0"/>
                <a:ea typeface="ＭＳ Ｐゴシック" pitchFamily="34" charset="-128"/>
              </a:rPr>
              <a:t>kelembagaan</a:t>
            </a:r>
            <a:endParaRPr lang="en-US" altLang="ja-JP" sz="2800" dirty="0" smtClean="0">
              <a:latin typeface="Comic Sans MS" pitchFamily="66" charset="0"/>
              <a:ea typeface="ＭＳ Ｐゴシック" pitchFamily="34" charset="-128"/>
            </a:endParaRPr>
          </a:p>
          <a:p>
            <a:pPr marL="609600" indent="-609600" defTabSz="914400">
              <a:spcAft>
                <a:spcPts val="1200"/>
              </a:spcAft>
            </a:pPr>
            <a:r>
              <a:rPr lang="en-US" altLang="ja-JP" sz="2800" dirty="0" err="1" smtClean="0">
                <a:latin typeface="Comic Sans MS" pitchFamily="66" charset="0"/>
                <a:ea typeface="ＭＳ Ｐゴシック" pitchFamily="34" charset="-128"/>
              </a:rPr>
              <a:t>Penelitian</a:t>
            </a:r>
            <a:r>
              <a:rPr lang="en-US" altLang="ja-JP" sz="2800" dirty="0" smtClean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 smtClean="0">
                <a:latin typeface="Comic Sans MS" pitchFamily="66" charset="0"/>
                <a:ea typeface="ＭＳ Ｐゴシック" pitchFamily="34" charset="-128"/>
              </a:rPr>
              <a:t>diusulkan</a:t>
            </a:r>
            <a:r>
              <a:rPr lang="en-US" altLang="ja-JP" sz="2800" dirty="0" smtClean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 smtClean="0">
                <a:latin typeface="Comic Sans MS" pitchFamily="66" charset="0"/>
                <a:ea typeface="ＭＳ Ｐゴシック" pitchFamily="34" charset="-128"/>
              </a:rPr>
              <a:t>telah</a:t>
            </a:r>
            <a:r>
              <a:rPr lang="en-US" altLang="ja-JP" sz="2800" dirty="0" smtClean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 smtClean="0">
                <a:latin typeface="Comic Sans MS" pitchFamily="66" charset="0"/>
                <a:ea typeface="ＭＳ Ｐゴシック" pitchFamily="34" charset="-128"/>
              </a:rPr>
              <a:t>dilaksanakan</a:t>
            </a:r>
            <a:r>
              <a:rPr lang="en-US" altLang="ja-JP" sz="2800" dirty="0" smtClean="0">
                <a:latin typeface="Comic Sans MS" pitchFamily="66" charset="0"/>
                <a:ea typeface="ＭＳ Ｐゴシック" pitchFamily="34" charset="-128"/>
              </a:rPr>
              <a:t> – </a:t>
            </a:r>
            <a:r>
              <a:rPr lang="en-US" altLang="ja-JP" sz="2800" dirty="0" err="1" smtClean="0">
                <a:latin typeface="Comic Sans MS" pitchFamily="66" charset="0"/>
                <a:ea typeface="ＭＳ Ｐゴシック" pitchFamily="34" charset="-128"/>
              </a:rPr>
              <a:t>pengulangan</a:t>
            </a:r>
            <a:r>
              <a:rPr lang="en-US" altLang="ja-JP" sz="2800" dirty="0" smtClean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 smtClean="0">
                <a:latin typeface="Comic Sans MS" pitchFamily="66" charset="0"/>
                <a:ea typeface="ＭＳ Ｐゴシック" pitchFamily="34" charset="-128"/>
              </a:rPr>
              <a:t>penelitian</a:t>
            </a:r>
            <a:endParaRPr lang="en-US" altLang="ja-JP" sz="2800" dirty="0" smtClean="0">
              <a:latin typeface="Comic Sans MS" pitchFamily="66" charset="0"/>
              <a:ea typeface="ＭＳ Ｐゴシック" pitchFamily="34" charset="-128"/>
            </a:endParaRPr>
          </a:p>
          <a:p>
            <a:pPr marL="609600" indent="-609600" defTabSz="914400">
              <a:spcAft>
                <a:spcPts val="1200"/>
              </a:spcAft>
            </a:pPr>
            <a:r>
              <a:rPr lang="en-US" altLang="ja-JP" sz="2800" dirty="0" err="1" smtClean="0">
                <a:latin typeface="Comic Sans MS" pitchFamily="66" charset="0"/>
                <a:ea typeface="ＭＳ Ｐゴシック" pitchFamily="34" charset="-128"/>
              </a:rPr>
              <a:t>Persyaratan</a:t>
            </a:r>
            <a:r>
              <a:rPr lang="en-US" altLang="ja-JP" sz="2800" dirty="0" smtClean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 smtClean="0">
                <a:latin typeface="Comic Sans MS" pitchFamily="66" charset="0"/>
                <a:ea typeface="ＭＳ Ｐゴシック" pitchFamily="34" charset="-128"/>
              </a:rPr>
              <a:t>peralatan</a:t>
            </a:r>
            <a:r>
              <a:rPr lang="en-US" altLang="ja-JP" sz="2800" dirty="0" smtClean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 smtClean="0">
                <a:latin typeface="Comic Sans MS" pitchFamily="66" charset="0"/>
                <a:ea typeface="ＭＳ Ｐゴシック" pitchFamily="34" charset="-128"/>
              </a:rPr>
              <a:t>atau</a:t>
            </a:r>
            <a:r>
              <a:rPr lang="en-US" altLang="ja-JP" sz="2800" dirty="0" smtClean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 smtClean="0">
                <a:latin typeface="Comic Sans MS" pitchFamily="66" charset="0"/>
                <a:ea typeface="ＭＳ Ｐゴシック" pitchFamily="34" charset="-128"/>
              </a:rPr>
              <a:t>tim</a:t>
            </a:r>
            <a:r>
              <a:rPr lang="en-US" altLang="ja-JP" sz="2800" dirty="0" smtClean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 smtClean="0">
                <a:latin typeface="Comic Sans MS" pitchFamily="66" charset="0"/>
                <a:ea typeface="ＭＳ Ｐゴシック" pitchFamily="34" charset="-128"/>
              </a:rPr>
              <a:t>peneliti</a:t>
            </a:r>
            <a:r>
              <a:rPr lang="en-US" altLang="ja-JP" sz="2800" dirty="0" smtClean="0">
                <a:latin typeface="Comic Sans MS" pitchFamily="66" charset="0"/>
                <a:ea typeface="ＭＳ Ｐゴシック" pitchFamily="34" charset="-128"/>
              </a:rPr>
              <a:t> yang </a:t>
            </a:r>
            <a:r>
              <a:rPr lang="en-US" altLang="ja-JP" sz="2800" dirty="0" err="1" smtClean="0">
                <a:latin typeface="Comic Sans MS" pitchFamily="66" charset="0"/>
                <a:ea typeface="ＭＳ Ｐゴシック" pitchFamily="34" charset="-128"/>
              </a:rPr>
              <a:t>tidak</a:t>
            </a:r>
            <a:r>
              <a:rPr lang="en-US" altLang="ja-JP" sz="2800" dirty="0" smtClean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 smtClean="0">
                <a:latin typeface="Comic Sans MS" pitchFamily="66" charset="0"/>
                <a:ea typeface="ＭＳ Ｐゴシック" pitchFamily="34" charset="-128"/>
              </a:rPr>
              <a:t>realistis</a:t>
            </a:r>
            <a:endParaRPr lang="en-US" altLang="ja-JP" sz="2800" dirty="0" smtClean="0">
              <a:latin typeface="Comic Sans MS" pitchFamily="66" charset="0"/>
              <a:ea typeface="ＭＳ Ｐゴシック" pitchFamily="34" charset="-128"/>
            </a:endParaRPr>
          </a:p>
          <a:p>
            <a:pPr marL="609600" indent="-609600" defTabSz="914400">
              <a:spcAft>
                <a:spcPts val="1200"/>
              </a:spcAft>
            </a:pPr>
            <a:r>
              <a:rPr lang="en-US" altLang="ja-JP" sz="2800" dirty="0" err="1" smtClean="0">
                <a:latin typeface="Comic Sans MS" pitchFamily="66" charset="0"/>
                <a:ea typeface="ＭＳ Ｐゴシック" pitchFamily="34" charset="-128"/>
              </a:rPr>
              <a:t>Tidak</a:t>
            </a:r>
            <a:r>
              <a:rPr lang="en-US" altLang="ja-JP" sz="2800" dirty="0" smtClean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tersedia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waktu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dan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perhatian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bagi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Comic Sans MS" pitchFamily="66" charset="0"/>
                <a:ea typeface="ＭＳ Ｐゴシック" pitchFamily="34" charset="-128"/>
              </a:rPr>
              <a:t>penelitian</a:t>
            </a:r>
            <a:r>
              <a:rPr lang="en-US" altLang="ja-JP" sz="2800" dirty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ja-JP" sz="2800" dirty="0" err="1" smtClean="0">
                <a:latin typeface="Comic Sans MS" pitchFamily="66" charset="0"/>
                <a:ea typeface="ＭＳ Ｐゴシック" pitchFamily="34" charset="-128"/>
              </a:rPr>
              <a:t>ini</a:t>
            </a:r>
            <a:endParaRPr lang="en-US" altLang="ja-JP" sz="2800" dirty="0" smtClean="0">
              <a:latin typeface="Comic Sans MS" pitchFamily="66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213309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8153400" cy="990600"/>
          </a:xfrm>
        </p:spPr>
        <p:txBody>
          <a:bodyPr/>
          <a:lstStyle/>
          <a:p>
            <a:pPr defTabSz="914400"/>
            <a:r>
              <a:rPr lang="en-US" altLang="ja-JP" sz="3600" b="1" i="1" dirty="0" err="1">
                <a:solidFill>
                  <a:srgbClr val="00B0F0"/>
                </a:solidFill>
                <a:ea typeface="ＭＳ Ｐゴシック" pitchFamily="34" charset="-128"/>
              </a:rPr>
              <a:t>Persiapan</a:t>
            </a:r>
            <a:r>
              <a:rPr lang="en-US" altLang="ja-JP" sz="3600" b="1" i="1" dirty="0">
                <a:solidFill>
                  <a:srgbClr val="00B0F0"/>
                </a:solidFill>
                <a:ea typeface="ＭＳ Ｐゴシック" pitchFamily="34" charset="-128"/>
              </a:rPr>
              <a:t> </a:t>
            </a:r>
            <a:r>
              <a:rPr lang="en-US" altLang="ja-JP" sz="3600" b="1" i="1" dirty="0" err="1">
                <a:solidFill>
                  <a:srgbClr val="00B0F0"/>
                </a:solidFill>
                <a:ea typeface="ＭＳ Ｐゴシック" pitchFamily="34" charset="-128"/>
              </a:rPr>
              <a:t>penyusunan</a:t>
            </a:r>
            <a:r>
              <a:rPr lang="en-US" altLang="ja-JP" sz="3600" b="1" i="1" dirty="0">
                <a:solidFill>
                  <a:srgbClr val="00B0F0"/>
                </a:solidFill>
                <a:ea typeface="ＭＳ Ｐゴシック" pitchFamily="34" charset="-128"/>
              </a:rPr>
              <a:t> proposal: </a:t>
            </a:r>
            <a:r>
              <a:rPr lang="id-ID" altLang="ja-JP" sz="3600" b="1" i="1" dirty="0">
                <a:solidFill>
                  <a:srgbClr val="00B0F0"/>
                </a:solidFill>
                <a:ea typeface="ＭＳ Ｐゴシック" pitchFamily="34" charset="-128"/>
              </a:rPr>
              <a:t/>
            </a:r>
            <a:br>
              <a:rPr lang="id-ID" altLang="ja-JP" sz="3600" b="1" i="1" dirty="0">
                <a:solidFill>
                  <a:srgbClr val="00B0F0"/>
                </a:solidFill>
                <a:ea typeface="ＭＳ Ｐゴシック" pitchFamily="34" charset="-128"/>
              </a:rPr>
            </a:br>
            <a:r>
              <a:rPr lang="en-US" altLang="ja-JP" sz="3600" b="1" i="1" dirty="0" err="1" smtClean="0">
                <a:solidFill>
                  <a:srgbClr val="00B0F0"/>
                </a:solidFill>
                <a:ea typeface="ＭＳ Ｐゴシック" pitchFamily="34" charset="-128"/>
              </a:rPr>
              <a:t>berpacu</a:t>
            </a:r>
            <a:r>
              <a:rPr lang="en-US" altLang="ja-JP" sz="3600" b="1" i="1" dirty="0" smtClean="0">
                <a:solidFill>
                  <a:srgbClr val="00B0F0"/>
                </a:solidFill>
                <a:ea typeface="ＭＳ Ｐゴシック" pitchFamily="34" charset="-128"/>
              </a:rPr>
              <a:t> </a:t>
            </a:r>
            <a:r>
              <a:rPr lang="en-US" altLang="ja-JP" sz="3600" b="1" i="1" dirty="0" err="1">
                <a:solidFill>
                  <a:srgbClr val="00B0F0"/>
                </a:solidFill>
                <a:ea typeface="ＭＳ Ｐゴシック" pitchFamily="34" charset="-128"/>
              </a:rPr>
              <a:t>dalam</a:t>
            </a:r>
            <a:r>
              <a:rPr lang="en-US" altLang="ja-JP" sz="3600" b="1" i="1" dirty="0">
                <a:solidFill>
                  <a:srgbClr val="00B0F0"/>
                </a:solidFill>
                <a:ea typeface="ＭＳ Ｐゴシック" pitchFamily="34" charset="-128"/>
              </a:rPr>
              <a:t> </a:t>
            </a:r>
            <a:r>
              <a:rPr lang="en-US" altLang="ja-JP" sz="3600" b="1" i="1" dirty="0" err="1">
                <a:solidFill>
                  <a:srgbClr val="00B0F0"/>
                </a:solidFill>
                <a:ea typeface="ＭＳ Ｐゴシック" pitchFamily="34" charset="-128"/>
              </a:rPr>
              <a:t>tenggat</a:t>
            </a:r>
            <a:r>
              <a:rPr lang="en-US" altLang="ja-JP" sz="3600" b="1" i="1" dirty="0">
                <a:solidFill>
                  <a:srgbClr val="00B0F0"/>
                </a:solidFill>
                <a:ea typeface="ＭＳ Ｐゴシック" pitchFamily="34" charset="-128"/>
              </a:rPr>
              <a:t> </a:t>
            </a:r>
            <a:r>
              <a:rPr lang="en-US" altLang="ja-JP" sz="3600" b="1" i="1" dirty="0" err="1">
                <a:solidFill>
                  <a:srgbClr val="00B0F0"/>
                </a:solidFill>
                <a:ea typeface="ＭＳ Ｐゴシック" pitchFamily="34" charset="-128"/>
              </a:rPr>
              <a:t>waktu</a:t>
            </a:r>
            <a:endParaRPr lang="en-US" altLang="ja-JP" sz="3600" b="1" i="1" dirty="0">
              <a:solidFill>
                <a:srgbClr val="00B0F0"/>
              </a:solidFill>
              <a:ea typeface="ＭＳ Ｐゴシック" pitchFamily="34" charset="-128"/>
            </a:endParaRP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altLang="ja-JP" sz="2800" dirty="0" err="1">
                <a:latin typeface="Arial Narrow" pitchFamily="34" charset="0"/>
                <a:ea typeface="ＭＳ Ｐゴシック" pitchFamily="34" charset="-128"/>
              </a:rPr>
              <a:t>Memiliki</a:t>
            </a:r>
            <a:r>
              <a:rPr lang="en-US" altLang="ja-JP" sz="28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Arial Narrow" pitchFamily="34" charset="0"/>
                <a:ea typeface="ＭＳ Ｐゴシック" pitchFamily="34" charset="-128"/>
              </a:rPr>
              <a:t>waktu</a:t>
            </a:r>
            <a:r>
              <a:rPr lang="en-US" altLang="ja-JP" sz="28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Arial Narrow" pitchFamily="34" charset="0"/>
                <a:ea typeface="ＭＳ Ｐゴシック" pitchFamily="34" charset="-128"/>
              </a:rPr>
              <a:t>dan</a:t>
            </a:r>
            <a:r>
              <a:rPr lang="en-US" altLang="ja-JP" sz="28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Arial Narrow" pitchFamily="34" charset="0"/>
                <a:ea typeface="ＭＳ Ｐゴシック" pitchFamily="34" charset="-128"/>
              </a:rPr>
              <a:t>kenyamanan</a:t>
            </a:r>
            <a:r>
              <a:rPr lang="en-US" altLang="ja-JP" sz="28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Arial Narrow" pitchFamily="34" charset="0"/>
                <a:ea typeface="ＭＳ Ｐゴシック" pitchFamily="34" charset="-128"/>
              </a:rPr>
              <a:t>dalam</a:t>
            </a:r>
            <a:r>
              <a:rPr lang="en-US" altLang="ja-JP" sz="28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Arial Narrow" pitchFamily="34" charset="0"/>
                <a:ea typeface="ＭＳ Ｐゴシック" pitchFamily="34" charset="-128"/>
              </a:rPr>
              <a:t>menyusun</a:t>
            </a:r>
            <a:r>
              <a:rPr lang="en-US" altLang="ja-JP" sz="2800" dirty="0">
                <a:latin typeface="Arial Narrow" pitchFamily="34" charset="0"/>
                <a:ea typeface="ＭＳ Ｐゴシック" pitchFamily="34" charset="-128"/>
              </a:rPr>
              <a:t> proposal </a:t>
            </a:r>
            <a:r>
              <a:rPr lang="en-US" altLang="ja-JP" sz="2800" dirty="0" err="1">
                <a:latin typeface="Arial Narrow" pitchFamily="34" charset="0"/>
                <a:ea typeface="ＭＳ Ｐゴシック" pitchFamily="34" charset="-128"/>
              </a:rPr>
              <a:t>sangatlah</a:t>
            </a:r>
            <a:r>
              <a:rPr lang="en-US" altLang="ja-JP" sz="2800" dirty="0">
                <a:latin typeface="Arial Narrow" pitchFamily="34" charset="0"/>
                <a:ea typeface="ＭＳ Ｐゴシック" pitchFamily="34" charset="-128"/>
              </a:rPr>
              <a:t> ideal. </a:t>
            </a:r>
          </a:p>
          <a:p>
            <a:pPr>
              <a:buNone/>
            </a:pPr>
            <a:r>
              <a:rPr lang="en-US" altLang="ja-JP" sz="2800" dirty="0" smtClean="0">
                <a:latin typeface="Arial Narrow" pitchFamily="34" charset="0"/>
                <a:ea typeface="ＭＳ Ｐゴシック" pitchFamily="34" charset="-128"/>
              </a:rPr>
              <a:t>			</a:t>
            </a:r>
            <a:r>
              <a:rPr lang="en-US" altLang="ja-JP" sz="2800" dirty="0" err="1" smtClean="0">
                <a:latin typeface="Arial Narrow" pitchFamily="34" charset="0"/>
                <a:ea typeface="ＭＳ Ｐゴシック" pitchFamily="34" charset="-128"/>
              </a:rPr>
              <a:t>Tetapi</a:t>
            </a:r>
            <a:r>
              <a:rPr lang="en-US" altLang="ja-JP" sz="2800" dirty="0">
                <a:latin typeface="Arial Narrow" pitchFamily="34" charset="0"/>
                <a:ea typeface="ＭＳ Ｐゴシック" pitchFamily="34" charset="-128"/>
              </a:rPr>
              <a:t>……</a:t>
            </a:r>
          </a:p>
          <a:p>
            <a:r>
              <a:rPr lang="en-US" altLang="ja-JP" sz="2800" dirty="0">
                <a:latin typeface="Arial Narrow" pitchFamily="34" charset="0"/>
                <a:ea typeface="ＭＳ Ｐゴシック" pitchFamily="34" charset="-128"/>
              </a:rPr>
              <a:t>Yang </a:t>
            </a:r>
            <a:r>
              <a:rPr lang="en-US" altLang="ja-JP" sz="2800" dirty="0" err="1">
                <a:latin typeface="Arial Narrow" pitchFamily="34" charset="0"/>
                <a:ea typeface="ＭＳ Ｐゴシック" pitchFamily="34" charset="-128"/>
              </a:rPr>
              <a:t>lebih</a:t>
            </a:r>
            <a:r>
              <a:rPr lang="en-US" altLang="ja-JP" sz="28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Arial Narrow" pitchFamily="34" charset="0"/>
                <a:ea typeface="ＭＳ Ｐゴシック" pitchFamily="34" charset="-128"/>
              </a:rPr>
              <a:t>sering</a:t>
            </a:r>
            <a:r>
              <a:rPr lang="en-US" altLang="ja-JP" sz="28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Arial Narrow" pitchFamily="34" charset="0"/>
                <a:ea typeface="ＭＳ Ｐゴシック" pitchFamily="34" charset="-128"/>
              </a:rPr>
              <a:t>terjadi</a:t>
            </a:r>
            <a:r>
              <a:rPr lang="en-US" altLang="ja-JP" sz="28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800" dirty="0" err="1">
                <a:latin typeface="Arial Narrow" pitchFamily="34" charset="0"/>
                <a:ea typeface="ＭＳ Ｐゴシック" pitchFamily="34" charset="-128"/>
              </a:rPr>
              <a:t>adalah</a:t>
            </a:r>
            <a:r>
              <a:rPr lang="en-US" altLang="ja-JP" sz="2800" dirty="0">
                <a:latin typeface="Arial Narrow" pitchFamily="34" charset="0"/>
                <a:ea typeface="ＭＳ Ｐゴシック" pitchFamily="34" charset="-128"/>
              </a:rPr>
              <a:t> </a:t>
            </a:r>
          </a:p>
          <a:p>
            <a:pPr lvl="1"/>
            <a:r>
              <a:rPr lang="en-US" altLang="ja-JP" sz="2400" b="1" dirty="0" err="1">
                <a:latin typeface="Arial Narrow" pitchFamily="34" charset="0"/>
                <a:ea typeface="ＭＳ Ｐゴシック" pitchFamily="34" charset="-128"/>
              </a:rPr>
              <a:t>tenggat</a:t>
            </a:r>
            <a:r>
              <a:rPr lang="en-US" altLang="ja-JP" sz="2400" b="1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b="1" dirty="0" err="1">
                <a:latin typeface="Arial Narrow" pitchFamily="34" charset="0"/>
                <a:ea typeface="ＭＳ Ｐゴシック" pitchFamily="34" charset="-128"/>
              </a:rPr>
              <a:t>waktu</a:t>
            </a:r>
            <a:r>
              <a:rPr lang="en-US" altLang="ja-JP" sz="2400" b="1" dirty="0">
                <a:latin typeface="Arial Narrow" pitchFamily="34" charset="0"/>
                <a:ea typeface="ＭＳ Ｐゴシック" pitchFamily="34" charset="-128"/>
              </a:rPr>
              <a:t> (</a:t>
            </a:r>
            <a:r>
              <a:rPr lang="en-US" altLang="ja-JP" sz="2400" b="1" i="1" dirty="0">
                <a:latin typeface="Arial Narrow" pitchFamily="34" charset="0"/>
                <a:ea typeface="ＭＳ Ｐゴシック" pitchFamily="34" charset="-128"/>
              </a:rPr>
              <a:t>deadline</a:t>
            </a:r>
            <a:r>
              <a:rPr lang="en-US" altLang="ja-JP" sz="2400" b="1" dirty="0">
                <a:latin typeface="Arial Narrow" pitchFamily="34" charset="0"/>
                <a:ea typeface="ＭＳ Ｐゴシック" pitchFamily="34" charset="-128"/>
              </a:rPr>
              <a:t>) </a:t>
            </a:r>
            <a:r>
              <a:rPr lang="en-US" altLang="ja-JP" sz="2400" b="1" dirty="0" err="1">
                <a:latin typeface="Arial Narrow" pitchFamily="34" charset="0"/>
                <a:ea typeface="ＭＳ Ｐゴシック" pitchFamily="34" charset="-128"/>
              </a:rPr>
              <a:t>penyerahan</a:t>
            </a:r>
            <a:r>
              <a:rPr lang="en-US" altLang="ja-JP" sz="2400" b="1" dirty="0">
                <a:latin typeface="Arial Narrow" pitchFamily="34" charset="0"/>
                <a:ea typeface="ＭＳ Ｐゴシック" pitchFamily="34" charset="-128"/>
              </a:rPr>
              <a:t> proposal </a:t>
            </a:r>
            <a:r>
              <a:rPr lang="en-US" altLang="ja-JP" sz="2400" b="1" dirty="0" err="1">
                <a:latin typeface="Arial Narrow" pitchFamily="34" charset="0"/>
                <a:ea typeface="ＭＳ Ｐゴシック" pitchFamily="34" charset="-128"/>
              </a:rPr>
              <a:t>adalah</a:t>
            </a:r>
            <a:r>
              <a:rPr lang="en-US" altLang="ja-JP" sz="2400" b="1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b="1" dirty="0" err="1">
                <a:latin typeface="Arial Narrow" pitchFamily="34" charset="0"/>
                <a:ea typeface="ＭＳ Ｐゴシック" pitchFamily="34" charset="-128"/>
              </a:rPr>
              <a:t>kurang</a:t>
            </a:r>
            <a:r>
              <a:rPr lang="en-US" altLang="ja-JP" sz="2400" b="1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b="1" dirty="0" err="1">
                <a:latin typeface="Arial Narrow" pitchFamily="34" charset="0"/>
                <a:ea typeface="ＭＳ Ｐゴシック" pitchFamily="34" charset="-128"/>
              </a:rPr>
              <a:t>dari</a:t>
            </a:r>
            <a:r>
              <a:rPr lang="en-US" altLang="ja-JP" sz="2400" b="1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b="1" dirty="0" err="1">
                <a:latin typeface="Arial Narrow" pitchFamily="34" charset="0"/>
                <a:ea typeface="ＭＳ Ｐゴシック" pitchFamily="34" charset="-128"/>
              </a:rPr>
              <a:t>satu</a:t>
            </a:r>
            <a:r>
              <a:rPr lang="en-US" altLang="ja-JP" sz="2400" b="1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b="1" dirty="0" err="1">
                <a:latin typeface="Arial Narrow" pitchFamily="34" charset="0"/>
                <a:ea typeface="ＭＳ Ｐゴシック" pitchFamily="34" charset="-128"/>
              </a:rPr>
              <a:t>minggu</a:t>
            </a:r>
            <a:r>
              <a:rPr lang="en-US" altLang="ja-JP" sz="2400" b="1" dirty="0">
                <a:latin typeface="Arial Narrow" pitchFamily="34" charset="0"/>
                <a:ea typeface="ＭＳ Ｐゴシック" pitchFamily="34" charset="-128"/>
              </a:rPr>
              <a:t> (</a:t>
            </a:r>
            <a:r>
              <a:rPr lang="en-US" altLang="ja-JP" sz="2400" b="1" dirty="0" err="1">
                <a:latin typeface="Arial Narrow" pitchFamily="34" charset="0"/>
                <a:ea typeface="ＭＳ Ｐゴシック" pitchFamily="34" charset="-128"/>
              </a:rPr>
              <a:t>masih</a:t>
            </a:r>
            <a:r>
              <a:rPr lang="en-US" altLang="ja-JP" sz="2400" b="1" dirty="0">
                <a:latin typeface="Arial Narrow" pitchFamily="34" charset="0"/>
                <a:ea typeface="ＭＳ Ｐゴシック" pitchFamily="34" charset="-128"/>
              </a:rPr>
              <a:t>/</a:t>
            </a:r>
            <a:r>
              <a:rPr lang="en-US" altLang="ja-JP" sz="2400" b="1" dirty="0" err="1">
                <a:latin typeface="Arial Narrow" pitchFamily="34" charset="0"/>
                <a:ea typeface="ＭＳ Ｐゴシック" pitchFamily="34" charset="-128"/>
              </a:rPr>
              <a:t>tinggal</a:t>
            </a:r>
            <a:r>
              <a:rPr lang="en-US" altLang="ja-JP" sz="2400" b="1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b="1" dirty="0" err="1">
                <a:latin typeface="Arial Narrow" pitchFamily="34" charset="0"/>
                <a:ea typeface="ＭＳ Ｐゴシック" pitchFamily="34" charset="-128"/>
              </a:rPr>
              <a:t>seminggu</a:t>
            </a:r>
            <a:r>
              <a:rPr lang="en-US" altLang="ja-JP" sz="2400" b="1" dirty="0">
                <a:latin typeface="Arial Narrow" pitchFamily="34" charset="0"/>
                <a:ea typeface="ＭＳ Ｐゴシック" pitchFamily="34" charset="-128"/>
              </a:rPr>
              <a:t>?), </a:t>
            </a:r>
          </a:p>
          <a:p>
            <a:pPr lvl="1"/>
            <a:r>
              <a:rPr lang="en-US" altLang="ja-JP" sz="2400" b="1" dirty="0" err="1">
                <a:latin typeface="Arial Narrow" pitchFamily="34" charset="0"/>
                <a:ea typeface="ＭＳ Ｐゴシック" pitchFamily="34" charset="-128"/>
              </a:rPr>
              <a:t>anggota</a:t>
            </a:r>
            <a:r>
              <a:rPr lang="en-US" altLang="ja-JP" sz="2400" b="1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b="1" dirty="0" err="1">
                <a:latin typeface="Arial Narrow" pitchFamily="34" charset="0"/>
                <a:ea typeface="ＭＳ Ｐゴシック" pitchFamily="34" charset="-128"/>
              </a:rPr>
              <a:t>peneliti</a:t>
            </a:r>
            <a:r>
              <a:rPr lang="en-US" altLang="ja-JP" sz="2400" b="1" dirty="0">
                <a:latin typeface="Arial Narrow" pitchFamily="34" charset="0"/>
                <a:ea typeface="ＭＳ Ｐゴシック" pitchFamily="34" charset="-128"/>
              </a:rPr>
              <a:t> yang </a:t>
            </a:r>
            <a:r>
              <a:rPr lang="en-US" altLang="ja-JP" sz="2400" b="1" dirty="0" err="1">
                <a:latin typeface="Arial Narrow" pitchFamily="34" charset="0"/>
                <a:ea typeface="ＭＳ Ｐゴシック" pitchFamily="34" charset="-128"/>
              </a:rPr>
              <a:t>keluar</a:t>
            </a:r>
            <a:r>
              <a:rPr lang="en-US" altLang="ja-JP" sz="2400" b="1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b="1" dirty="0" err="1">
                <a:latin typeface="Arial Narrow" pitchFamily="34" charset="0"/>
                <a:ea typeface="ＭＳ Ｐゴシック" pitchFamily="34" charset="-128"/>
              </a:rPr>
              <a:t>kota</a:t>
            </a:r>
            <a:r>
              <a:rPr lang="en-US" altLang="ja-JP" sz="2400" b="1" dirty="0">
                <a:latin typeface="Arial Narrow" pitchFamily="34" charset="0"/>
                <a:ea typeface="ＭＳ Ｐゴシック" pitchFamily="34" charset="-128"/>
              </a:rPr>
              <a:t> (</a:t>
            </a:r>
            <a:r>
              <a:rPr lang="en-US" altLang="ja-JP" sz="2400" b="1" dirty="0" err="1">
                <a:latin typeface="Arial Narrow" pitchFamily="34" charset="0"/>
                <a:ea typeface="ＭＳ Ｐゴシック" pitchFamily="34" charset="-128"/>
              </a:rPr>
              <a:t>atau</a:t>
            </a:r>
            <a:r>
              <a:rPr lang="en-US" altLang="ja-JP" sz="2400" b="1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b="1" dirty="0" err="1">
                <a:latin typeface="Arial Narrow" pitchFamily="34" charset="0"/>
                <a:ea typeface="ＭＳ Ｐゴシック" pitchFamily="34" charset="-128"/>
              </a:rPr>
              <a:t>pura-pura</a:t>
            </a:r>
            <a:r>
              <a:rPr lang="en-US" altLang="ja-JP" sz="2400" b="1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b="1" dirty="0" err="1">
                <a:latin typeface="Arial Narrow" pitchFamily="34" charset="0"/>
                <a:ea typeface="ＭＳ Ｐゴシック" pitchFamily="34" charset="-128"/>
              </a:rPr>
              <a:t>sibuk</a:t>
            </a:r>
            <a:r>
              <a:rPr lang="en-US" altLang="ja-JP" sz="2400" b="1" dirty="0">
                <a:latin typeface="Arial Narrow" pitchFamily="34" charset="0"/>
                <a:ea typeface="ＭＳ Ｐゴシック" pitchFamily="34" charset="-128"/>
              </a:rPr>
              <a:t>), </a:t>
            </a:r>
          </a:p>
          <a:p>
            <a:pPr lvl="1"/>
            <a:r>
              <a:rPr lang="en-US" altLang="ja-JP" sz="2400" b="1" dirty="0" err="1">
                <a:latin typeface="Arial Narrow" pitchFamily="34" charset="0"/>
                <a:ea typeface="ＭＳ Ｐゴシック" pitchFamily="34" charset="-128"/>
              </a:rPr>
              <a:t>jadwal</a:t>
            </a:r>
            <a:r>
              <a:rPr lang="en-US" altLang="ja-JP" sz="2400" b="1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b="1" dirty="0" err="1">
                <a:latin typeface="Arial Narrow" pitchFamily="34" charset="0"/>
                <a:ea typeface="ＭＳ Ｐゴシック" pitchFamily="34" charset="-128"/>
              </a:rPr>
              <a:t>mengajar</a:t>
            </a:r>
            <a:r>
              <a:rPr lang="en-US" altLang="ja-JP" sz="2400" b="1" dirty="0">
                <a:latin typeface="Arial Narrow" pitchFamily="34" charset="0"/>
                <a:ea typeface="ＭＳ Ｐゴシック" pitchFamily="34" charset="-128"/>
              </a:rPr>
              <a:t> yang </a:t>
            </a:r>
            <a:r>
              <a:rPr lang="en-US" altLang="ja-JP" sz="2400" b="1" dirty="0" err="1">
                <a:latin typeface="Arial Narrow" pitchFamily="34" charset="0"/>
                <a:ea typeface="ＭＳ Ｐゴシック" pitchFamily="34" charset="-128"/>
              </a:rPr>
              <a:t>ketat</a:t>
            </a:r>
            <a:r>
              <a:rPr lang="en-US" altLang="ja-JP" sz="2400" b="1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b="1" dirty="0" err="1">
                <a:latin typeface="Arial Narrow" pitchFamily="34" charset="0"/>
                <a:ea typeface="ＭＳ Ｐゴシック" pitchFamily="34" charset="-128"/>
              </a:rPr>
              <a:t>atau</a:t>
            </a:r>
            <a:endParaRPr lang="en-US" altLang="ja-JP" sz="2400" b="1" dirty="0">
              <a:latin typeface="Arial Narrow" pitchFamily="34" charset="0"/>
              <a:ea typeface="ＭＳ Ｐゴシック" pitchFamily="34" charset="-128"/>
            </a:endParaRPr>
          </a:p>
          <a:p>
            <a:pPr lvl="1"/>
            <a:r>
              <a:rPr lang="en-US" altLang="ja-JP" sz="2400" b="1" dirty="0" err="1">
                <a:latin typeface="Arial Narrow" pitchFamily="34" charset="0"/>
                <a:ea typeface="ＭＳ Ｐゴシック" pitchFamily="34" charset="-128"/>
              </a:rPr>
              <a:t>tiba-tiba</a:t>
            </a:r>
            <a:r>
              <a:rPr lang="en-US" altLang="ja-JP" sz="2400" b="1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400" b="1" dirty="0" err="1">
                <a:latin typeface="Arial Narrow" pitchFamily="34" charset="0"/>
                <a:ea typeface="ＭＳ Ｐゴシック" pitchFamily="34" charset="-128"/>
              </a:rPr>
              <a:t>terkena</a:t>
            </a:r>
            <a:r>
              <a:rPr lang="en-US" altLang="ja-JP" sz="2400" b="1" dirty="0">
                <a:latin typeface="Arial Narrow" pitchFamily="34" charset="0"/>
                <a:ea typeface="ＭＳ Ｐゴシック" pitchFamily="34" charset="-128"/>
              </a:rPr>
              <a:t> flu.</a:t>
            </a:r>
          </a:p>
        </p:txBody>
      </p:sp>
    </p:spTree>
    <p:extLst>
      <p:ext uri="{BB962C8B-B14F-4D97-AF65-F5344CB8AC3E}">
        <p14:creationId xmlns:p14="http://schemas.microsoft.com/office/powerpoint/2010/main" xmlns="" val="390064646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err="1" smtClean="0">
                <a:solidFill>
                  <a:srgbClr val="00B0F0"/>
                </a:solidFill>
              </a:rPr>
              <a:t>Memikirkan</a:t>
            </a:r>
            <a:r>
              <a:rPr lang="en-US" b="1" i="1" dirty="0" smtClean="0">
                <a:solidFill>
                  <a:srgbClr val="00B0F0"/>
                </a:solidFill>
              </a:rPr>
              <a:t> </a:t>
            </a:r>
            <a:r>
              <a:rPr lang="en-US" b="1" i="1" dirty="0" err="1" smtClean="0">
                <a:solidFill>
                  <a:srgbClr val="00B0F0"/>
                </a:solidFill>
              </a:rPr>
              <a:t>penelitian</a:t>
            </a:r>
            <a:endParaRPr lang="en-US" b="1" i="1" dirty="0">
              <a:solidFill>
                <a:srgbClr val="00B0F0"/>
              </a:solidFill>
            </a:endParaRPr>
          </a:p>
        </p:txBody>
      </p:sp>
      <p:sp>
        <p:nvSpPr>
          <p:cNvPr id="55299" name="AutoShape 3"/>
          <p:cNvSpPr>
            <a:spLocks noChangeArrowheads="1"/>
          </p:cNvSpPr>
          <p:nvPr/>
        </p:nvSpPr>
        <p:spPr bwMode="auto">
          <a:xfrm>
            <a:off x="7142163" y="3205163"/>
            <a:ext cx="1620837" cy="3119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5141912" y="3205163"/>
            <a:ext cx="1868487" cy="3119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3459163" y="3205163"/>
            <a:ext cx="1563687" cy="3119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2" name="AutoShape 6"/>
          <p:cNvSpPr>
            <a:spLocks noChangeArrowheads="1"/>
          </p:cNvSpPr>
          <p:nvPr/>
        </p:nvSpPr>
        <p:spPr bwMode="auto">
          <a:xfrm>
            <a:off x="1752600" y="3205163"/>
            <a:ext cx="1620838" cy="3119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973263" y="1828800"/>
            <a:ext cx="5895975" cy="936625"/>
            <a:chOff x="624" y="1152"/>
            <a:chExt cx="4080" cy="720"/>
          </a:xfrm>
        </p:grpSpPr>
        <p:sp>
          <p:nvSpPr>
            <p:cNvPr id="55304" name="Rectangle 8"/>
            <p:cNvSpPr>
              <a:spLocks noChangeArrowheads="1"/>
            </p:cNvSpPr>
            <p:nvPr/>
          </p:nvSpPr>
          <p:spPr bwMode="gray">
            <a:xfrm rot="3419336">
              <a:off x="624" y="1200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296" y="1296"/>
              <a:ext cx="624" cy="96"/>
              <a:chOff x="2003" y="3439"/>
              <a:chExt cx="468" cy="244"/>
            </a:xfrm>
          </p:grpSpPr>
          <p:sp>
            <p:nvSpPr>
              <p:cNvPr id="55306" name="Oval 10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07" name="Rectangle 11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08" name="Oval 12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09" name="Oval 13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310" name="Rectangle 14"/>
            <p:cNvSpPr>
              <a:spLocks noChangeArrowheads="1"/>
            </p:cNvSpPr>
            <p:nvPr/>
          </p:nvSpPr>
          <p:spPr bwMode="gray">
            <a:xfrm rot="3419336">
              <a:off x="1776" y="1152"/>
              <a:ext cx="672" cy="672"/>
            </a:xfrm>
            <a:prstGeom prst="rect">
              <a:avLst/>
            </a:pr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2448" y="1296"/>
              <a:ext cx="624" cy="96"/>
              <a:chOff x="2003" y="3439"/>
              <a:chExt cx="468" cy="244"/>
            </a:xfrm>
          </p:grpSpPr>
          <p:sp>
            <p:nvSpPr>
              <p:cNvPr id="55312" name="Oval 16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13" name="Rectangle 17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14" name="Oval 18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15" name="Oval 19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316" name="Rectangle 20"/>
            <p:cNvSpPr>
              <a:spLocks noChangeArrowheads="1"/>
            </p:cNvSpPr>
            <p:nvPr/>
          </p:nvSpPr>
          <p:spPr bwMode="gray">
            <a:xfrm rot="3419336">
              <a:off x="2880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3600" y="1296"/>
              <a:ext cx="816" cy="96"/>
              <a:chOff x="2003" y="3439"/>
              <a:chExt cx="468" cy="244"/>
            </a:xfrm>
          </p:grpSpPr>
          <p:sp>
            <p:nvSpPr>
              <p:cNvPr id="55318" name="Oval 22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19" name="Rectangle 23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20" name="Oval 24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21" name="Oval 25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322" name="Rectangle 26"/>
            <p:cNvSpPr>
              <a:spLocks noChangeArrowheads="1"/>
            </p:cNvSpPr>
            <p:nvPr/>
          </p:nvSpPr>
          <p:spPr bwMode="gray">
            <a:xfrm rot="3419336">
              <a:off x="4032" y="1152"/>
              <a:ext cx="672" cy="672"/>
            </a:xfrm>
            <a:prstGeom prst="rect">
              <a:avLst/>
            </a:pr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sp>
        <p:nvSpPr>
          <p:cNvPr id="55323" name="Rectangle 27"/>
          <p:cNvSpPr>
            <a:spLocks noChangeArrowheads="1"/>
          </p:cNvSpPr>
          <p:nvPr/>
        </p:nvSpPr>
        <p:spPr bwMode="gray">
          <a:xfrm>
            <a:off x="2286000" y="2133600"/>
            <a:ext cx="248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0" dirty="0" smtClean="0">
                <a:solidFill>
                  <a:schemeClr val="bg1"/>
                </a:solidFill>
              </a:rPr>
              <a:t>I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55324" name="Rectangle 28"/>
          <p:cNvSpPr>
            <a:spLocks noChangeArrowheads="1"/>
          </p:cNvSpPr>
          <p:nvPr/>
        </p:nvSpPr>
        <p:spPr bwMode="gray">
          <a:xfrm>
            <a:off x="3962400" y="2133600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1"/>
                </a:solidFill>
              </a:rPr>
              <a:t>II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55325" name="Rectangle 29"/>
          <p:cNvSpPr>
            <a:spLocks noChangeArrowheads="1"/>
          </p:cNvSpPr>
          <p:nvPr/>
        </p:nvSpPr>
        <p:spPr bwMode="gray">
          <a:xfrm>
            <a:off x="5562600" y="2133600"/>
            <a:ext cx="377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1"/>
                </a:solidFill>
              </a:rPr>
              <a:t>III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55326" name="Rectangle 30"/>
          <p:cNvSpPr>
            <a:spLocks noChangeArrowheads="1"/>
          </p:cNvSpPr>
          <p:nvPr/>
        </p:nvSpPr>
        <p:spPr bwMode="gray">
          <a:xfrm>
            <a:off x="7141126" y="2130425"/>
            <a:ext cx="4026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1"/>
                </a:solidFill>
              </a:rPr>
              <a:t>IV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55327" name="Rectangle 31"/>
          <p:cNvSpPr>
            <a:spLocks noChangeArrowheads="1"/>
          </p:cNvSpPr>
          <p:nvPr/>
        </p:nvSpPr>
        <p:spPr bwMode="auto">
          <a:xfrm>
            <a:off x="1828800" y="3422650"/>
            <a:ext cx="152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>
                <a:hlinkClick r:id="rId2" action="ppaction://hlinkpres?slideindex=1&amp;slidetitle="/>
              </a:rPr>
              <a:t>Tentukan</a:t>
            </a:r>
            <a:r>
              <a:rPr lang="en-US" dirty="0" smtClean="0">
                <a:hlinkClick r:id="rId2" action="ppaction://hlinkpres?slideindex=1&amp;slidetitle="/>
              </a:rPr>
              <a:t> </a:t>
            </a:r>
            <a:r>
              <a:rPr lang="en-US" dirty="0" err="1" smtClean="0">
                <a:hlinkClick r:id="rId2" action="ppaction://hlinkpres?slideindex=1&amp;slidetitle="/>
              </a:rPr>
              <a:t>topik</a:t>
            </a:r>
            <a:r>
              <a:rPr lang="en-US" dirty="0" smtClean="0">
                <a:hlinkClick r:id="rId2" action="ppaction://hlinkpres?slideindex=1&amp;slidetitle="/>
              </a:rPr>
              <a:t> </a:t>
            </a:r>
            <a:r>
              <a:rPr lang="en-US" dirty="0" err="1" smtClean="0">
                <a:hlinkClick r:id="rId2" action="ppaction://hlinkpres?slideindex=1&amp;slidetitle="/>
              </a:rPr>
              <a:t>penelitian</a:t>
            </a:r>
            <a:r>
              <a:rPr lang="en-US" dirty="0" smtClean="0">
                <a:hlinkClick r:id="rId2" action="ppaction://hlinkpres?slideindex=1&amp;slidetitle="/>
              </a:rPr>
              <a:t>: </a:t>
            </a:r>
            <a:r>
              <a:rPr lang="en-US" dirty="0" err="1" smtClean="0">
                <a:hlinkClick r:id="rId2" action="ppaction://hlinkpres?slideindex=1&amp;slidetitle="/>
              </a:rPr>
              <a:t>Perhatikan</a:t>
            </a:r>
            <a:r>
              <a:rPr lang="en-US" dirty="0" smtClean="0">
                <a:hlinkClick r:id="rId2" action="ppaction://hlinkpres?slideindex=1&amp;slidetitle="/>
              </a:rPr>
              <a:t> </a:t>
            </a:r>
            <a:r>
              <a:rPr lang="en-US" dirty="0" err="1" smtClean="0">
                <a:hlinkClick r:id="rId2" action="ppaction://hlinkpres?slideindex=1&amp;slidetitle="/>
              </a:rPr>
              <a:t>fenomena</a:t>
            </a:r>
            <a:r>
              <a:rPr lang="en-US" dirty="0" smtClean="0">
                <a:hlinkClick r:id="rId2" action="ppaction://hlinkpres?slideindex=1&amp;slidetitle="/>
              </a:rPr>
              <a:t>, </a:t>
            </a:r>
            <a:r>
              <a:rPr lang="en-US" dirty="0" err="1" smtClean="0">
                <a:hlinkClick r:id="rId2" action="ppaction://hlinkpres?slideindex=1&amp;slidetitle="/>
              </a:rPr>
              <a:t>sesuaikan</a:t>
            </a:r>
            <a:r>
              <a:rPr lang="en-US" dirty="0" smtClean="0">
                <a:hlinkClick r:id="rId2" action="ppaction://hlinkpres?slideindex=1&amp;slidetitle="/>
              </a:rPr>
              <a:t> </a:t>
            </a:r>
            <a:r>
              <a:rPr lang="en-US" dirty="0" err="1" smtClean="0">
                <a:hlinkClick r:id="rId2" action="ppaction://hlinkpres?slideindex=1&amp;slidetitle="/>
              </a:rPr>
              <a:t>dengan</a:t>
            </a:r>
            <a:r>
              <a:rPr lang="en-US" dirty="0" smtClean="0">
                <a:hlinkClick r:id="rId2" action="ppaction://hlinkpres?slideindex=1&amp;slidetitle="/>
              </a:rPr>
              <a:t> </a:t>
            </a:r>
            <a:r>
              <a:rPr lang="en-US" dirty="0" err="1" smtClean="0">
                <a:hlinkClick r:id="rId2" action="ppaction://hlinkpres?slideindex=1&amp;slidetitle="/>
              </a:rPr>
              <a:t>kompetensi</a:t>
            </a:r>
            <a:r>
              <a:rPr lang="en-US" dirty="0" smtClean="0">
                <a:hlinkClick r:id="rId2" action="ppaction://hlinkpres?slideindex=1&amp;slidetitle="/>
              </a:rPr>
              <a:t> </a:t>
            </a:r>
            <a:r>
              <a:rPr lang="en-US" dirty="0" err="1" smtClean="0">
                <a:hlinkClick r:id="rId2" action="ppaction://hlinkpres?slideindex=1&amp;slidetitle="/>
              </a:rPr>
              <a:t>dan</a:t>
            </a:r>
            <a:r>
              <a:rPr lang="en-US" dirty="0" smtClean="0">
                <a:hlinkClick r:id="rId2" action="ppaction://hlinkpres?slideindex=1&amp;slidetitle="/>
              </a:rPr>
              <a:t> </a:t>
            </a:r>
            <a:r>
              <a:rPr lang="en-US" dirty="0" err="1" smtClean="0">
                <a:hlinkClick r:id="rId2" action="ppaction://hlinkpres?slideindex=1&amp;slidetitle="/>
              </a:rPr>
              <a:t>kemampuan</a:t>
            </a:r>
            <a:endParaRPr lang="en-US" dirty="0"/>
          </a:p>
        </p:txBody>
      </p:sp>
      <p:sp>
        <p:nvSpPr>
          <p:cNvPr id="55328" name="Rectangle 32"/>
          <p:cNvSpPr>
            <a:spLocks noChangeArrowheads="1"/>
          </p:cNvSpPr>
          <p:nvPr/>
        </p:nvSpPr>
        <p:spPr bwMode="auto">
          <a:xfrm>
            <a:off x="3581400" y="3422650"/>
            <a:ext cx="137159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koleksi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baca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, paten, </a:t>
            </a:r>
            <a:r>
              <a:rPr lang="en-US" dirty="0" err="1" smtClean="0"/>
              <a:t>dll</a:t>
            </a:r>
            <a:endParaRPr lang="en-US" dirty="0"/>
          </a:p>
        </p:txBody>
      </p:sp>
      <p:sp>
        <p:nvSpPr>
          <p:cNvPr id="55329" name="Rectangle 33"/>
          <p:cNvSpPr>
            <a:spLocks noChangeArrowheads="1"/>
          </p:cNvSpPr>
          <p:nvPr/>
        </p:nvSpPr>
        <p:spPr bwMode="auto">
          <a:xfrm>
            <a:off x="5257800" y="3429000"/>
            <a:ext cx="18288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Buat</a:t>
            </a:r>
            <a:r>
              <a:rPr lang="en-US" dirty="0" smtClean="0"/>
              <a:t> roadmap </a:t>
            </a:r>
            <a:r>
              <a:rPr lang="en-US" dirty="0" err="1" smtClean="0"/>
              <a:t>penelitian</a:t>
            </a:r>
            <a:r>
              <a:rPr lang="en-US" dirty="0" smtClean="0"/>
              <a:t> (</a:t>
            </a:r>
            <a:r>
              <a:rPr lang="en-US" dirty="0" err="1" smtClean="0"/>
              <a:t>dulu</a:t>
            </a:r>
            <a:r>
              <a:rPr lang="en-US" dirty="0" smtClean="0"/>
              <a:t>,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yad</a:t>
            </a:r>
            <a:r>
              <a:rPr lang="en-US" dirty="0" smtClean="0"/>
              <a:t>), </a:t>
            </a:r>
            <a:r>
              <a:rPr lang="en-US" dirty="0" err="1" smtClean="0"/>
              <a:t>buat</a:t>
            </a:r>
            <a:r>
              <a:rPr lang="en-US" dirty="0" smtClean="0"/>
              <a:t>  extended outline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5330" name="Rectangle 34"/>
          <p:cNvSpPr>
            <a:spLocks noChangeArrowheads="1"/>
          </p:cNvSpPr>
          <p:nvPr/>
        </p:nvSpPr>
        <p:spPr bwMode="auto">
          <a:xfrm>
            <a:off x="7239001" y="3422650"/>
            <a:ext cx="1371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Mulailah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proposal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660620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6781800" cy="487363"/>
          </a:xfrm>
        </p:spPr>
        <p:txBody>
          <a:bodyPr/>
          <a:lstStyle/>
          <a:p>
            <a:r>
              <a:rPr lang="en-US" b="1" i="1" dirty="0" err="1" smtClean="0">
                <a:solidFill>
                  <a:srgbClr val="00B0F0"/>
                </a:solidFill>
              </a:rPr>
              <a:t>Sumber</a:t>
            </a:r>
            <a:r>
              <a:rPr lang="en-US" b="1" i="1" dirty="0" smtClean="0">
                <a:solidFill>
                  <a:srgbClr val="00B0F0"/>
                </a:solidFill>
              </a:rPr>
              <a:t> </a:t>
            </a:r>
            <a:r>
              <a:rPr lang="en-US" b="1" i="1" dirty="0" err="1" smtClean="0">
                <a:solidFill>
                  <a:srgbClr val="00B0F0"/>
                </a:solidFill>
              </a:rPr>
              <a:t>informasi</a:t>
            </a:r>
            <a:r>
              <a:rPr lang="en-US" b="1" i="1" dirty="0" smtClean="0">
                <a:solidFill>
                  <a:srgbClr val="00B0F0"/>
                </a:solidFill>
              </a:rPr>
              <a:t> </a:t>
            </a:r>
            <a:r>
              <a:rPr lang="en-US" b="1" i="1" dirty="0" err="1" smtClean="0">
                <a:solidFill>
                  <a:srgbClr val="00B0F0"/>
                </a:solidFill>
              </a:rPr>
              <a:t>dari</a:t>
            </a:r>
            <a:r>
              <a:rPr lang="en-US" b="1" i="1" dirty="0" smtClean="0">
                <a:solidFill>
                  <a:srgbClr val="00B0F0"/>
                </a:solidFill>
              </a:rPr>
              <a:t> paten</a:t>
            </a:r>
            <a:endParaRPr lang="en-US" b="1" i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95400"/>
            <a:ext cx="7048500" cy="4343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paten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bersifat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terbuka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deskripsinya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lengkap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</a:t>
            </a:r>
            <a:r>
              <a:rPr lang="id-ID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gambar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sehingga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dijadikan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/>
              <a:t>media </a:t>
            </a:r>
            <a:r>
              <a:rPr lang="en-US" sz="2800" dirty="0" err="1" smtClean="0"/>
              <a:t>menggali</a:t>
            </a:r>
            <a:r>
              <a:rPr lang="en-US" sz="2800" dirty="0" smtClean="0"/>
              <a:t> ide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Paten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selain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bermanfaat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sumber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juga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bermanfaat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mengecek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apakah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penelitian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sedang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kita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lakukan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sudah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dilakukan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lain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belum</a:t>
            </a:r>
            <a:r>
              <a:rPr lang="en-US" sz="2800" dirty="0" smtClean="0"/>
              <a:t>.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7956943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086600" cy="487363"/>
          </a:xfrm>
        </p:spPr>
        <p:txBody>
          <a:bodyPr/>
          <a:lstStyle/>
          <a:p>
            <a:r>
              <a:rPr lang="en-US" b="1" i="1" dirty="0" err="1" smtClean="0">
                <a:solidFill>
                  <a:srgbClr val="00B0F0"/>
                </a:solidFill>
              </a:rPr>
              <a:t>Sumber</a:t>
            </a:r>
            <a:r>
              <a:rPr lang="en-US" b="1" i="1" dirty="0" smtClean="0">
                <a:solidFill>
                  <a:srgbClr val="00B0F0"/>
                </a:solidFill>
              </a:rPr>
              <a:t> </a:t>
            </a:r>
            <a:r>
              <a:rPr lang="en-US" b="1" i="1" dirty="0" err="1" smtClean="0">
                <a:solidFill>
                  <a:srgbClr val="00B0F0"/>
                </a:solidFill>
              </a:rPr>
              <a:t>informasi</a:t>
            </a:r>
            <a:r>
              <a:rPr lang="en-US" b="1" i="1" dirty="0" smtClean="0">
                <a:solidFill>
                  <a:srgbClr val="00B0F0"/>
                </a:solidFill>
              </a:rPr>
              <a:t> </a:t>
            </a:r>
            <a:r>
              <a:rPr lang="en-US" b="1" i="1" dirty="0" err="1" smtClean="0">
                <a:solidFill>
                  <a:srgbClr val="00B0F0"/>
                </a:solidFill>
              </a:rPr>
              <a:t>dari</a:t>
            </a:r>
            <a:r>
              <a:rPr lang="en-US" b="1" i="1" dirty="0" smtClean="0">
                <a:solidFill>
                  <a:srgbClr val="00B0F0"/>
                </a:solidFill>
              </a:rPr>
              <a:t> paten</a:t>
            </a:r>
            <a:endParaRPr lang="en-US" b="1" i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143000"/>
            <a:ext cx="7048500" cy="5715000"/>
          </a:xfrm>
        </p:spPr>
        <p:txBody>
          <a:bodyPr/>
          <a:lstStyle/>
          <a:p>
            <a:r>
              <a:rPr lang="en-US" sz="3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Mencari</a:t>
            </a:r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paten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dilakukan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melalui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situs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endParaRPr lang="en-US" sz="3200" dirty="0" smtClean="0">
              <a:solidFill>
                <a:schemeClr val="tx1"/>
              </a:solidFill>
              <a:latin typeface="+mn-lt"/>
              <a:ea typeface="+mn-ea"/>
              <a:cs typeface="+mn-cs"/>
              <a:hlinkClick r:id="rId2" tooltip="USPTO"/>
            </a:endParaRP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 tooltip="USPTO"/>
              </a:rPr>
              <a:t>United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 tooltip="USPTO"/>
              </a:rPr>
              <a:t>States Patent and Trademark Office (US-PTO)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EPO"/>
              </a:rPr>
              <a:t>European Patent Office (EPO)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Direktorat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Jenderal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 HKI Indonesia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khusus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paten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Indonesia).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Google Search for Patent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Free Patents Online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29908973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09800"/>
            <a:ext cx="7620000" cy="2286000"/>
          </a:xfrm>
        </p:spPr>
        <p:txBody>
          <a:bodyPr/>
          <a:lstStyle/>
          <a:p>
            <a:r>
              <a:rPr lang="en-US" altLang="ja-JP" sz="4000" b="1" dirty="0">
                <a:solidFill>
                  <a:srgbClr val="0000CC"/>
                </a:solidFill>
                <a:ea typeface="ＭＳ Ｐゴシック" pitchFamily="34" charset="-128"/>
              </a:rPr>
              <a:t>PENGALAMAN PENYUSUNAN PROPOSAL PENELITIAN</a:t>
            </a:r>
          </a:p>
        </p:txBody>
      </p:sp>
    </p:spTree>
    <p:extLst>
      <p:ext uri="{BB962C8B-B14F-4D97-AF65-F5344CB8AC3E}">
        <p14:creationId xmlns:p14="http://schemas.microsoft.com/office/powerpoint/2010/main" xmlns="" val="71290020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3581400" cy="533400"/>
          </a:xfrm>
        </p:spPr>
        <p:txBody>
          <a:bodyPr/>
          <a:lstStyle/>
          <a:p>
            <a:pPr marL="355600" indent="-355600" algn="l"/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24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MINDSET</a:t>
            </a:r>
            <a:r>
              <a:rPr lang="id-ID" sz="20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000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828800"/>
            <a:ext cx="7696200" cy="3962400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d-ID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Penelitian, kewajiban </a:t>
            </a:r>
            <a:r>
              <a:rPr lang="id-ID" sz="24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intelektual (dosen) UAD</a:t>
            </a:r>
          </a:p>
          <a:p>
            <a:pPr marL="342900" lvl="0" indent="-34290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d-ID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Penelitian, darah </a:t>
            </a:r>
            <a:r>
              <a:rPr lang="id-ID" sz="24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kehidupan intelektual (dosen) UAD.</a:t>
            </a:r>
          </a:p>
          <a:p>
            <a:pPr marL="342900" lvl="0" indent="-34290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d-ID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Penelitian, basis </a:t>
            </a:r>
            <a:r>
              <a:rPr lang="id-ID" sz="24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kinerja pendidikan di UAD.</a:t>
            </a:r>
          </a:p>
          <a:p>
            <a:pPr marL="342900" lvl="0" indent="-34290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d-ID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Penelitian, dukungan </a:t>
            </a:r>
            <a:r>
              <a:rPr lang="id-ID" sz="24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mendasar pembelajaran di UAD. </a:t>
            </a:r>
          </a:p>
          <a:p>
            <a:pPr marL="342900" lvl="0" indent="-34290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d-ID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Penelitian, dukungan </a:t>
            </a:r>
            <a:r>
              <a:rPr lang="id-ID" sz="24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mendasar pengabdian UAD </a:t>
            </a:r>
            <a:endParaRPr lang="id-ID" sz="24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lvl="0" indent="-34290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d-ID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Amankan, </a:t>
            </a:r>
            <a:r>
              <a:rPr lang="id-ID" sz="24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id-ID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set-aset </a:t>
            </a:r>
            <a:r>
              <a:rPr lang="id-ID" sz="24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intelektual </a:t>
            </a:r>
            <a:r>
              <a:rPr lang="id-ID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UAD</a:t>
            </a:r>
            <a:endParaRPr lang="id-ID" sz="24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lvl="0" indent="-34290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d-ID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Hasil-hasil penelitian, dapat </a:t>
            </a:r>
            <a:r>
              <a:rPr lang="id-ID" sz="24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memberikan </a:t>
            </a:r>
            <a:r>
              <a:rPr lang="id-ID" sz="2400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income</a:t>
            </a:r>
            <a:r>
              <a:rPr lang="id-ID" sz="24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ke </a:t>
            </a:r>
            <a:r>
              <a:rPr lang="id-ID" sz="24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UAD</a:t>
            </a:r>
            <a:endParaRPr lang="en-US" sz="24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693121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467600" cy="487363"/>
          </a:xfrm>
        </p:spPr>
        <p:txBody>
          <a:bodyPr/>
          <a:lstStyle/>
          <a:p>
            <a:pPr algn="ctr"/>
            <a:r>
              <a:rPr lang="en-US" altLang="ja-JP" b="1" i="1" dirty="0" err="1" smtClean="0">
                <a:solidFill>
                  <a:srgbClr val="00B0F0"/>
                </a:solidFill>
                <a:ea typeface="ＭＳ Ｐゴシック" pitchFamily="34" charset="-128"/>
              </a:rPr>
              <a:t>Memulai</a:t>
            </a:r>
            <a:r>
              <a:rPr lang="en-US" altLang="ja-JP" b="1" i="1" dirty="0" smtClean="0">
                <a:solidFill>
                  <a:srgbClr val="00B0F0"/>
                </a:solidFill>
                <a:ea typeface="ＭＳ Ｐゴシック" pitchFamily="34" charset="-128"/>
              </a:rPr>
              <a:t> </a:t>
            </a:r>
            <a:r>
              <a:rPr lang="en-US" altLang="ja-JP" b="1" i="1" dirty="0" err="1" smtClean="0">
                <a:solidFill>
                  <a:srgbClr val="00B0F0"/>
                </a:solidFill>
                <a:ea typeface="ＭＳ Ｐゴシック" pitchFamily="34" charset="-128"/>
              </a:rPr>
              <a:t>menyusun</a:t>
            </a:r>
            <a:r>
              <a:rPr lang="en-US" altLang="ja-JP" b="1" i="1" dirty="0" smtClean="0">
                <a:solidFill>
                  <a:srgbClr val="00B0F0"/>
                </a:solidFill>
                <a:ea typeface="ＭＳ Ｐゴシック" pitchFamily="34" charset="-128"/>
              </a:rPr>
              <a:t> proposal</a:t>
            </a:r>
            <a:endParaRPr lang="en-US" altLang="ja-JP" b="1" i="1" dirty="0">
              <a:solidFill>
                <a:srgbClr val="00B0F0"/>
              </a:solidFill>
              <a:ea typeface="ＭＳ Ｐゴシック" pitchFamily="34" charset="-128"/>
            </a:endParaRP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543800" cy="5486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ja-JP" sz="2000" b="1" dirty="0" err="1">
                <a:latin typeface="Arial Narrow" pitchFamily="34" charset="0"/>
                <a:ea typeface="ＭＳ Ｐゴシック" pitchFamily="34" charset="-128"/>
              </a:rPr>
              <a:t>Pertama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,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mulailah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(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tidak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perlu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menyelesaikan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tuntas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)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membaca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 smtClean="0">
                <a:latin typeface="Arial Narrow" pitchFamily="34" charset="0"/>
                <a:ea typeface="ＭＳ Ｐゴシック" pitchFamily="34" charset="-128"/>
              </a:rPr>
              <a:t>panduan</a:t>
            </a:r>
            <a:r>
              <a:rPr lang="en-US" altLang="ja-JP" sz="2000" dirty="0" smtClean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smtClean="0">
                <a:latin typeface="Arial Narrow" pitchFamily="34" charset="0"/>
                <a:ea typeface="ＭＳ Ｐゴシック" pitchFamily="34" charset="-128"/>
                <a:sym typeface="Wingdings" pitchFamily="2" charset="2"/>
              </a:rPr>
              <a:t> </a:t>
            </a:r>
            <a:r>
              <a:rPr lang="en-US" altLang="ja-JP" sz="2000" dirty="0" err="1" smtClean="0">
                <a:latin typeface="Arial Narrow" pitchFamily="34" charset="0"/>
                <a:ea typeface="ＭＳ Ｐゴシック" pitchFamily="34" charset="-128"/>
                <a:sym typeface="Wingdings" pitchFamily="2" charset="2"/>
              </a:rPr>
              <a:t>buat</a:t>
            </a:r>
            <a:r>
              <a:rPr lang="en-US" altLang="ja-JP" sz="2000" dirty="0" smtClean="0">
                <a:latin typeface="Arial Narrow" pitchFamily="34" charset="0"/>
                <a:ea typeface="ＭＳ Ｐゴシック" pitchFamily="34" charset="-128"/>
                <a:sym typeface="Wingdings" pitchFamily="2" charset="2"/>
              </a:rPr>
              <a:t> draft roadmap </a:t>
            </a:r>
            <a:r>
              <a:rPr lang="en-US" altLang="ja-JP" sz="2000" dirty="0" err="1" smtClean="0">
                <a:latin typeface="Arial Narrow" pitchFamily="34" charset="0"/>
                <a:ea typeface="ＭＳ Ｐゴシック" pitchFamily="34" charset="-128"/>
                <a:sym typeface="Wingdings" pitchFamily="2" charset="2"/>
              </a:rPr>
              <a:t>penelitian</a:t>
            </a:r>
            <a:endParaRPr lang="en-US" altLang="ja-JP" sz="2000" dirty="0">
              <a:latin typeface="Arial Narrow" pitchFamily="34" charset="0"/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2000" b="1" dirty="0" err="1" smtClean="0">
                <a:latin typeface="Arial Narrow" pitchFamily="34" charset="0"/>
                <a:ea typeface="ＭＳ Ｐゴシック" pitchFamily="34" charset="-128"/>
              </a:rPr>
              <a:t>Kedua</a:t>
            </a:r>
            <a:r>
              <a:rPr lang="en-US" altLang="ja-JP" sz="2000" dirty="0" smtClean="0">
                <a:latin typeface="Arial Narrow" pitchFamily="34" charset="0"/>
                <a:ea typeface="ＭＳ Ｐゴシック" pitchFamily="34" charset="-128"/>
              </a:rPr>
              <a:t>,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pilahkan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proposal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dalam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sub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bagian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yang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kecil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dan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sederhana</a:t>
            </a:r>
            <a:endParaRPr lang="en-US" altLang="ja-JP" sz="2000" dirty="0">
              <a:latin typeface="Arial Narrow" pitchFamily="34" charset="0"/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Buat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extended outline (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bukan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daftar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isi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) yang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cukup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runtut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dan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logis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sehinga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penulis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lain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tidak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memerlukan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penjelasan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terus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menerus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ja-JP" sz="2000" b="1" dirty="0" err="1" smtClean="0">
                <a:latin typeface="Arial Narrow" pitchFamily="34" charset="0"/>
                <a:ea typeface="ＭＳ Ｐゴシック" pitchFamily="34" charset="-128"/>
              </a:rPr>
              <a:t>Ketiga</a:t>
            </a:r>
            <a:r>
              <a:rPr lang="en-US" altLang="ja-JP" sz="2000" dirty="0" smtClean="0">
                <a:latin typeface="Arial Narrow" pitchFamily="34" charset="0"/>
                <a:ea typeface="ＭＳ Ｐゴシック" pitchFamily="34" charset="-128"/>
              </a:rPr>
              <a:t>,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bandingkan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usulan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biaya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dan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teks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sehingga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setiap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biaya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diusulkan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berkaitan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dengan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kegiatan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yang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dituliskan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dalam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metodologi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altLang="ja-JP" sz="2000" b="1" dirty="0" err="1" smtClean="0">
                <a:latin typeface="Arial Narrow" pitchFamily="34" charset="0"/>
                <a:ea typeface="ＭＳ Ｐゴシック" pitchFamily="34" charset="-128"/>
              </a:rPr>
              <a:t>Keempat</a:t>
            </a:r>
            <a:r>
              <a:rPr lang="en-US" altLang="ja-JP" sz="2000" dirty="0" smtClean="0">
                <a:latin typeface="Arial Narrow" pitchFamily="34" charset="0"/>
                <a:ea typeface="ＭＳ Ｐゴシック" pitchFamily="34" charset="-128"/>
              </a:rPr>
              <a:t>,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perhatikan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abstrak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dengan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seksama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. 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Meluangkan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waktu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yang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cukup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pada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abstrak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seringkali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menyelamatkan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peneliti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untuk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memperoleh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dana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penelitian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.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Abstrak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yang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baik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juga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disukai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ja-JP" sz="2000" dirty="0" err="1">
                <a:latin typeface="Arial Narrow" pitchFamily="34" charset="0"/>
                <a:ea typeface="ＭＳ Ｐゴシック" pitchFamily="34" charset="-128"/>
              </a:rPr>
              <a:t>oleh</a:t>
            </a:r>
            <a:r>
              <a:rPr lang="en-US" altLang="ja-JP" sz="2000" dirty="0">
                <a:latin typeface="Arial Narrow" pitchFamily="34" charset="0"/>
                <a:ea typeface="ＭＳ Ｐゴシック" pitchFamily="34" charset="-128"/>
              </a:rPr>
              <a:t> reviewer </a:t>
            </a:r>
          </a:p>
        </p:txBody>
      </p:sp>
    </p:spTree>
    <p:extLst>
      <p:ext uri="{BB962C8B-B14F-4D97-AF65-F5344CB8AC3E}">
        <p14:creationId xmlns:p14="http://schemas.microsoft.com/office/powerpoint/2010/main" xmlns="" val="15853244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001000" cy="762000"/>
          </a:xfrm>
        </p:spPr>
        <p:txBody>
          <a:bodyPr/>
          <a:lstStyle/>
          <a:p>
            <a:r>
              <a:rPr lang="en-US" altLang="ja-JP" sz="3600" b="1" i="1" dirty="0" err="1">
                <a:solidFill>
                  <a:srgbClr val="00B0F0"/>
                </a:solidFill>
                <a:ea typeface="ＭＳ Ｐゴシック" pitchFamily="34" charset="-128"/>
              </a:rPr>
              <a:t>Kiat</a:t>
            </a:r>
            <a:r>
              <a:rPr lang="en-US" altLang="ja-JP" sz="3600" b="1" i="1" dirty="0">
                <a:solidFill>
                  <a:srgbClr val="00B0F0"/>
                </a:solidFill>
                <a:ea typeface="ＭＳ Ｐゴシック" pitchFamily="34" charset="-128"/>
              </a:rPr>
              <a:t> </a:t>
            </a:r>
            <a:r>
              <a:rPr lang="en-US" altLang="ja-JP" sz="3600" b="1" i="1" dirty="0" err="1">
                <a:solidFill>
                  <a:srgbClr val="00B0F0"/>
                </a:solidFill>
                <a:ea typeface="ＭＳ Ｐゴシック" pitchFamily="34" charset="-128"/>
              </a:rPr>
              <a:t>dan</a:t>
            </a:r>
            <a:r>
              <a:rPr lang="en-US" altLang="ja-JP" sz="3600" b="1" i="1" dirty="0">
                <a:solidFill>
                  <a:srgbClr val="00B0F0"/>
                </a:solidFill>
                <a:ea typeface="ＭＳ Ｐゴシック" pitchFamily="34" charset="-128"/>
              </a:rPr>
              <a:t> </a:t>
            </a:r>
            <a:r>
              <a:rPr lang="en-US" altLang="ja-JP" sz="3600" b="1" i="1" dirty="0" smtClean="0">
                <a:solidFill>
                  <a:srgbClr val="00B0F0"/>
                </a:solidFill>
                <a:ea typeface="ＭＳ Ｐゴシック" pitchFamily="34" charset="-128"/>
              </a:rPr>
              <a:t>Tips </a:t>
            </a:r>
            <a:r>
              <a:rPr lang="en-US" altLang="ja-JP" sz="3600" b="1" i="1" dirty="0" err="1">
                <a:solidFill>
                  <a:srgbClr val="00B0F0"/>
                </a:solidFill>
                <a:ea typeface="ＭＳ Ｐゴシック" pitchFamily="34" charset="-128"/>
              </a:rPr>
              <a:t>Judul</a:t>
            </a:r>
            <a:r>
              <a:rPr lang="en-US" altLang="ja-JP" sz="3600" b="1" i="1" dirty="0">
                <a:solidFill>
                  <a:srgbClr val="00B0F0"/>
                </a:solidFill>
                <a:ea typeface="ＭＳ Ｐゴシック" pitchFamily="34" charset="-128"/>
              </a:rPr>
              <a:t> 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8001000" cy="4953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ja-JP" b="1" u="sng" dirty="0" err="1">
                <a:solidFill>
                  <a:schemeClr val="tx1"/>
                </a:solidFill>
                <a:ea typeface="ＭＳ Ｐゴシック" pitchFamily="34" charset="-128"/>
              </a:rPr>
              <a:t>Judul</a:t>
            </a:r>
            <a:endParaRPr lang="en-US" altLang="ja-JP" b="1" u="sng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 typeface="StarSymbol" charset="0"/>
              <a:buNone/>
            </a:pPr>
            <a:r>
              <a:rPr lang="en-US" altLang="ja-JP" dirty="0">
                <a:solidFill>
                  <a:schemeClr val="tx1"/>
                </a:solidFill>
                <a:ea typeface="ＭＳ Ｐゴシック" pitchFamily="34" charset="-128"/>
              </a:rPr>
              <a:t>	</a:t>
            </a:r>
            <a:r>
              <a:rPr lang="en-US" altLang="ja-JP" dirty="0" err="1" smtClean="0">
                <a:solidFill>
                  <a:schemeClr val="tx1"/>
                </a:solidFill>
                <a:ea typeface="ＭＳ Ｐゴシック" pitchFamily="34" charset="-128"/>
              </a:rPr>
              <a:t>Usahakan</a:t>
            </a:r>
            <a:r>
              <a:rPr lang="en-US" altLang="ja-JP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dirty="0" err="1">
                <a:solidFill>
                  <a:schemeClr val="tx1"/>
                </a:solidFill>
                <a:ea typeface="ＭＳ Ｐゴシック" pitchFamily="34" charset="-128"/>
              </a:rPr>
              <a:t>singkat</a:t>
            </a:r>
            <a:r>
              <a:rPr lang="en-US" altLang="ja-JP" dirty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n-US" altLang="ja-JP" dirty="0" err="1">
                <a:solidFill>
                  <a:schemeClr val="tx1"/>
                </a:solidFill>
                <a:ea typeface="ＭＳ Ｐゴシック" pitchFamily="34" charset="-128"/>
              </a:rPr>
              <a:t>jelas</a:t>
            </a:r>
            <a:r>
              <a:rPr lang="en-US" altLang="ja-JP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dirty="0" err="1">
                <a:solidFill>
                  <a:schemeClr val="tx1"/>
                </a:solidFill>
                <a:ea typeface="ＭＳ Ｐゴシック" pitchFamily="34" charset="-128"/>
              </a:rPr>
              <a:t>dan</a:t>
            </a:r>
            <a:r>
              <a:rPr lang="en-US" altLang="ja-JP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dirty="0" err="1">
                <a:solidFill>
                  <a:schemeClr val="tx1"/>
                </a:solidFill>
                <a:ea typeface="ＭＳ Ｐゴシック" pitchFamily="34" charset="-128"/>
              </a:rPr>
              <a:t>sedikit</a:t>
            </a:r>
            <a:r>
              <a:rPr lang="en-US" altLang="ja-JP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dirty="0" err="1" smtClean="0">
                <a:solidFill>
                  <a:schemeClr val="tx1"/>
                </a:solidFill>
                <a:ea typeface="ＭＳ Ｐゴシック" pitchFamily="34" charset="-128"/>
              </a:rPr>
              <a:t>bombatis</a:t>
            </a:r>
            <a:r>
              <a:rPr lang="en-US" altLang="ja-JP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n-US" altLang="ja-JP" dirty="0" err="1" smtClean="0">
                <a:solidFill>
                  <a:schemeClr val="tx1"/>
                </a:solidFill>
                <a:ea typeface="ＭＳ Ｐゴシック" pitchFamily="34" charset="-128"/>
              </a:rPr>
              <a:t>hindari</a:t>
            </a:r>
            <a:r>
              <a:rPr lang="en-US" altLang="ja-JP" dirty="0" smtClean="0">
                <a:solidFill>
                  <a:schemeClr val="tx1"/>
                </a:solidFill>
                <a:ea typeface="ＭＳ Ｐゴシック" pitchFamily="34" charset="-128"/>
              </a:rPr>
              <a:t> kata “</a:t>
            </a:r>
            <a:r>
              <a:rPr lang="en-US" altLang="ja-JP" dirty="0" err="1" smtClean="0">
                <a:solidFill>
                  <a:schemeClr val="tx1"/>
                </a:solidFill>
                <a:ea typeface="ＭＳ Ｐゴシック" pitchFamily="34" charset="-128"/>
              </a:rPr>
              <a:t>studi</a:t>
            </a:r>
            <a:r>
              <a:rPr lang="en-US" altLang="ja-JP" dirty="0" smtClean="0">
                <a:solidFill>
                  <a:schemeClr val="tx1"/>
                </a:solidFill>
                <a:ea typeface="ＭＳ Ｐゴシック" pitchFamily="34" charset="-128"/>
              </a:rPr>
              <a:t>” </a:t>
            </a:r>
            <a:r>
              <a:rPr lang="en-US" altLang="ja-JP" dirty="0" err="1" smtClean="0">
                <a:solidFill>
                  <a:schemeClr val="tx1"/>
                </a:solidFill>
                <a:ea typeface="ＭＳ Ｐゴシック" pitchFamily="34" charset="-128"/>
              </a:rPr>
              <a:t>pada</a:t>
            </a:r>
            <a:r>
              <a:rPr lang="en-US" altLang="ja-JP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dirty="0" err="1" smtClean="0">
                <a:solidFill>
                  <a:schemeClr val="tx1"/>
                </a:solidFill>
                <a:ea typeface="ＭＳ Ｐゴシック" pitchFamily="34" charset="-128"/>
              </a:rPr>
              <a:t>judul</a:t>
            </a:r>
            <a:r>
              <a:rPr lang="en-US" altLang="ja-JP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ea typeface="ＭＳ Ｐゴシック" pitchFamily="34" charset="-128"/>
                <a:sym typeface="Wingdings" pitchFamily="2" charset="2"/>
              </a:rPr>
              <a:t> </a:t>
            </a:r>
            <a:r>
              <a:rPr lang="en-US" altLang="ja-JP" dirty="0" err="1" smtClean="0">
                <a:solidFill>
                  <a:schemeClr val="tx1"/>
                </a:solidFill>
                <a:ea typeface="ＭＳ Ｐゴシック" pitchFamily="34" charset="-128"/>
                <a:sym typeface="Wingdings" pitchFamily="2" charset="2"/>
              </a:rPr>
              <a:t>lihat</a:t>
            </a:r>
            <a:r>
              <a:rPr lang="en-US" altLang="ja-JP" dirty="0" smtClean="0">
                <a:solidFill>
                  <a:schemeClr val="tx1"/>
                </a:solidFill>
                <a:ea typeface="ＭＳ Ｐゴシック" pitchFamily="34" charset="-128"/>
                <a:sym typeface="Wingdings" pitchFamily="2" charset="2"/>
              </a:rPr>
              <a:t> judul2 yang </a:t>
            </a:r>
            <a:r>
              <a:rPr lang="en-US" altLang="ja-JP" dirty="0" err="1" smtClean="0">
                <a:solidFill>
                  <a:schemeClr val="tx1"/>
                </a:solidFill>
                <a:ea typeface="ＭＳ Ｐゴシック" pitchFamily="34" charset="-128"/>
                <a:sym typeface="Wingdings" pitchFamily="2" charset="2"/>
              </a:rPr>
              <a:t>pernah</a:t>
            </a:r>
            <a:r>
              <a:rPr lang="en-US" altLang="ja-JP" dirty="0" smtClean="0">
                <a:solidFill>
                  <a:schemeClr val="tx1"/>
                </a:solidFill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en-US" altLang="ja-JP" dirty="0" err="1" smtClean="0">
                <a:solidFill>
                  <a:schemeClr val="tx1"/>
                </a:solidFill>
                <a:ea typeface="ＭＳ Ｐゴシック" pitchFamily="34" charset="-128"/>
                <a:sym typeface="Wingdings" pitchFamily="2" charset="2"/>
              </a:rPr>
              <a:t>lolos</a:t>
            </a:r>
            <a:r>
              <a:rPr lang="en-US" altLang="ja-JP" dirty="0" smtClean="0">
                <a:solidFill>
                  <a:schemeClr val="tx1"/>
                </a:solidFill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en-US" altLang="ja-JP" dirty="0" err="1" smtClean="0">
                <a:solidFill>
                  <a:schemeClr val="tx1"/>
                </a:solidFill>
                <a:ea typeface="ＭＳ Ｐゴシック" pitchFamily="34" charset="-128"/>
                <a:sym typeface="Wingdings" pitchFamily="2" charset="2"/>
              </a:rPr>
              <a:t>didanai</a:t>
            </a:r>
            <a:endParaRPr lang="en-US" altLang="ja-JP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 typeface="StarSymbol" charset="0"/>
              <a:buNone/>
            </a:pPr>
            <a:r>
              <a:rPr lang="en-US" altLang="ja-JP" dirty="0">
                <a:solidFill>
                  <a:schemeClr val="tx1"/>
                </a:solidFill>
                <a:ea typeface="ＭＳ Ｐゴシック" pitchFamily="34" charset="-128"/>
              </a:rPr>
              <a:t>	</a:t>
            </a:r>
            <a:r>
              <a:rPr lang="en-US" altLang="ja-JP" dirty="0" err="1" smtClean="0">
                <a:solidFill>
                  <a:schemeClr val="tx1"/>
                </a:solidFill>
                <a:ea typeface="ＭＳ Ｐゴシック" pitchFamily="34" charset="-128"/>
              </a:rPr>
              <a:t>Kaitkan</a:t>
            </a:r>
            <a:r>
              <a:rPr lang="en-US" altLang="ja-JP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dirty="0" err="1">
                <a:solidFill>
                  <a:schemeClr val="tx1"/>
                </a:solidFill>
                <a:ea typeface="ＭＳ Ｐゴシック" pitchFamily="34" charset="-128"/>
              </a:rPr>
              <a:t>dengan</a:t>
            </a:r>
            <a:r>
              <a:rPr lang="en-US" altLang="ja-JP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dirty="0" err="1">
                <a:solidFill>
                  <a:schemeClr val="tx1"/>
                </a:solidFill>
                <a:ea typeface="ＭＳ Ｐゴシック" pitchFamily="34" charset="-128"/>
              </a:rPr>
              <a:t>isu-isu</a:t>
            </a:r>
            <a:r>
              <a:rPr lang="en-US" altLang="ja-JP" dirty="0">
                <a:solidFill>
                  <a:schemeClr val="tx1"/>
                </a:solidFill>
                <a:ea typeface="ＭＳ Ｐゴシック" pitchFamily="34" charset="-128"/>
              </a:rPr>
              <a:t> yang </a:t>
            </a:r>
            <a:r>
              <a:rPr lang="en-US" altLang="ja-JP" dirty="0" err="1" smtClean="0">
                <a:solidFill>
                  <a:schemeClr val="tx1"/>
                </a:solidFill>
                <a:ea typeface="ＭＳ Ｐゴシック" pitchFamily="34" charset="-128"/>
              </a:rPr>
              <a:t>hangat</a:t>
            </a:r>
            <a:r>
              <a:rPr lang="en-US" altLang="ja-JP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n-US" altLang="ja-JP" dirty="0" err="1" smtClean="0">
                <a:solidFill>
                  <a:schemeClr val="tx1"/>
                </a:solidFill>
                <a:ea typeface="ＭＳ Ｐゴシック" pitchFamily="34" charset="-128"/>
              </a:rPr>
              <a:t>misalnya</a:t>
            </a:r>
            <a:r>
              <a:rPr lang="en-US" altLang="ja-JP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dirty="0" err="1" smtClean="0">
                <a:solidFill>
                  <a:schemeClr val="tx1"/>
                </a:solidFill>
                <a:ea typeface="ＭＳ Ｐゴシック" pitchFamily="34" charset="-128"/>
              </a:rPr>
              <a:t>tentang</a:t>
            </a:r>
            <a:r>
              <a:rPr lang="en-US" altLang="ja-JP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dirty="0" err="1">
                <a:solidFill>
                  <a:schemeClr val="tx1"/>
                </a:solidFill>
                <a:ea typeface="ＭＳ Ｐゴシック" pitchFamily="34" charset="-128"/>
              </a:rPr>
              <a:t>lingkungan</a:t>
            </a:r>
            <a:r>
              <a:rPr lang="en-US" altLang="ja-JP" dirty="0">
                <a:solidFill>
                  <a:schemeClr val="tx1"/>
                </a:solidFill>
                <a:ea typeface="ＭＳ Ｐゴシック" pitchFamily="34" charset="-128"/>
              </a:rPr>
              <a:t> (</a:t>
            </a:r>
            <a:r>
              <a:rPr lang="en-US" altLang="ja-JP" dirty="0" err="1">
                <a:solidFill>
                  <a:schemeClr val="tx1"/>
                </a:solidFill>
                <a:ea typeface="ＭＳ Ｐゴシック" pitchFamily="34" charset="-128"/>
              </a:rPr>
              <a:t>sampah</a:t>
            </a:r>
            <a:r>
              <a:rPr lang="en-US" altLang="ja-JP" dirty="0">
                <a:solidFill>
                  <a:schemeClr val="tx1"/>
                </a:solidFill>
                <a:ea typeface="ＭＳ Ｐゴシック" pitchFamily="34" charset="-128"/>
              </a:rPr>
              <a:t> &amp; </a:t>
            </a:r>
            <a:r>
              <a:rPr lang="en-US" altLang="ja-JP" dirty="0" err="1">
                <a:solidFill>
                  <a:schemeClr val="tx1"/>
                </a:solidFill>
                <a:ea typeface="ＭＳ Ｐゴシック" pitchFamily="34" charset="-128"/>
              </a:rPr>
              <a:t>pencemaran</a:t>
            </a:r>
            <a:r>
              <a:rPr lang="en-US" altLang="ja-JP" dirty="0">
                <a:solidFill>
                  <a:schemeClr val="tx1"/>
                </a:solidFill>
                <a:ea typeface="ＭＳ Ｐゴシック" pitchFamily="34" charset="-128"/>
              </a:rPr>
              <a:t>), </a:t>
            </a:r>
            <a:r>
              <a:rPr lang="en-US" altLang="ja-JP" dirty="0" err="1">
                <a:solidFill>
                  <a:schemeClr val="tx1"/>
                </a:solidFill>
                <a:ea typeface="ＭＳ Ｐゴシック" pitchFamily="34" charset="-128"/>
              </a:rPr>
              <a:t>kesehatan</a:t>
            </a:r>
            <a:r>
              <a:rPr lang="en-US" altLang="ja-JP" dirty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n-US" altLang="ja-JP" dirty="0" err="1">
                <a:solidFill>
                  <a:schemeClr val="tx1"/>
                </a:solidFill>
                <a:ea typeface="ＭＳ Ｐゴシック" pitchFamily="34" charset="-128"/>
              </a:rPr>
              <a:t>energi</a:t>
            </a:r>
            <a:r>
              <a:rPr lang="en-US" altLang="ja-JP" dirty="0">
                <a:solidFill>
                  <a:schemeClr val="tx1"/>
                </a:solidFill>
                <a:ea typeface="ＭＳ Ｐゴシック" pitchFamily="34" charset="-128"/>
              </a:rPr>
              <a:t> (</a:t>
            </a:r>
            <a:r>
              <a:rPr lang="en-US" altLang="ja-JP" dirty="0" err="1">
                <a:solidFill>
                  <a:schemeClr val="tx1"/>
                </a:solidFill>
                <a:ea typeface="ＭＳ Ｐゴシック" pitchFamily="34" charset="-128"/>
              </a:rPr>
              <a:t>energi</a:t>
            </a:r>
            <a:r>
              <a:rPr lang="en-US" altLang="ja-JP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dirty="0" err="1">
                <a:solidFill>
                  <a:schemeClr val="tx1"/>
                </a:solidFill>
                <a:ea typeface="ＭＳ Ｐゴシック" pitchFamily="34" charset="-128"/>
              </a:rPr>
              <a:t>terbarukan</a:t>
            </a:r>
            <a:r>
              <a:rPr lang="en-US" altLang="ja-JP" dirty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n-US" altLang="ja-JP" dirty="0" err="1">
                <a:solidFill>
                  <a:schemeClr val="tx1"/>
                </a:solidFill>
                <a:ea typeface="ＭＳ Ｐゴシック" pitchFamily="34" charset="-128"/>
              </a:rPr>
              <a:t>bioenergi</a:t>
            </a:r>
            <a:r>
              <a:rPr lang="en-US" altLang="ja-JP" dirty="0">
                <a:solidFill>
                  <a:schemeClr val="tx1"/>
                </a:solidFill>
                <a:ea typeface="ＭＳ Ｐゴシック" pitchFamily="34" charset="-128"/>
              </a:rPr>
              <a:t>), </a:t>
            </a:r>
            <a:r>
              <a:rPr lang="en-US" altLang="ja-JP" dirty="0" err="1">
                <a:solidFill>
                  <a:schemeClr val="tx1"/>
                </a:solidFill>
                <a:ea typeface="ＭＳ Ｐゴシック" pitchFamily="34" charset="-128"/>
              </a:rPr>
              <a:t>bahan</a:t>
            </a:r>
            <a:r>
              <a:rPr lang="en-US" altLang="ja-JP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dirty="0" err="1">
                <a:solidFill>
                  <a:schemeClr val="tx1"/>
                </a:solidFill>
                <a:ea typeface="ＭＳ Ｐゴシック" pitchFamily="34" charset="-128"/>
              </a:rPr>
              <a:t>alam</a:t>
            </a:r>
            <a:r>
              <a:rPr lang="en-US" altLang="ja-JP" dirty="0">
                <a:solidFill>
                  <a:schemeClr val="tx1"/>
                </a:solidFill>
                <a:ea typeface="ＭＳ Ｐゴシック" pitchFamily="34" charset="-128"/>
              </a:rPr>
              <a:t>/</a:t>
            </a:r>
            <a:r>
              <a:rPr lang="en-US" altLang="ja-JP" dirty="0" err="1">
                <a:solidFill>
                  <a:schemeClr val="tx1"/>
                </a:solidFill>
                <a:ea typeface="ＭＳ Ｐゴシック" pitchFamily="34" charset="-128"/>
              </a:rPr>
              <a:t>galian</a:t>
            </a:r>
            <a:r>
              <a:rPr lang="en-US" altLang="ja-JP" dirty="0">
                <a:solidFill>
                  <a:schemeClr val="tx1"/>
                </a:solidFill>
                <a:ea typeface="ＭＳ Ｐゴシック" pitchFamily="34" charset="-128"/>
              </a:rPr>
              <a:t>/</a:t>
            </a:r>
            <a:r>
              <a:rPr lang="en-US" altLang="ja-JP" dirty="0" err="1">
                <a:solidFill>
                  <a:schemeClr val="tx1"/>
                </a:solidFill>
                <a:ea typeface="ＭＳ Ｐゴシック" pitchFamily="34" charset="-128"/>
              </a:rPr>
              <a:t>tambang</a:t>
            </a:r>
            <a:r>
              <a:rPr lang="en-US" altLang="ja-JP" dirty="0">
                <a:solidFill>
                  <a:schemeClr val="tx1"/>
                </a:solidFill>
                <a:ea typeface="ＭＳ Ｐゴシック" pitchFamily="34" charset="-128"/>
              </a:rPr>
              <a:t> yang </a:t>
            </a:r>
            <a:r>
              <a:rPr lang="en-US" altLang="ja-JP" dirty="0" err="1">
                <a:solidFill>
                  <a:schemeClr val="tx1"/>
                </a:solidFill>
                <a:ea typeface="ＭＳ Ｐゴシック" pitchFamily="34" charset="-128"/>
              </a:rPr>
              <a:t>melimpah</a:t>
            </a:r>
            <a:r>
              <a:rPr lang="en-US" altLang="ja-JP" dirty="0">
                <a:solidFill>
                  <a:schemeClr val="tx1"/>
                </a:solidFill>
                <a:ea typeface="ＭＳ Ｐゴシック" pitchFamily="34" charset="-128"/>
              </a:rPr>
              <a:t> di Indonesia, </a:t>
            </a:r>
            <a:r>
              <a:rPr lang="en-US" altLang="ja-JP" dirty="0" err="1">
                <a:solidFill>
                  <a:schemeClr val="tx1"/>
                </a:solidFill>
                <a:ea typeface="ＭＳ Ｐゴシック" pitchFamily="34" charset="-128"/>
              </a:rPr>
              <a:t>dll</a:t>
            </a:r>
            <a:r>
              <a:rPr lang="en-US" altLang="ja-JP" dirty="0">
                <a:solidFill>
                  <a:schemeClr val="tx1"/>
                </a:solidFill>
                <a:ea typeface="ＭＳ Ｐゴシック" pitchFamily="34" charset="-128"/>
              </a:rPr>
              <a:t>.</a:t>
            </a:r>
          </a:p>
          <a:p>
            <a:pPr>
              <a:lnSpc>
                <a:spcPct val="90000"/>
              </a:lnSpc>
              <a:buFont typeface="StarSymbol" charset="0"/>
              <a:buNone/>
            </a:pPr>
            <a:r>
              <a:rPr lang="en-US" altLang="ja-JP" dirty="0">
                <a:solidFill>
                  <a:schemeClr val="tx1"/>
                </a:solidFill>
                <a:ea typeface="ＭＳ Ｐゴシック" pitchFamily="34" charset="-128"/>
              </a:rPr>
              <a:t>	</a:t>
            </a:r>
            <a:r>
              <a:rPr lang="en-US" altLang="ja-JP" dirty="0" err="1" smtClean="0">
                <a:solidFill>
                  <a:schemeClr val="tx1"/>
                </a:solidFill>
                <a:ea typeface="ＭＳ Ｐゴシック" pitchFamily="34" charset="-128"/>
              </a:rPr>
              <a:t>Munculkan</a:t>
            </a:r>
            <a:r>
              <a:rPr lang="en-US" altLang="ja-JP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dirty="0" err="1">
                <a:solidFill>
                  <a:schemeClr val="tx1"/>
                </a:solidFill>
                <a:ea typeface="ＭＳ Ｐゴシック" pitchFamily="34" charset="-128"/>
              </a:rPr>
              <a:t>gambaran</a:t>
            </a:r>
            <a:r>
              <a:rPr lang="en-US" altLang="ja-JP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dirty="0" err="1" smtClean="0">
                <a:solidFill>
                  <a:schemeClr val="tx1"/>
                </a:solidFill>
                <a:ea typeface="ＭＳ Ｐゴシック" pitchFamily="34" charset="-128"/>
              </a:rPr>
              <a:t>aplikasinya</a:t>
            </a:r>
            <a:endParaRPr lang="en-US" altLang="ja-JP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 typeface="StarSymbol" charset="0"/>
              <a:buNone/>
            </a:pPr>
            <a:r>
              <a:rPr lang="en-US" altLang="ja-JP" dirty="0" err="1" smtClean="0">
                <a:solidFill>
                  <a:schemeClr val="tx1"/>
                </a:solidFill>
                <a:ea typeface="ＭＳ Ｐゴシック" pitchFamily="34" charset="-128"/>
              </a:rPr>
              <a:t>Contoh</a:t>
            </a:r>
            <a:r>
              <a:rPr lang="en-US" altLang="ja-JP" dirty="0" smtClean="0">
                <a:solidFill>
                  <a:schemeClr val="tx1"/>
                </a:solidFill>
                <a:ea typeface="ＭＳ Ｐゴシック" pitchFamily="34" charset="-128"/>
              </a:rPr>
              <a:t>:</a:t>
            </a:r>
          </a:p>
          <a:p>
            <a:pPr>
              <a:lnSpc>
                <a:spcPct val="90000"/>
              </a:lnSpc>
              <a:buFont typeface="StarSymbol" charset="0"/>
              <a:buNone/>
            </a:pPr>
            <a:r>
              <a:rPr lang="en-US" altLang="ja-JP" i="1" dirty="0" err="1" smtClean="0">
                <a:ea typeface="ＭＳ Ｐゴシック" pitchFamily="34" charset="-128"/>
              </a:rPr>
              <a:t>Inovasi</a:t>
            </a:r>
            <a:r>
              <a:rPr lang="en-US" altLang="ja-JP" i="1" dirty="0" smtClean="0">
                <a:ea typeface="ＭＳ Ｐゴシック" pitchFamily="34" charset="-128"/>
              </a:rPr>
              <a:t> </a:t>
            </a:r>
            <a:r>
              <a:rPr lang="en-US" altLang="ja-JP" i="1" dirty="0" err="1" smtClean="0">
                <a:ea typeface="ＭＳ Ｐゴシック" pitchFamily="34" charset="-128"/>
              </a:rPr>
              <a:t>peningkatan</a:t>
            </a:r>
            <a:r>
              <a:rPr lang="en-US" altLang="ja-JP" i="1" dirty="0" smtClean="0">
                <a:ea typeface="ＭＳ Ｐゴシック" pitchFamily="34" charset="-128"/>
              </a:rPr>
              <a:t> </a:t>
            </a:r>
            <a:r>
              <a:rPr lang="en-US" altLang="ja-JP" i="1" dirty="0" err="1" smtClean="0">
                <a:ea typeface="ＭＳ Ｐゴシック" pitchFamily="34" charset="-128"/>
              </a:rPr>
              <a:t>efisiensi</a:t>
            </a:r>
            <a:r>
              <a:rPr lang="en-US" altLang="ja-JP" i="1" dirty="0" smtClean="0">
                <a:ea typeface="ＭＳ Ｐゴシック" pitchFamily="34" charset="-128"/>
              </a:rPr>
              <a:t> </a:t>
            </a:r>
            <a:r>
              <a:rPr lang="en-US" altLang="ja-JP" i="1" dirty="0" err="1" smtClean="0">
                <a:ea typeface="ＭＳ Ｐゴシック" pitchFamily="34" charset="-128"/>
              </a:rPr>
              <a:t>sel</a:t>
            </a:r>
            <a:r>
              <a:rPr lang="en-US" altLang="ja-JP" i="1" dirty="0" smtClean="0">
                <a:ea typeface="ＭＳ Ｐゴシック" pitchFamily="34" charset="-128"/>
              </a:rPr>
              <a:t> </a:t>
            </a:r>
            <a:r>
              <a:rPr lang="en-US" altLang="ja-JP" i="1" dirty="0" err="1" smtClean="0">
                <a:ea typeface="ＭＳ Ｐゴシック" pitchFamily="34" charset="-128"/>
              </a:rPr>
              <a:t>surya</a:t>
            </a:r>
            <a:r>
              <a:rPr lang="en-US" altLang="ja-JP" i="1" dirty="0" smtClean="0">
                <a:ea typeface="ＭＳ Ｐゴシック" pitchFamily="34" charset="-128"/>
              </a:rPr>
              <a:t> </a:t>
            </a:r>
            <a:r>
              <a:rPr lang="en-US" altLang="ja-JP" i="1" dirty="0" err="1" smtClean="0">
                <a:ea typeface="ＭＳ Ｐゴシック" pitchFamily="34" charset="-128"/>
              </a:rPr>
              <a:t>berbasis</a:t>
            </a:r>
            <a:r>
              <a:rPr lang="en-US" altLang="ja-JP" i="1" dirty="0" smtClean="0">
                <a:ea typeface="ＭＳ Ｐゴシック" pitchFamily="34" charset="-128"/>
              </a:rPr>
              <a:t> </a:t>
            </a:r>
            <a:r>
              <a:rPr lang="en-US" altLang="ja-JP" i="1" dirty="0" err="1" smtClean="0">
                <a:ea typeface="ＭＳ Ｐゴシック" pitchFamily="34" charset="-128"/>
              </a:rPr>
              <a:t>konsep</a:t>
            </a:r>
            <a:r>
              <a:rPr lang="en-US" altLang="ja-JP" i="1" dirty="0" smtClean="0">
                <a:ea typeface="ＭＳ Ｐゴシック" pitchFamily="34" charset="-128"/>
              </a:rPr>
              <a:t> </a:t>
            </a:r>
            <a:r>
              <a:rPr lang="en-US" altLang="ja-JP" i="1" dirty="0" err="1" smtClean="0">
                <a:ea typeface="ＭＳ Ｐゴシック" pitchFamily="34" charset="-128"/>
              </a:rPr>
              <a:t>baru</a:t>
            </a:r>
            <a:r>
              <a:rPr lang="en-US" altLang="ja-JP" i="1" dirty="0" smtClean="0">
                <a:ea typeface="ＭＳ Ｐゴシック" pitchFamily="34" charset="-128"/>
              </a:rPr>
              <a:t> spectral matching</a:t>
            </a:r>
          </a:p>
          <a:p>
            <a:pPr>
              <a:lnSpc>
                <a:spcPct val="90000"/>
              </a:lnSpc>
              <a:buFont typeface="StarSymbol" charset="0"/>
              <a:buNone/>
            </a:pPr>
            <a:endParaRPr lang="en-US" altLang="ja-JP" i="1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5091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001000" cy="762000"/>
          </a:xfrm>
        </p:spPr>
        <p:txBody>
          <a:bodyPr/>
          <a:lstStyle/>
          <a:p>
            <a:r>
              <a:rPr lang="en-US" altLang="ja-JP" sz="3600" b="1" i="1" dirty="0" err="1">
                <a:solidFill>
                  <a:srgbClr val="00B0F0"/>
                </a:solidFill>
                <a:ea typeface="ＭＳ Ｐゴシック" pitchFamily="34" charset="-128"/>
              </a:rPr>
              <a:t>Kiat</a:t>
            </a:r>
            <a:r>
              <a:rPr lang="en-US" altLang="ja-JP" sz="3600" b="1" i="1" dirty="0">
                <a:solidFill>
                  <a:srgbClr val="00B0F0"/>
                </a:solidFill>
                <a:ea typeface="ＭＳ Ｐゴシック" pitchFamily="34" charset="-128"/>
              </a:rPr>
              <a:t> </a:t>
            </a:r>
            <a:r>
              <a:rPr lang="en-US" altLang="ja-JP" sz="3600" b="1" i="1" dirty="0" err="1">
                <a:solidFill>
                  <a:srgbClr val="00B0F0"/>
                </a:solidFill>
                <a:ea typeface="ＭＳ Ｐゴシック" pitchFamily="34" charset="-128"/>
              </a:rPr>
              <a:t>dan</a:t>
            </a:r>
            <a:r>
              <a:rPr lang="en-US" altLang="ja-JP" sz="3600" b="1" i="1" dirty="0">
                <a:solidFill>
                  <a:srgbClr val="00B0F0"/>
                </a:solidFill>
                <a:ea typeface="ＭＳ Ｐゴシック" pitchFamily="34" charset="-128"/>
              </a:rPr>
              <a:t> </a:t>
            </a:r>
            <a:r>
              <a:rPr lang="en-US" altLang="ja-JP" sz="3600" b="1" i="1" dirty="0" smtClean="0">
                <a:solidFill>
                  <a:srgbClr val="00B0F0"/>
                </a:solidFill>
                <a:ea typeface="ＭＳ Ｐゴシック" pitchFamily="34" charset="-128"/>
              </a:rPr>
              <a:t>Tips </a:t>
            </a:r>
            <a:r>
              <a:rPr lang="en-US" altLang="ja-JP" sz="3600" b="1" i="1" dirty="0" err="1" smtClean="0">
                <a:solidFill>
                  <a:srgbClr val="00B0F0"/>
                </a:solidFill>
                <a:ea typeface="ＭＳ Ｐゴシック" pitchFamily="34" charset="-128"/>
              </a:rPr>
              <a:t>Abstrak</a:t>
            </a:r>
            <a:endParaRPr lang="en-US" altLang="ja-JP" sz="3600" b="1" i="1" dirty="0">
              <a:solidFill>
                <a:srgbClr val="00B0F0"/>
              </a:solidFill>
              <a:ea typeface="ＭＳ Ｐゴシック" pitchFamily="34" charset="-128"/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5943600"/>
          </a:xfrm>
        </p:spPr>
        <p:txBody>
          <a:bodyPr>
            <a:normAutofit/>
          </a:bodyPr>
          <a:lstStyle/>
          <a:p>
            <a:pPr marL="273050" indent="-158750">
              <a:lnSpc>
                <a:spcPct val="90000"/>
              </a:lnSpc>
            </a:pPr>
            <a:r>
              <a:rPr lang="en-US" altLang="ja-JP" sz="2800" b="1" u="sng" dirty="0" err="1" smtClean="0">
                <a:solidFill>
                  <a:schemeClr val="tx1"/>
                </a:solidFill>
                <a:ea typeface="ＭＳ Ｐゴシック" pitchFamily="34" charset="-128"/>
              </a:rPr>
              <a:t>Abstrak</a:t>
            </a:r>
            <a:endParaRPr lang="en-US" altLang="ja-JP" sz="2800" b="1" u="sng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273050" lvl="1" indent="-158750">
              <a:lnSpc>
                <a:spcPct val="90000"/>
              </a:lnSpc>
            </a:pPr>
            <a:r>
              <a:rPr lang="en-US" altLang="ja-JP" sz="2000" dirty="0" err="1" smtClean="0">
                <a:solidFill>
                  <a:schemeClr val="tx1"/>
                </a:solidFill>
                <a:ea typeface="ＭＳ Ｐゴシック" pitchFamily="34" charset="-128"/>
              </a:rPr>
              <a:t>Dibuat</a:t>
            </a:r>
            <a:r>
              <a:rPr lang="en-US" altLang="ja-JP" sz="20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err="1" smtClean="0">
                <a:solidFill>
                  <a:schemeClr val="tx1"/>
                </a:solidFill>
                <a:ea typeface="ＭＳ Ｐゴシック" pitchFamily="34" charset="-128"/>
              </a:rPr>
              <a:t>terakhir</a:t>
            </a:r>
            <a:r>
              <a:rPr lang="en-US" altLang="ja-JP" sz="20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err="1" smtClean="0">
                <a:solidFill>
                  <a:schemeClr val="tx1"/>
                </a:solidFill>
                <a:ea typeface="ＭＳ Ｐゴシック" pitchFamily="34" charset="-128"/>
              </a:rPr>
              <a:t>setelah</a:t>
            </a:r>
            <a:r>
              <a:rPr lang="en-US" altLang="ja-JP" sz="2000" dirty="0" smtClean="0">
                <a:solidFill>
                  <a:schemeClr val="tx1"/>
                </a:solidFill>
                <a:ea typeface="ＭＳ Ｐゴシック" pitchFamily="34" charset="-128"/>
              </a:rPr>
              <a:t> proposal </a:t>
            </a:r>
            <a:r>
              <a:rPr lang="en-US" altLang="ja-JP" sz="2000" dirty="0" err="1" smtClean="0">
                <a:solidFill>
                  <a:schemeClr val="tx1"/>
                </a:solidFill>
                <a:ea typeface="ＭＳ Ｐゴシック" pitchFamily="34" charset="-128"/>
              </a:rPr>
              <a:t>teknis</a:t>
            </a:r>
            <a:r>
              <a:rPr lang="en-US" altLang="ja-JP" sz="20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err="1" smtClean="0">
                <a:solidFill>
                  <a:schemeClr val="tx1"/>
                </a:solidFill>
                <a:ea typeface="ＭＳ Ｐゴシック" pitchFamily="34" charset="-128"/>
              </a:rPr>
              <a:t>selesai</a:t>
            </a:r>
            <a:r>
              <a:rPr lang="en-US" altLang="ja-JP" sz="20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err="1" smtClean="0">
                <a:solidFill>
                  <a:schemeClr val="tx1"/>
                </a:solidFill>
                <a:ea typeface="ＭＳ Ｐゴシック" pitchFamily="34" charset="-128"/>
              </a:rPr>
              <a:t>disusun</a:t>
            </a:r>
            <a:r>
              <a:rPr lang="en-US" altLang="ja-JP" sz="2000" dirty="0" smtClean="0">
                <a:solidFill>
                  <a:schemeClr val="tx1"/>
                </a:solidFill>
                <a:ea typeface="ＭＳ Ｐゴシック" pitchFamily="34" charset="-128"/>
              </a:rPr>
              <a:t>,</a:t>
            </a:r>
          </a:p>
          <a:p>
            <a:pPr marL="273050" lvl="1" indent="-158750">
              <a:lnSpc>
                <a:spcPct val="90000"/>
              </a:lnSpc>
            </a:pPr>
            <a:r>
              <a:rPr lang="en-US" altLang="ja-JP" sz="2000" dirty="0" err="1" smtClean="0">
                <a:solidFill>
                  <a:schemeClr val="tx1"/>
                </a:solidFill>
                <a:ea typeface="ＭＳ Ｐゴシック" pitchFamily="34" charset="-128"/>
              </a:rPr>
              <a:t>Ikuti</a:t>
            </a:r>
            <a:r>
              <a:rPr lang="en-US" altLang="ja-JP" sz="20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>
                <a:solidFill>
                  <a:schemeClr val="tx1"/>
                </a:solidFill>
                <a:ea typeface="ＭＳ Ｐゴシック" pitchFamily="34" charset="-128"/>
              </a:rPr>
              <a:t>format yang </a:t>
            </a:r>
            <a:r>
              <a:rPr lang="en-US" altLang="ja-JP" sz="2000" dirty="0" err="1">
                <a:solidFill>
                  <a:schemeClr val="tx1"/>
                </a:solidFill>
                <a:ea typeface="ＭＳ Ｐゴシック" pitchFamily="34" charset="-128"/>
              </a:rPr>
              <a:t>dianjurkan</a:t>
            </a:r>
            <a:r>
              <a:rPr lang="en-US" altLang="ja-JP" sz="20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ea typeface="ＭＳ Ｐゴシック" pitchFamily="34" charset="-128"/>
              </a:rPr>
              <a:t>terutama</a:t>
            </a:r>
            <a:r>
              <a:rPr lang="en-US" altLang="ja-JP" sz="20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ea typeface="ＭＳ Ｐゴシック" pitchFamily="34" charset="-128"/>
              </a:rPr>
              <a:t>tentang</a:t>
            </a:r>
            <a:r>
              <a:rPr lang="en-US" altLang="ja-JP" sz="20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ea typeface="ＭＳ Ｐゴシック" pitchFamily="34" charset="-128"/>
              </a:rPr>
              <a:t>jumlah</a:t>
            </a:r>
            <a:r>
              <a:rPr lang="en-US" altLang="ja-JP" sz="20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ea typeface="ＭＳ Ｐゴシック" pitchFamily="34" charset="-128"/>
              </a:rPr>
              <a:t>kata</a:t>
            </a:r>
            <a:endParaRPr lang="en-US" altLang="ja-JP" sz="20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273050" lvl="1" indent="-158750">
              <a:lnSpc>
                <a:spcPct val="90000"/>
              </a:lnSpc>
            </a:pPr>
            <a:r>
              <a:rPr lang="en-US" altLang="ja-JP" sz="2000" dirty="0" err="1" smtClean="0">
                <a:solidFill>
                  <a:schemeClr val="tx1"/>
                </a:solidFill>
                <a:ea typeface="ＭＳ Ｐゴシック" pitchFamily="34" charset="-128"/>
              </a:rPr>
              <a:t>Mencakup</a:t>
            </a:r>
            <a:r>
              <a:rPr lang="en-US" altLang="ja-JP" sz="20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ea typeface="ＭＳ Ｐゴシック" pitchFamily="34" charset="-128"/>
              </a:rPr>
              <a:t>secara</a:t>
            </a:r>
            <a:r>
              <a:rPr lang="en-US" altLang="ja-JP" sz="2000" dirty="0">
                <a:solidFill>
                  <a:schemeClr val="tx1"/>
                </a:solidFill>
                <a:ea typeface="ＭＳ Ｐゴシック" pitchFamily="34" charset="-128"/>
              </a:rPr>
              <a:t> global </a:t>
            </a:r>
            <a:r>
              <a:rPr lang="en-US" altLang="ja-JP" sz="2000" dirty="0" err="1">
                <a:solidFill>
                  <a:schemeClr val="tx1"/>
                </a:solidFill>
                <a:ea typeface="ＭＳ Ｐゴシック" pitchFamily="34" charset="-128"/>
              </a:rPr>
              <a:t>semua</a:t>
            </a:r>
            <a:r>
              <a:rPr lang="en-US" altLang="ja-JP" sz="20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ea typeface="ＭＳ Ｐゴシック" pitchFamily="34" charset="-128"/>
              </a:rPr>
              <a:t>isi</a:t>
            </a:r>
            <a:r>
              <a:rPr lang="en-US" altLang="ja-JP" sz="2000" dirty="0">
                <a:solidFill>
                  <a:schemeClr val="tx1"/>
                </a:solidFill>
                <a:ea typeface="ＭＳ Ｐゴシック" pitchFamily="34" charset="-128"/>
              </a:rPr>
              <a:t> proposal: </a:t>
            </a:r>
            <a:endParaRPr lang="en-US" altLang="ja-JP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723900" lvl="2" indent="-368300">
              <a:lnSpc>
                <a:spcPct val="90000"/>
              </a:lnSpc>
            </a:pPr>
            <a:r>
              <a:rPr lang="en-US" altLang="ja-JP" sz="2000" dirty="0" err="1" smtClean="0">
                <a:ea typeface="ＭＳ Ｐゴシック" pitchFamily="34" charset="-128"/>
              </a:rPr>
              <a:t>apa</a:t>
            </a:r>
            <a:r>
              <a:rPr lang="en-US" altLang="ja-JP" sz="2000" dirty="0" smtClean="0">
                <a:ea typeface="ＭＳ Ｐゴシック" pitchFamily="34" charset="-128"/>
              </a:rPr>
              <a:t> yang </a:t>
            </a:r>
            <a:r>
              <a:rPr lang="en-US" altLang="ja-JP" sz="2000" dirty="0" err="1" smtClean="0">
                <a:ea typeface="ＭＳ Ｐゴシック" pitchFamily="34" charset="-128"/>
              </a:rPr>
              <a:t>akan</a:t>
            </a:r>
            <a:r>
              <a:rPr lang="en-US" altLang="ja-JP" sz="2000" dirty="0" smtClean="0">
                <a:ea typeface="ＭＳ Ｐゴシック" pitchFamily="34" charset="-128"/>
              </a:rPr>
              <a:t> </a:t>
            </a:r>
            <a:r>
              <a:rPr lang="en-US" altLang="ja-JP" sz="2000" dirty="0" err="1" smtClean="0">
                <a:ea typeface="ＭＳ Ｐゴシック" pitchFamily="34" charset="-128"/>
              </a:rPr>
              <a:t>diteliti</a:t>
            </a:r>
            <a:r>
              <a:rPr lang="en-US" altLang="ja-JP" sz="2000" dirty="0" smtClean="0">
                <a:ea typeface="ＭＳ Ｐゴシック" pitchFamily="34" charset="-128"/>
              </a:rPr>
              <a:t>, </a:t>
            </a:r>
          </a:p>
          <a:p>
            <a:pPr marL="723900" lvl="2" indent="-368300">
              <a:lnSpc>
                <a:spcPct val="90000"/>
              </a:lnSpc>
            </a:pPr>
            <a:r>
              <a:rPr lang="en-US" altLang="ja-JP" sz="2000" dirty="0" err="1" smtClean="0">
                <a:ea typeface="ＭＳ Ｐゴシック" pitchFamily="34" charset="-128"/>
              </a:rPr>
              <a:t>mengapa</a:t>
            </a:r>
            <a:r>
              <a:rPr lang="en-US" altLang="ja-JP" sz="2000" dirty="0" smtClean="0">
                <a:ea typeface="ＭＳ Ｐゴシック" pitchFamily="34" charset="-128"/>
              </a:rPr>
              <a:t> </a:t>
            </a:r>
            <a:r>
              <a:rPr lang="en-US" altLang="ja-JP" sz="2000" dirty="0" err="1" smtClean="0">
                <a:ea typeface="ＭＳ Ｐゴシック" pitchFamily="34" charset="-128"/>
              </a:rPr>
              <a:t>diteliti</a:t>
            </a:r>
            <a:r>
              <a:rPr lang="en-US" altLang="ja-JP" sz="2000" dirty="0" smtClean="0">
                <a:ea typeface="ＭＳ Ｐゴシック" pitchFamily="34" charset="-128"/>
              </a:rPr>
              <a:t> (</a:t>
            </a:r>
            <a:r>
              <a:rPr lang="en-US" altLang="ja-JP" sz="2000" dirty="0" err="1" smtClean="0">
                <a:ea typeface="ＭＳ Ｐゴシック" pitchFamily="34" charset="-128"/>
              </a:rPr>
              <a:t>l</a:t>
            </a:r>
            <a:r>
              <a:rPr lang="en-US" altLang="ja-JP" sz="2000" dirty="0" err="1" smtClean="0">
                <a:solidFill>
                  <a:schemeClr val="tx1"/>
                </a:solidFill>
                <a:ea typeface="ＭＳ Ｐゴシック" pitchFamily="34" charset="-128"/>
              </a:rPr>
              <a:t>atar</a:t>
            </a:r>
            <a:r>
              <a:rPr lang="en-US" altLang="ja-JP" sz="20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ea typeface="ＭＳ Ｐゴシック" pitchFamily="34" charset="-128"/>
              </a:rPr>
              <a:t>belakang</a:t>
            </a:r>
            <a:r>
              <a:rPr lang="en-US" altLang="ja-JP" sz="2000" dirty="0">
                <a:solidFill>
                  <a:schemeClr val="tx1"/>
                </a:solidFill>
                <a:ea typeface="ＭＳ Ｐゴシック" pitchFamily="34" charset="-128"/>
              </a:rPr>
              <a:t> &amp; </a:t>
            </a:r>
            <a:r>
              <a:rPr lang="en-US" altLang="ja-JP" sz="2000" dirty="0" err="1">
                <a:solidFill>
                  <a:schemeClr val="tx1"/>
                </a:solidFill>
                <a:ea typeface="ＭＳ Ｐゴシック" pitchFamily="34" charset="-128"/>
              </a:rPr>
              <a:t>pentingnya</a:t>
            </a:r>
            <a:r>
              <a:rPr lang="en-US" altLang="ja-JP" sz="20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err="1" smtClean="0">
                <a:solidFill>
                  <a:schemeClr val="tx1"/>
                </a:solidFill>
                <a:ea typeface="ＭＳ Ｐゴシック" pitchFamily="34" charset="-128"/>
              </a:rPr>
              <a:t>penelitian</a:t>
            </a:r>
            <a:r>
              <a:rPr lang="en-US" altLang="ja-JP" sz="2000" dirty="0" smtClean="0">
                <a:solidFill>
                  <a:schemeClr val="tx1"/>
                </a:solidFill>
                <a:ea typeface="ＭＳ Ｐゴシック" pitchFamily="34" charset="-128"/>
              </a:rPr>
              <a:t>), </a:t>
            </a:r>
          </a:p>
          <a:p>
            <a:pPr marL="723900" lvl="2" indent="-368300">
              <a:lnSpc>
                <a:spcPct val="90000"/>
              </a:lnSpc>
            </a:pPr>
            <a:r>
              <a:rPr lang="en-US" altLang="ja-JP" sz="2000" dirty="0" err="1" smtClean="0">
                <a:solidFill>
                  <a:schemeClr val="tx1"/>
                </a:solidFill>
                <a:ea typeface="ＭＳ Ｐゴシック" pitchFamily="34" charset="-128"/>
              </a:rPr>
              <a:t>sejauh</a:t>
            </a:r>
            <a:r>
              <a:rPr lang="en-US" altLang="ja-JP" sz="20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err="1" smtClean="0">
                <a:solidFill>
                  <a:schemeClr val="tx1"/>
                </a:solidFill>
                <a:ea typeface="ＭＳ Ｐゴシック" pitchFamily="34" charset="-128"/>
              </a:rPr>
              <a:t>mana</a:t>
            </a:r>
            <a:r>
              <a:rPr lang="en-US" altLang="ja-JP" sz="20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err="1" smtClean="0">
                <a:solidFill>
                  <a:schemeClr val="tx1"/>
                </a:solidFill>
                <a:ea typeface="ＭＳ Ｐゴシック" pitchFamily="34" charset="-128"/>
              </a:rPr>
              <a:t>telah</a:t>
            </a:r>
            <a:r>
              <a:rPr lang="en-US" altLang="ja-JP" sz="20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err="1" smtClean="0">
                <a:solidFill>
                  <a:schemeClr val="tx1"/>
                </a:solidFill>
                <a:ea typeface="ＭＳ Ｐゴシック" pitchFamily="34" charset="-128"/>
              </a:rPr>
              <a:t>diteliti</a:t>
            </a:r>
            <a:r>
              <a:rPr lang="en-US" altLang="ja-JP" sz="2000" dirty="0" smtClean="0">
                <a:solidFill>
                  <a:schemeClr val="tx1"/>
                </a:solidFill>
                <a:ea typeface="ＭＳ Ｐゴシック" pitchFamily="34" charset="-128"/>
              </a:rPr>
              <a:t> (</a:t>
            </a:r>
            <a:r>
              <a:rPr lang="en-US" altLang="ja-JP" sz="2000" dirty="0" err="1" smtClean="0">
                <a:solidFill>
                  <a:schemeClr val="tx1"/>
                </a:solidFill>
                <a:ea typeface="ＭＳ Ｐゴシック" pitchFamily="34" charset="-128"/>
              </a:rPr>
              <a:t>penelitian</a:t>
            </a:r>
            <a:r>
              <a:rPr lang="en-US" altLang="ja-JP" sz="20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>
                <a:solidFill>
                  <a:schemeClr val="tx1"/>
                </a:solidFill>
                <a:ea typeface="ＭＳ Ｐゴシック" pitchFamily="34" charset="-128"/>
              </a:rPr>
              <a:t>yang </a:t>
            </a:r>
            <a:r>
              <a:rPr lang="en-US" altLang="ja-JP" sz="2000" dirty="0" err="1">
                <a:solidFill>
                  <a:schemeClr val="tx1"/>
                </a:solidFill>
                <a:ea typeface="ＭＳ Ｐゴシック" pitchFamily="34" charset="-128"/>
              </a:rPr>
              <a:t>sudah</a:t>
            </a:r>
            <a:r>
              <a:rPr lang="en-US" altLang="ja-JP" sz="20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err="1" smtClean="0">
                <a:solidFill>
                  <a:schemeClr val="tx1"/>
                </a:solidFill>
                <a:ea typeface="ＭＳ Ｐゴシック" pitchFamily="34" charset="-128"/>
              </a:rPr>
              <a:t>dikerjakan</a:t>
            </a:r>
            <a:r>
              <a:rPr lang="en-US" altLang="ja-JP" sz="2000" dirty="0" smtClean="0">
                <a:ea typeface="ＭＳ Ｐゴシック" pitchFamily="34" charset="-128"/>
              </a:rPr>
              <a:t> </a:t>
            </a:r>
            <a:r>
              <a:rPr lang="en-US" altLang="ja-JP" sz="2000" dirty="0" err="1" smtClean="0">
                <a:ea typeface="ＭＳ Ｐゴシック" pitchFamily="34" charset="-128"/>
              </a:rPr>
              <a:t>dan</a:t>
            </a:r>
            <a:r>
              <a:rPr lang="en-US" altLang="ja-JP" sz="2000" dirty="0" smtClean="0">
                <a:ea typeface="ＭＳ Ｐゴシック" pitchFamily="34" charset="-128"/>
              </a:rPr>
              <a:t> </a:t>
            </a:r>
            <a:r>
              <a:rPr lang="en-US" altLang="ja-JP" sz="2000" dirty="0" err="1" smtClean="0">
                <a:ea typeface="ＭＳ Ｐゴシック" pitchFamily="34" charset="-128"/>
              </a:rPr>
              <a:t>hubungannya</a:t>
            </a:r>
            <a:r>
              <a:rPr lang="en-US" altLang="ja-JP" sz="2000" dirty="0" smtClean="0">
                <a:ea typeface="ＭＳ Ｐゴシック" pitchFamily="34" charset="-128"/>
              </a:rPr>
              <a:t> </a:t>
            </a:r>
            <a:r>
              <a:rPr lang="en-US" altLang="ja-JP" sz="2000" dirty="0" err="1" smtClean="0">
                <a:ea typeface="ＭＳ Ｐゴシック" pitchFamily="34" charset="-128"/>
              </a:rPr>
              <a:t>dengan</a:t>
            </a:r>
            <a:r>
              <a:rPr lang="en-US" altLang="ja-JP" sz="2000" dirty="0" smtClean="0">
                <a:ea typeface="ＭＳ Ｐゴシック" pitchFamily="34" charset="-128"/>
              </a:rPr>
              <a:t> yang </a:t>
            </a:r>
            <a:r>
              <a:rPr lang="en-US" altLang="ja-JP" sz="2000" dirty="0" err="1" smtClean="0">
                <a:ea typeface="ＭＳ Ｐゴシック" pitchFamily="34" charset="-128"/>
              </a:rPr>
              <a:t>akan</a:t>
            </a:r>
            <a:r>
              <a:rPr lang="en-US" altLang="ja-JP" sz="2000" dirty="0" smtClean="0">
                <a:ea typeface="ＭＳ Ｐゴシック" pitchFamily="34" charset="-128"/>
              </a:rPr>
              <a:t> </a:t>
            </a:r>
            <a:r>
              <a:rPr lang="en-US" altLang="ja-JP" sz="2000" dirty="0" err="1" smtClean="0">
                <a:ea typeface="ＭＳ Ｐゴシック" pitchFamily="34" charset="-128"/>
              </a:rPr>
              <a:t>diteliti</a:t>
            </a:r>
            <a:r>
              <a:rPr lang="en-US" altLang="ja-JP" sz="2000" dirty="0" smtClean="0">
                <a:ea typeface="ＭＳ Ｐゴシック" pitchFamily="34" charset="-128"/>
              </a:rPr>
              <a:t>), </a:t>
            </a:r>
          </a:p>
          <a:p>
            <a:pPr marL="723900" lvl="2" indent="-368300">
              <a:lnSpc>
                <a:spcPct val="90000"/>
              </a:lnSpc>
            </a:pPr>
            <a:r>
              <a:rPr lang="en-US" altLang="ja-JP" sz="2000" dirty="0" err="1" smtClean="0">
                <a:ea typeface="ＭＳ Ｐゴシック" pitchFamily="34" charset="-128"/>
              </a:rPr>
              <a:t>dengan</a:t>
            </a:r>
            <a:r>
              <a:rPr lang="en-US" altLang="ja-JP" sz="2000" dirty="0" smtClean="0">
                <a:ea typeface="ＭＳ Ｐゴシック" pitchFamily="34" charset="-128"/>
              </a:rPr>
              <a:t> </a:t>
            </a:r>
            <a:r>
              <a:rPr lang="en-US" altLang="ja-JP" sz="2000" dirty="0" err="1" smtClean="0">
                <a:ea typeface="ＭＳ Ｐゴシック" pitchFamily="34" charset="-128"/>
              </a:rPr>
              <a:t>metode</a:t>
            </a:r>
            <a:r>
              <a:rPr lang="en-US" altLang="ja-JP" sz="2000" dirty="0" smtClean="0">
                <a:ea typeface="ＭＳ Ｐゴシック" pitchFamily="34" charset="-128"/>
              </a:rPr>
              <a:t> </a:t>
            </a:r>
            <a:r>
              <a:rPr lang="en-US" altLang="ja-JP" sz="2000" dirty="0" err="1" smtClean="0">
                <a:ea typeface="ＭＳ Ｐゴシック" pitchFamily="34" charset="-128"/>
              </a:rPr>
              <a:t>apa</a:t>
            </a:r>
            <a:r>
              <a:rPr lang="en-US" altLang="ja-JP" sz="20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err="1" smtClean="0">
                <a:solidFill>
                  <a:schemeClr val="tx1"/>
                </a:solidFill>
                <a:ea typeface="ＭＳ Ｐゴシック" pitchFamily="34" charset="-128"/>
              </a:rPr>
              <a:t>penelitian</a:t>
            </a:r>
            <a:r>
              <a:rPr lang="en-US" altLang="ja-JP" sz="20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err="1" smtClean="0">
                <a:solidFill>
                  <a:schemeClr val="tx1"/>
                </a:solidFill>
                <a:ea typeface="ＭＳ Ｐゴシック" pitchFamily="34" charset="-128"/>
              </a:rPr>
              <a:t>dilakukan</a:t>
            </a:r>
            <a:r>
              <a:rPr lang="en-US" altLang="ja-JP" sz="2000" dirty="0" smtClean="0">
                <a:solidFill>
                  <a:schemeClr val="tx1"/>
                </a:solidFill>
                <a:ea typeface="ＭＳ Ｐゴシック" pitchFamily="34" charset="-128"/>
              </a:rPr>
              <a:t> (</a:t>
            </a:r>
            <a:r>
              <a:rPr lang="en-US" altLang="ja-JP" sz="2000" dirty="0" err="1" smtClean="0">
                <a:solidFill>
                  <a:schemeClr val="tx1"/>
                </a:solidFill>
                <a:ea typeface="ＭＳ Ｐゴシック" pitchFamily="34" charset="-128"/>
              </a:rPr>
              <a:t>metode</a:t>
            </a:r>
            <a:r>
              <a:rPr lang="en-US" altLang="ja-JP" sz="20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>
                <a:solidFill>
                  <a:schemeClr val="tx1"/>
                </a:solidFill>
                <a:ea typeface="ＭＳ Ｐゴシック" pitchFamily="34" charset="-128"/>
              </a:rPr>
              <a:t>&amp; </a:t>
            </a:r>
            <a:r>
              <a:rPr lang="en-US" altLang="ja-JP" sz="2000" dirty="0" err="1" smtClean="0">
                <a:solidFill>
                  <a:schemeClr val="tx1"/>
                </a:solidFill>
                <a:ea typeface="ＭＳ Ｐゴシック" pitchFamily="34" charset="-128"/>
              </a:rPr>
              <a:t>pentahapan</a:t>
            </a:r>
            <a:r>
              <a:rPr lang="en-US" altLang="ja-JP" sz="2000" dirty="0" smtClean="0">
                <a:solidFill>
                  <a:schemeClr val="tx1"/>
                </a:solidFill>
                <a:ea typeface="ＭＳ Ｐゴシック" pitchFamily="34" charset="-128"/>
              </a:rPr>
              <a:t>), </a:t>
            </a:r>
          </a:p>
          <a:p>
            <a:pPr marL="723900" lvl="2" indent="-368300">
              <a:lnSpc>
                <a:spcPct val="90000"/>
              </a:lnSpc>
            </a:pPr>
            <a:r>
              <a:rPr lang="en-US" altLang="ja-JP" sz="2000" dirty="0" err="1" smtClean="0">
                <a:solidFill>
                  <a:schemeClr val="tx1"/>
                </a:solidFill>
                <a:ea typeface="ＭＳ Ｐゴシック" pitchFamily="34" charset="-128"/>
              </a:rPr>
              <a:t>apa</a:t>
            </a:r>
            <a:r>
              <a:rPr lang="en-US" altLang="ja-JP" sz="20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err="1" smtClean="0">
                <a:solidFill>
                  <a:schemeClr val="tx1"/>
                </a:solidFill>
                <a:ea typeface="ＭＳ Ｐゴシック" pitchFamily="34" charset="-128"/>
              </a:rPr>
              <a:t>gambaran</a:t>
            </a:r>
            <a:r>
              <a:rPr lang="en-US" altLang="ja-JP" sz="20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err="1" smtClean="0">
                <a:solidFill>
                  <a:schemeClr val="tx1"/>
                </a:solidFill>
                <a:ea typeface="ＭＳ Ｐゴシック" pitchFamily="34" charset="-128"/>
              </a:rPr>
              <a:t>luaran</a:t>
            </a:r>
            <a:r>
              <a:rPr lang="en-US" altLang="ja-JP" sz="20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err="1" smtClean="0">
                <a:solidFill>
                  <a:schemeClr val="tx1"/>
                </a:solidFill>
                <a:ea typeface="ＭＳ Ｐゴシック" pitchFamily="34" charset="-128"/>
              </a:rPr>
              <a:t>luaran</a:t>
            </a:r>
            <a:r>
              <a:rPr lang="en-US" altLang="ja-JP" sz="20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ea typeface="ＭＳ Ｐゴシック" pitchFamily="34" charset="-128"/>
              </a:rPr>
              <a:t>penelitian</a:t>
            </a:r>
            <a:r>
              <a:rPr lang="en-US" altLang="ja-JP" sz="2000" dirty="0">
                <a:solidFill>
                  <a:schemeClr val="tx1"/>
                </a:solidFill>
                <a:ea typeface="ＭＳ Ｐゴシック" pitchFamily="34" charset="-128"/>
              </a:rPr>
              <a:t>.</a:t>
            </a:r>
          </a:p>
          <a:p>
            <a:pPr marL="273050" lvl="1" indent="-158750">
              <a:lnSpc>
                <a:spcPct val="90000"/>
              </a:lnSpc>
            </a:pPr>
            <a:r>
              <a:rPr lang="en-US" altLang="ja-JP" sz="2000" dirty="0" err="1" smtClean="0">
                <a:solidFill>
                  <a:schemeClr val="tx1"/>
                </a:solidFill>
                <a:ea typeface="ＭＳ Ｐゴシック" pitchFamily="34" charset="-128"/>
              </a:rPr>
              <a:t>Usahakan</a:t>
            </a:r>
            <a:r>
              <a:rPr lang="en-US" altLang="ja-JP" sz="20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ea typeface="ＭＳ Ｐゴシック" pitchFamily="34" charset="-128"/>
              </a:rPr>
              <a:t>semua</a:t>
            </a:r>
            <a:r>
              <a:rPr lang="en-US" altLang="ja-JP" sz="20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ea typeface="ＭＳ Ｐゴシック" pitchFamily="34" charset="-128"/>
              </a:rPr>
              <a:t>permintaan</a:t>
            </a:r>
            <a:r>
              <a:rPr lang="en-US" altLang="ja-JP" sz="2000" dirty="0">
                <a:solidFill>
                  <a:schemeClr val="tx1"/>
                </a:solidFill>
                <a:ea typeface="ＭＳ Ｐゴシック" pitchFamily="34" charset="-128"/>
              </a:rPr>
              <a:t> program </a:t>
            </a:r>
            <a:r>
              <a:rPr lang="en-US" altLang="ja-JP" sz="2000" dirty="0" err="1">
                <a:solidFill>
                  <a:schemeClr val="tx1"/>
                </a:solidFill>
                <a:ea typeface="ＭＳ Ｐゴシック" pitchFamily="34" charset="-128"/>
              </a:rPr>
              <a:t>penelitian</a:t>
            </a:r>
            <a:r>
              <a:rPr lang="en-US" altLang="ja-JP" sz="20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ea typeface="ＭＳ Ｐゴシック" pitchFamily="34" charset="-128"/>
              </a:rPr>
              <a:t>terjawab</a:t>
            </a:r>
            <a:r>
              <a:rPr lang="en-US" altLang="ja-JP" sz="20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ea typeface="ＭＳ Ｐゴシック" pitchFamily="34" charset="-128"/>
              </a:rPr>
              <a:t>dalam</a:t>
            </a:r>
            <a:r>
              <a:rPr lang="en-US" altLang="ja-JP" sz="20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ea typeface="ＭＳ Ｐゴシック" pitchFamily="34" charset="-128"/>
              </a:rPr>
              <a:t>abstrak</a:t>
            </a:r>
            <a:r>
              <a:rPr lang="en-US" altLang="ja-JP" sz="20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170602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305800" cy="5257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ja-JP" sz="26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Pendahuluan</a:t>
            </a:r>
            <a:r>
              <a:rPr lang="en-US" altLang="ja-JP" sz="2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 lvl="1">
              <a:lnSpc>
                <a:spcPct val="90000"/>
              </a:lnSpc>
            </a:pPr>
            <a:r>
              <a:rPr lang="en-US" altLang="ja-JP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altLang="ja-JP" sz="26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emukakan</a:t>
            </a:r>
            <a:r>
              <a:rPr lang="en-US" altLang="ja-JP" sz="2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posisi</a:t>
            </a:r>
            <a:r>
              <a:rPr lang="en-US" altLang="ja-JP" sz="2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penelitian</a:t>
            </a:r>
            <a:r>
              <a:rPr lang="en-US" altLang="ja-JP" sz="2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anda</a:t>
            </a:r>
            <a:r>
              <a:rPr lang="en-US" altLang="ja-JP" sz="2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lvl="2">
              <a:lnSpc>
                <a:spcPct val="90000"/>
              </a:lnSpc>
            </a:pPr>
            <a:r>
              <a:rPr lang="en-US" altLang="ja-JP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sajikan</a:t>
            </a:r>
            <a:r>
              <a:rPr lang="en-US" altLang="ja-JP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roadmap </a:t>
            </a:r>
            <a:r>
              <a:rPr lang="en-US" altLang="ja-JP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penelitian</a:t>
            </a:r>
            <a:r>
              <a:rPr lang="en-US" altLang="ja-JP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anda</a:t>
            </a:r>
            <a:endParaRPr lang="en-US" altLang="ja-JP" sz="26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ja-JP" sz="26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kelemahan</a:t>
            </a:r>
            <a:r>
              <a:rPr lang="en-US" altLang="ja-JP" sz="2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ja-JP" sz="2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keterbatasan</a:t>
            </a:r>
            <a:r>
              <a:rPr lang="en-US" altLang="ja-JP" sz="2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penelitian</a:t>
            </a:r>
            <a:r>
              <a:rPr lang="en-US" altLang="ja-JP" sz="2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sejenis</a:t>
            </a:r>
            <a:r>
              <a:rPr lang="en-US" altLang="ja-JP" sz="2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ja-JP" sz="26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telah</a:t>
            </a:r>
            <a:r>
              <a:rPr lang="en-US" altLang="ja-JP" sz="2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</a:t>
            </a:r>
            <a:r>
              <a:rPr lang="en-US" altLang="ja-JP" sz="2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lvl="1">
              <a:lnSpc>
                <a:spcPct val="90000"/>
              </a:lnSpc>
            </a:pPr>
            <a:r>
              <a:rPr lang="en-US" altLang="ja-JP" sz="26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keunggulan</a:t>
            </a:r>
            <a:r>
              <a:rPr lang="en-US" altLang="ja-JP" sz="2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altLang="ja-JP" sz="26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perbedaan</a:t>
            </a:r>
            <a:r>
              <a:rPr lang="en-US" altLang="ja-JP" sz="2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altLang="ja-JP" sz="26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penelitian</a:t>
            </a:r>
            <a:r>
              <a:rPr lang="en-US" altLang="ja-JP" sz="2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ja-JP" sz="26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anda</a:t>
            </a:r>
            <a:r>
              <a:rPr lang="en-US" altLang="ja-JP" sz="2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usulkan</a:t>
            </a:r>
            <a:r>
              <a:rPr lang="en-US" altLang="ja-JP" sz="2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US" altLang="ja-JP" sz="2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penelitian</a:t>
            </a:r>
            <a:r>
              <a:rPr lang="en-US" altLang="ja-JP" sz="2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ja-JP" sz="26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sudah</a:t>
            </a:r>
            <a:r>
              <a:rPr lang="en-US" altLang="ja-JP" sz="2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</a:t>
            </a:r>
            <a:r>
              <a:rPr lang="en-US" altLang="ja-JP" sz="2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lvl="2">
              <a:lnSpc>
                <a:spcPct val="90000"/>
              </a:lnSpc>
            </a:pPr>
            <a:r>
              <a:rPr lang="en-US" altLang="ja-JP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Sajikan</a:t>
            </a:r>
            <a:r>
              <a:rPr lang="en-US" altLang="ja-JP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juga</a:t>
            </a:r>
            <a:r>
              <a:rPr lang="en-US" altLang="ja-JP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perbandingan</a:t>
            </a:r>
            <a:r>
              <a:rPr lang="en-US" altLang="ja-JP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tersebut</a:t>
            </a:r>
            <a:r>
              <a:rPr lang="en-US" altLang="ja-JP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altLang="ja-JP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</a:t>
            </a:r>
            <a:r>
              <a:rPr lang="en-US" altLang="ja-JP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tabel</a:t>
            </a:r>
            <a:r>
              <a:rPr lang="en-US" altLang="ja-JP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sebagai</a:t>
            </a:r>
            <a:r>
              <a:rPr lang="en-US" altLang="ja-JP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ringkasan</a:t>
            </a:r>
            <a:endParaRPr lang="en-US" altLang="ja-JP" sz="26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ja-JP" sz="26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tuliskan</a:t>
            </a:r>
            <a:r>
              <a:rPr lang="en-US" altLang="ja-JP" sz="2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(point-per-point) </a:t>
            </a:r>
            <a:r>
              <a:rPr lang="en-US" altLang="ja-JP" sz="26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tujuan</a:t>
            </a:r>
            <a:r>
              <a:rPr lang="en-US" altLang="ja-JP" sz="2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penelitian</a:t>
            </a:r>
            <a:r>
              <a:rPr lang="en-US" altLang="ja-JP" sz="2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(</a:t>
            </a:r>
            <a:r>
              <a:rPr lang="en-US" altLang="ja-JP" sz="26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sebaiknya</a:t>
            </a:r>
            <a:r>
              <a:rPr lang="en-US" altLang="ja-JP" sz="2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jangan</a:t>
            </a:r>
            <a:r>
              <a:rPr lang="en-US" altLang="ja-JP" sz="2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gunakan</a:t>
            </a:r>
            <a:r>
              <a:rPr lang="en-US" altLang="ja-JP" sz="2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kalimat</a:t>
            </a:r>
            <a:r>
              <a:rPr lang="en-US" altLang="ja-JP" sz="2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memanjang</a:t>
            </a:r>
            <a:endParaRPr lang="id-ID" altLang="ja-JP" sz="26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id-ID" altLang="ja-JP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altLang="ja-JP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uat</a:t>
            </a:r>
            <a:r>
              <a:rPr lang="en-US" altLang="ja-JP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roadmap </a:t>
            </a:r>
            <a:r>
              <a:rPr lang="en-US" altLang="ja-JP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sebagai</a:t>
            </a:r>
            <a:r>
              <a:rPr lang="en-US" altLang="ja-JP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trend </a:t>
            </a:r>
            <a:r>
              <a:rPr lang="en-US" altLang="ja-JP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penelitian</a:t>
            </a:r>
            <a:r>
              <a:rPr lang="en-US" altLang="ja-JP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ja-JP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bidang</a:t>
            </a:r>
            <a:r>
              <a:rPr lang="en-US" altLang="ja-JP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anda</a:t>
            </a:r>
            <a:r>
              <a:rPr lang="en-US" altLang="ja-JP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tersebut</a:t>
            </a:r>
            <a:endParaRPr lang="en-US" altLang="ja-JP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id-ID" altLang="ja-JP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altLang="ja-JP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emukakan</a:t>
            </a:r>
            <a:r>
              <a:rPr lang="en-US" altLang="ja-JP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penelitian</a:t>
            </a:r>
            <a:r>
              <a:rPr lang="en-US" altLang="ja-JP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sebidang</a:t>
            </a:r>
            <a:r>
              <a:rPr lang="en-US" altLang="ja-JP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ja-JP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sudah</a:t>
            </a:r>
            <a:r>
              <a:rPr lang="en-US" altLang="ja-JP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pernah</a:t>
            </a:r>
            <a:r>
              <a:rPr lang="en-US" altLang="ja-JP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anda</a:t>
            </a:r>
            <a:r>
              <a:rPr lang="en-US" altLang="ja-JP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kerjakan</a:t>
            </a:r>
            <a:r>
              <a:rPr lang="en-US" altLang="ja-JP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altLang="ja-JP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skripsi</a:t>
            </a:r>
            <a:r>
              <a:rPr lang="en-US" altLang="ja-JP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thesis, </a:t>
            </a:r>
            <a:r>
              <a:rPr lang="en-US" altLang="ja-JP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disertasi</a:t>
            </a:r>
            <a:r>
              <a:rPr lang="en-US" altLang="ja-JP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lap. </a:t>
            </a:r>
            <a:r>
              <a:rPr lang="en-US" altLang="ja-JP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</a:t>
            </a:r>
            <a:r>
              <a:rPr lang="en-US" altLang="ja-JP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altLang="ja-JP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lang="en-US" altLang="ja-JP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publikasi</a:t>
            </a:r>
            <a:r>
              <a:rPr lang="en-US" altLang="ja-JP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): </a:t>
            </a:r>
            <a:r>
              <a:rPr lang="en-US" altLang="ja-JP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ja-JP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memberi</a:t>
            </a:r>
            <a:r>
              <a:rPr lang="en-US" altLang="ja-JP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kesan</a:t>
            </a:r>
            <a:r>
              <a:rPr lang="en-US" altLang="ja-JP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kepada</a:t>
            </a:r>
            <a:r>
              <a:rPr lang="en-US" altLang="ja-JP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reviewer </a:t>
            </a:r>
            <a:r>
              <a:rPr lang="en-US" altLang="ja-JP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bahwa</a:t>
            </a:r>
            <a:r>
              <a:rPr lang="en-US" altLang="ja-JP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anda</a:t>
            </a:r>
            <a:r>
              <a:rPr lang="en-US" altLang="ja-JP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bukan</a:t>
            </a:r>
            <a:r>
              <a:rPr lang="en-US" altLang="ja-JP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new comer </a:t>
            </a:r>
            <a:r>
              <a:rPr lang="en-US" altLang="ja-JP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altLang="ja-JP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bidang</a:t>
            </a:r>
            <a:r>
              <a:rPr lang="en-US" altLang="ja-JP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tersebut</a:t>
            </a:r>
            <a:endParaRPr lang="en-US" altLang="ja-JP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id-ID" altLang="ja-JP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</a:t>
            </a:r>
            <a:r>
              <a:rPr lang="en-US" altLang="ja-JP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ika</a:t>
            </a:r>
            <a:r>
              <a:rPr lang="en-US" altLang="ja-JP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memungkinkan</a:t>
            </a:r>
            <a:r>
              <a:rPr lang="en-US" altLang="ja-JP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sajikan</a:t>
            </a:r>
            <a:r>
              <a:rPr lang="en-US" altLang="ja-JP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hasil</a:t>
            </a:r>
            <a:r>
              <a:rPr lang="en-US" altLang="ja-JP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penelusuran</a:t>
            </a:r>
            <a:r>
              <a:rPr lang="en-US" altLang="ja-JP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paten</a:t>
            </a:r>
          </a:p>
          <a:p>
            <a:pPr lvl="1">
              <a:lnSpc>
                <a:spcPct val="90000"/>
              </a:lnSpc>
            </a:pPr>
            <a:endParaRPr lang="en-US" altLang="ja-JP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001000" cy="762000"/>
          </a:xfrm>
          <a:ln/>
        </p:spPr>
        <p:txBody>
          <a:bodyPr lIns="92075" tIns="46038" rIns="92075" bIns="46038"/>
          <a:lstStyle/>
          <a:p>
            <a:r>
              <a:rPr lang="en-US" altLang="ja-JP" sz="2800" b="1" i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Kiat</a:t>
            </a:r>
            <a:r>
              <a:rPr lang="en-US" altLang="ja-JP" sz="2800" b="1" i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800" b="1" i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ja-JP" sz="2800" b="1" i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Tips: </a:t>
            </a:r>
            <a:r>
              <a:rPr lang="en-US" altLang="ja-JP" sz="2800" b="1" i="1" dirty="0" err="1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Pendahuluan</a:t>
            </a:r>
            <a:endParaRPr lang="en-US" altLang="ja-JP" sz="2800" b="1" i="1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5915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838200"/>
            <a:ext cx="8077200" cy="5257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ja-JP" sz="24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Tinjauan</a:t>
            </a:r>
            <a:r>
              <a:rPr lang="en-US" altLang="ja-JP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 </a:t>
            </a:r>
            <a:r>
              <a:rPr lang="en-US" altLang="ja-JP" sz="24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Pustaka</a:t>
            </a:r>
            <a:endParaRPr lang="en-US" altLang="ja-JP" sz="24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2400" dirty="0" smtClean="0">
                <a:solidFill>
                  <a:schemeClr val="tx1"/>
                </a:solidFill>
                <a:ea typeface="ＭＳ Ｐゴシック" pitchFamily="34" charset="-128"/>
              </a:rPr>
              <a:t>up 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to date, </a:t>
            </a:r>
            <a:endParaRPr lang="en-US" altLang="ja-JP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2400" dirty="0" err="1" smtClean="0">
                <a:solidFill>
                  <a:schemeClr val="tx1"/>
                </a:solidFill>
                <a:ea typeface="ＭＳ Ｐゴシック" pitchFamily="34" charset="-128"/>
              </a:rPr>
              <a:t>langsung</a:t>
            </a:r>
            <a:r>
              <a:rPr lang="en-US" altLang="ja-JP" sz="24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terkait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dengan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topik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penelitian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endParaRPr lang="en-US" altLang="ja-JP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2400" dirty="0" err="1" smtClean="0">
                <a:solidFill>
                  <a:schemeClr val="tx1"/>
                </a:solidFill>
                <a:ea typeface="ＭＳ Ｐゴシック" pitchFamily="34" charset="-128"/>
              </a:rPr>
              <a:t>kalau</a:t>
            </a:r>
            <a:r>
              <a:rPr lang="en-US" altLang="ja-JP" sz="24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memungkinkan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anda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acu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hasil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penelitian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anda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sendiri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atau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teman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sejawat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 (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dalam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 1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institusi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), </a:t>
            </a:r>
            <a:endParaRPr lang="en-US" altLang="ja-JP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ja-JP" dirty="0" err="1" smtClean="0">
                <a:ea typeface="ＭＳ Ｐゴシック" pitchFamily="34" charset="-128"/>
              </a:rPr>
              <a:t>buat</a:t>
            </a:r>
            <a:r>
              <a:rPr lang="en-US" altLang="ja-JP" dirty="0" smtClean="0">
                <a:ea typeface="ＭＳ Ｐゴシック" pitchFamily="34" charset="-128"/>
              </a:rPr>
              <a:t> roadmap </a:t>
            </a:r>
            <a:r>
              <a:rPr lang="en-US" altLang="ja-JP" dirty="0" err="1" smtClean="0">
                <a:ea typeface="ＭＳ Ｐゴシック" pitchFamily="34" charset="-128"/>
              </a:rPr>
              <a:t>sebagai</a:t>
            </a:r>
            <a:r>
              <a:rPr lang="en-US" altLang="ja-JP" dirty="0" smtClean="0">
                <a:ea typeface="ＭＳ Ｐゴシック" pitchFamily="34" charset="-128"/>
              </a:rPr>
              <a:t> trend </a:t>
            </a:r>
            <a:r>
              <a:rPr lang="en-US" altLang="ja-JP" dirty="0" err="1" smtClean="0">
                <a:ea typeface="ＭＳ Ｐゴシック" pitchFamily="34" charset="-128"/>
              </a:rPr>
              <a:t>penelitian</a:t>
            </a:r>
            <a:r>
              <a:rPr lang="en-US" altLang="ja-JP" dirty="0" smtClean="0">
                <a:ea typeface="ＭＳ Ｐゴシック" pitchFamily="34" charset="-128"/>
              </a:rPr>
              <a:t> </a:t>
            </a:r>
            <a:r>
              <a:rPr lang="en-US" altLang="ja-JP" dirty="0" err="1" smtClean="0">
                <a:ea typeface="ＭＳ Ｐゴシック" pitchFamily="34" charset="-128"/>
              </a:rPr>
              <a:t>untuk</a:t>
            </a:r>
            <a:r>
              <a:rPr lang="en-US" altLang="ja-JP" dirty="0" smtClean="0">
                <a:ea typeface="ＭＳ Ｐゴシック" pitchFamily="34" charset="-128"/>
              </a:rPr>
              <a:t> </a:t>
            </a:r>
            <a:r>
              <a:rPr lang="en-US" altLang="ja-JP" dirty="0" err="1" smtClean="0">
                <a:ea typeface="ＭＳ Ｐゴシック" pitchFamily="34" charset="-128"/>
              </a:rPr>
              <a:t>bidang</a:t>
            </a:r>
            <a:r>
              <a:rPr lang="en-US" altLang="ja-JP" dirty="0" smtClean="0">
                <a:ea typeface="ＭＳ Ｐゴシック" pitchFamily="34" charset="-128"/>
              </a:rPr>
              <a:t> </a:t>
            </a:r>
            <a:r>
              <a:rPr lang="en-US" altLang="ja-JP" dirty="0" err="1" smtClean="0">
                <a:ea typeface="ＭＳ Ｐゴシック" pitchFamily="34" charset="-128"/>
              </a:rPr>
              <a:t>anda</a:t>
            </a:r>
            <a:r>
              <a:rPr lang="en-US" altLang="ja-JP" dirty="0" smtClean="0">
                <a:ea typeface="ＭＳ Ｐゴシック" pitchFamily="34" charset="-128"/>
              </a:rPr>
              <a:t> </a:t>
            </a:r>
            <a:r>
              <a:rPr lang="en-US" altLang="ja-JP" dirty="0" err="1" smtClean="0">
                <a:ea typeface="ＭＳ Ｐゴシック" pitchFamily="34" charset="-128"/>
              </a:rPr>
              <a:t>tersebut</a:t>
            </a:r>
            <a:endParaRPr lang="en-US" altLang="ja-JP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2400" dirty="0" err="1" smtClean="0">
                <a:solidFill>
                  <a:schemeClr val="tx1"/>
                </a:solidFill>
                <a:ea typeface="ＭＳ Ｐゴシック" pitchFamily="34" charset="-128"/>
              </a:rPr>
              <a:t>kemukakan</a:t>
            </a:r>
            <a:r>
              <a:rPr lang="en-US" altLang="ja-JP" sz="24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penelitian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sebidang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 yang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sudah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pernah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anda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kerjakan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 (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skripsi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, thesis,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disertasi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, lap.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Penel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.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atau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publikasi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):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untuk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memberi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kesan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kepada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 reviewer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bahwa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anda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bukan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 new comer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dalam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ea typeface="ＭＳ Ｐゴシック" pitchFamily="34" charset="-128"/>
              </a:rPr>
              <a:t>bidang</a:t>
            </a:r>
            <a:r>
              <a:rPr lang="en-US" altLang="ja-JP" sz="24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altLang="ja-JP" sz="2400" dirty="0" err="1" smtClean="0">
                <a:solidFill>
                  <a:schemeClr val="tx1"/>
                </a:solidFill>
                <a:ea typeface="ＭＳ Ｐゴシック" pitchFamily="34" charset="-128"/>
              </a:rPr>
              <a:t>tersebut</a:t>
            </a:r>
            <a:endParaRPr lang="en-US" altLang="ja-JP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ja-JP" dirty="0" err="1" smtClean="0">
                <a:ea typeface="ＭＳ Ｐゴシック" pitchFamily="34" charset="-128"/>
              </a:rPr>
              <a:t>jika</a:t>
            </a:r>
            <a:r>
              <a:rPr lang="en-US" altLang="ja-JP" dirty="0" smtClean="0">
                <a:ea typeface="ＭＳ Ｐゴシック" pitchFamily="34" charset="-128"/>
              </a:rPr>
              <a:t> </a:t>
            </a:r>
            <a:r>
              <a:rPr lang="en-US" altLang="ja-JP" dirty="0" err="1" smtClean="0">
                <a:ea typeface="ＭＳ Ｐゴシック" pitchFamily="34" charset="-128"/>
              </a:rPr>
              <a:t>memungkinkan</a:t>
            </a:r>
            <a:r>
              <a:rPr lang="en-US" altLang="ja-JP" dirty="0" smtClean="0">
                <a:ea typeface="ＭＳ Ｐゴシック" pitchFamily="34" charset="-128"/>
              </a:rPr>
              <a:t> </a:t>
            </a:r>
            <a:r>
              <a:rPr lang="en-US" altLang="ja-JP" dirty="0" err="1" smtClean="0">
                <a:ea typeface="ＭＳ Ｐゴシック" pitchFamily="34" charset="-128"/>
              </a:rPr>
              <a:t>sajikan</a:t>
            </a:r>
            <a:r>
              <a:rPr lang="en-US" altLang="ja-JP" dirty="0" smtClean="0">
                <a:ea typeface="ＭＳ Ｐゴシック" pitchFamily="34" charset="-128"/>
              </a:rPr>
              <a:t> </a:t>
            </a:r>
            <a:r>
              <a:rPr lang="en-US" altLang="ja-JP" dirty="0" err="1" smtClean="0">
                <a:ea typeface="ＭＳ Ｐゴシック" pitchFamily="34" charset="-128"/>
              </a:rPr>
              <a:t>hasil</a:t>
            </a:r>
            <a:r>
              <a:rPr lang="en-US" altLang="ja-JP" dirty="0" smtClean="0">
                <a:ea typeface="ＭＳ Ｐゴシック" pitchFamily="34" charset="-128"/>
              </a:rPr>
              <a:t> </a:t>
            </a:r>
            <a:r>
              <a:rPr lang="en-US" altLang="ja-JP" dirty="0" err="1" smtClean="0">
                <a:ea typeface="ＭＳ Ｐゴシック" pitchFamily="34" charset="-128"/>
              </a:rPr>
              <a:t>penelusuran</a:t>
            </a:r>
            <a:r>
              <a:rPr lang="en-US" altLang="ja-JP" dirty="0" smtClean="0">
                <a:ea typeface="ＭＳ Ｐゴシック" pitchFamily="34" charset="-128"/>
              </a:rPr>
              <a:t> paten</a:t>
            </a:r>
            <a:endParaRPr lang="en-US" altLang="ja-JP" sz="24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762000"/>
          </a:xfrm>
          <a:ln/>
        </p:spPr>
        <p:txBody>
          <a:bodyPr lIns="92075" tIns="46038" rIns="92075" bIns="46038"/>
          <a:lstStyle/>
          <a:p>
            <a:r>
              <a:rPr lang="en-US" altLang="ja-JP" sz="2800" b="1" i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Kiat</a:t>
            </a:r>
            <a:r>
              <a:rPr lang="en-US" altLang="ja-JP" sz="2800" b="1" i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800" b="1" i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ja-JP" sz="2800" b="1" i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Tips: </a:t>
            </a:r>
            <a:r>
              <a:rPr lang="en-US" altLang="ja-JP" sz="2800" b="1" i="1" dirty="0" err="1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Tijauan</a:t>
            </a:r>
            <a:r>
              <a:rPr lang="en-US" altLang="ja-JP" sz="2800" b="1" i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800" b="1" i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Pustaka</a:t>
            </a:r>
            <a:endParaRPr lang="en-US" altLang="ja-JP" sz="2800" b="1" i="1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1884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49530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Sebaiknya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disertakan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bagan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/diagram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alir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penelitian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lengkap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pentahapannya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altLang="ja-JP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ja-JP" sz="2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membaca</a:t>
            </a:r>
            <a:r>
              <a:rPr lang="en-US" altLang="ja-JP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gambar</a:t>
            </a:r>
            <a:r>
              <a:rPr lang="en-US" altLang="ja-JP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jauh</a:t>
            </a:r>
            <a:r>
              <a:rPr lang="en-US" altLang="ja-JP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lebih</a:t>
            </a:r>
            <a:r>
              <a:rPr lang="en-US" altLang="ja-JP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menyenangkan</a:t>
            </a:r>
            <a:r>
              <a:rPr lang="en-US" altLang="ja-JP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US" altLang="ja-JP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altLang="ja-JP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hanya</a:t>
            </a:r>
            <a:r>
              <a:rPr lang="en-US" altLang="ja-JP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membaca</a:t>
            </a:r>
            <a:r>
              <a:rPr lang="en-US" altLang="ja-JP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deretan</a:t>
            </a:r>
            <a:r>
              <a:rPr lang="en-US" altLang="ja-JP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kalimat</a:t>
            </a:r>
            <a:endParaRPr lang="en-US" altLang="ja-JP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Pentahapan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penelitian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disinkronkan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poin-poin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Tujuan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Penelitian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akan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menjawab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tujuan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Prosedur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b="1" i="1" u="sng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jangan</a:t>
            </a:r>
            <a:r>
              <a:rPr lang="en-US" altLang="ja-JP" sz="2400" b="1" i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b="1" i="1" u="sng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terlampau</a:t>
            </a:r>
            <a:r>
              <a:rPr lang="en-US" altLang="ja-JP" sz="2400" b="1" i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global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memberi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kesan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anda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belum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menguasai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prosedur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akan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dikerjakan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tetapi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juga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b="1" i="1" u="sng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jangan</a:t>
            </a:r>
            <a:r>
              <a:rPr lang="en-US" altLang="ja-JP" sz="2400" b="1" i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b="1" i="1" u="sng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terlampau</a:t>
            </a:r>
            <a:r>
              <a:rPr lang="en-US" altLang="ja-JP" sz="2400" b="1" i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detail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misalnya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sampai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mL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jam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gramnya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memberi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kesan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anda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sudah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pernah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melakukan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sama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pengulangan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penelitian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>
              <a:lnSpc>
                <a:spcPct val="90000"/>
              </a:lnSpc>
            </a:pP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Jika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memungkinkan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berikan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pula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gambaran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data yang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akan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diperoleh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serta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cara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evaluasinya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meskipun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tidak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diminta</a:t>
            </a:r>
            <a:r>
              <a:rPr lang="en-US" altLang="ja-JP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endParaRPr lang="en-US" altLang="ja-JP" sz="24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382000" cy="685800"/>
          </a:xfrm>
          <a:ln/>
        </p:spPr>
        <p:txBody>
          <a:bodyPr lIns="92075" tIns="46038" rIns="92075" bIns="46038"/>
          <a:lstStyle/>
          <a:p>
            <a:r>
              <a:rPr lang="en-US" altLang="ja-JP" b="1" i="1" dirty="0" err="1">
                <a:solidFill>
                  <a:srgbClr val="00B0F0"/>
                </a:solidFill>
                <a:ea typeface="ＭＳ Ｐゴシック" pitchFamily="34" charset="-128"/>
              </a:rPr>
              <a:t>Kiat</a:t>
            </a:r>
            <a:r>
              <a:rPr lang="en-US" altLang="ja-JP" b="1" i="1" dirty="0">
                <a:solidFill>
                  <a:srgbClr val="00B0F0"/>
                </a:solidFill>
                <a:ea typeface="ＭＳ Ｐゴシック" pitchFamily="34" charset="-128"/>
              </a:rPr>
              <a:t> </a:t>
            </a:r>
            <a:r>
              <a:rPr lang="en-US" altLang="ja-JP" b="1" i="1" dirty="0" err="1">
                <a:solidFill>
                  <a:srgbClr val="00B0F0"/>
                </a:solidFill>
                <a:ea typeface="ＭＳ Ｐゴシック" pitchFamily="34" charset="-128"/>
              </a:rPr>
              <a:t>dan</a:t>
            </a:r>
            <a:r>
              <a:rPr lang="en-US" altLang="ja-JP" b="1" i="1" dirty="0">
                <a:solidFill>
                  <a:srgbClr val="00B0F0"/>
                </a:solidFill>
                <a:ea typeface="ＭＳ Ｐゴシック" pitchFamily="34" charset="-128"/>
              </a:rPr>
              <a:t> Tips: </a:t>
            </a:r>
            <a:r>
              <a:rPr lang="en-US" altLang="ja-JP" b="1" i="1" dirty="0" err="1">
                <a:solidFill>
                  <a:srgbClr val="00B0F0"/>
                </a:solidFill>
                <a:ea typeface="ＭＳ Ｐゴシック" pitchFamily="34" charset="-128"/>
              </a:rPr>
              <a:t>Metode</a:t>
            </a:r>
            <a:r>
              <a:rPr lang="en-US" altLang="ja-JP" b="1" i="1" dirty="0">
                <a:solidFill>
                  <a:srgbClr val="00B0F0"/>
                </a:solidFill>
                <a:ea typeface="ＭＳ Ｐゴシック" pitchFamily="34" charset="-128"/>
              </a:rPr>
              <a:t> </a:t>
            </a:r>
            <a:r>
              <a:rPr lang="en-US" altLang="ja-JP" b="1" i="1" dirty="0" err="1">
                <a:solidFill>
                  <a:srgbClr val="00B0F0"/>
                </a:solidFill>
                <a:ea typeface="ＭＳ Ｐゴシック" pitchFamily="34" charset="-128"/>
              </a:rPr>
              <a:t>Penelitian</a:t>
            </a:r>
            <a:endParaRPr lang="en-US" altLang="ja-JP" b="1" i="1" dirty="0">
              <a:solidFill>
                <a:srgbClr val="00B0F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3709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382000" cy="4876800"/>
          </a:xfrm>
        </p:spPr>
        <p:txBody>
          <a:bodyPr>
            <a:normAutofit fontScale="92500" lnSpcReduction="10000"/>
          </a:bodyPr>
          <a:lstStyle/>
          <a:p>
            <a:pPr marL="533400" indent="-533400" defTabSz="914400">
              <a:lnSpc>
                <a:spcPct val="90000"/>
              </a:lnSpc>
            </a:pPr>
            <a:r>
              <a:rPr lang="en-US" altLang="ja-JP" sz="20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Luaran</a:t>
            </a:r>
            <a:r>
              <a:rPr lang="en-US" altLang="ja-JP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penelitian</a:t>
            </a:r>
            <a:endParaRPr lang="en-US" altLang="ja-JP" sz="2000" b="1" u="sng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3400" indent="-533400" defTabSz="914400">
              <a:lnSpc>
                <a:spcPct val="90000"/>
              </a:lnSpc>
              <a:buFont typeface="StarSymbol" charset="0"/>
              <a:buNone/>
            </a:pP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ja-JP" sz="2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Usahakan</a:t>
            </a:r>
            <a:r>
              <a:rPr lang="en-US" altLang="ja-JP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luaran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diharapkan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program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penelitian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terkait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muncul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manfaat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/output/ outcome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penelitian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misal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HKI,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publikasi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produk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metode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teknik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kaidah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baru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ajar,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dll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533400" indent="-533400" defTabSz="914400">
              <a:lnSpc>
                <a:spcPct val="90000"/>
              </a:lnSpc>
              <a:buFont typeface="StarSymbol" charset="0"/>
              <a:buNone/>
            </a:pP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ja-JP" sz="2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Hendaknya</a:t>
            </a:r>
            <a:r>
              <a:rPr lang="en-US" altLang="ja-JP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semua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tujuan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penelitian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terjawab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luaran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penelitian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benang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merah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antara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tujuan-metode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penelitian-luaran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penelitian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533400" indent="-533400" defTabSz="914400">
              <a:lnSpc>
                <a:spcPct val="90000"/>
              </a:lnSpc>
            </a:pPr>
            <a:r>
              <a:rPr lang="en-US" altLang="ja-JP" sz="20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Biaya</a:t>
            </a:r>
            <a:r>
              <a:rPr lang="en-US" altLang="ja-JP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Penelitian</a:t>
            </a:r>
            <a:endParaRPr lang="en-US" altLang="ja-JP" sz="2000" b="1" u="sng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3400" indent="-533400" defTabSz="914400">
              <a:lnSpc>
                <a:spcPct val="90000"/>
              </a:lnSpc>
              <a:buFont typeface="StarSymbol" charset="0"/>
              <a:buNone/>
            </a:pP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Wajar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mengikuti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aturan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masing-masing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program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misal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jangan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semua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biaya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dihabiskan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perjalanan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meskipun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penelitiannya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penelitian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lapangan</a:t>
            </a:r>
            <a:endParaRPr lang="en-US" altLang="ja-JP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3400" indent="-533400" defTabSz="914400">
              <a:lnSpc>
                <a:spcPct val="90000"/>
              </a:lnSpc>
            </a:pPr>
            <a:r>
              <a:rPr lang="en-US" altLang="ja-JP" sz="20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Personalia</a:t>
            </a:r>
            <a:endParaRPr lang="en-US" altLang="ja-JP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3400" indent="-533400" defTabSz="914400">
              <a:lnSpc>
                <a:spcPct val="90000"/>
              </a:lnSpc>
              <a:buFont typeface="StarSymbol" charset="0"/>
              <a:buNone/>
            </a:pPr>
            <a:r>
              <a:rPr lang="en-US" altLang="ja-JP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Jangan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asal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comot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anggota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peneliti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ja-JP" sz="20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track record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peneliti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menjadi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salah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satu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pertimbangan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feasibilitas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usulan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penelitian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sebaiknya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cari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anggota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peneliti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punya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track record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terkait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langsung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penelitian</a:t>
            </a:r>
            <a:r>
              <a:rPr lang="en-US" altLang="ja-JP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ja-JP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diusulkan</a:t>
            </a:r>
            <a:endParaRPr lang="en-US" altLang="ja-JP" sz="2000" b="1" u="sng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77200" cy="685800"/>
          </a:xfrm>
          <a:ln/>
        </p:spPr>
        <p:txBody>
          <a:bodyPr lIns="92075" tIns="46038" rIns="92075" bIns="46038"/>
          <a:lstStyle/>
          <a:p>
            <a:r>
              <a:rPr lang="en-US" altLang="ja-JP" sz="2800" b="1" i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Kiat</a:t>
            </a:r>
            <a:r>
              <a:rPr lang="en-US" altLang="ja-JP" sz="2800" b="1" i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800" b="1" i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ja-JP" sz="2800" b="1" i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800" b="1" i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Tips:</a:t>
            </a:r>
            <a:r>
              <a:rPr lang="id-ID" altLang="ja-JP" sz="2800" b="1" i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id-ID" altLang="ja-JP" sz="2800" b="1" i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ja-JP" sz="2800" b="1" i="1" dirty="0" err="1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Luaran</a:t>
            </a:r>
            <a:r>
              <a:rPr lang="en-US" altLang="ja-JP" sz="2800" b="1" i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800" b="1" i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Penelitian</a:t>
            </a:r>
            <a:r>
              <a:rPr lang="en-US" altLang="ja-JP" sz="2800" b="1" i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ja-JP" sz="2800" b="1" i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Biaya</a:t>
            </a:r>
            <a:r>
              <a:rPr lang="en-US" altLang="ja-JP" sz="2800" b="1" i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800" b="1" i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ja-JP" sz="2800" b="1" i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800" b="1" i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Personalia</a:t>
            </a:r>
            <a:endParaRPr lang="en-US" altLang="ja-JP" sz="2800" b="1" i="1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5303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3886200"/>
            <a:ext cx="5105400" cy="17526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solidFill>
                  <a:srgbClr val="0070C0"/>
                </a:solidFill>
                <a:latin typeface="Calisto MT" pitchFamily="18" charset="0"/>
              </a:rPr>
              <a:t>	</a:t>
            </a:r>
            <a:r>
              <a:rPr lang="en-US" sz="6000" b="1" dirty="0" smtClean="0">
                <a:solidFill>
                  <a:srgbClr val="C00000"/>
                </a:solidFill>
                <a:latin typeface="Calisto MT" pitchFamily="18" charset="0"/>
              </a:rPr>
              <a:t>THE END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762000"/>
          </a:xfrm>
          <a:solidFill>
            <a:srgbClr val="FF9999"/>
          </a:solidFill>
        </p:spPr>
        <p:txBody>
          <a:bodyPr/>
          <a:lstStyle/>
          <a:p>
            <a:pPr algn="ctr"/>
            <a:r>
              <a:rPr lang="id-ID" sz="3200" b="1" i="1" u="sng" dirty="0" smtClean="0">
                <a:solidFill>
                  <a:srgbClr val="000000"/>
                </a:solidFill>
              </a:rPr>
              <a:t>Elemen-elemen Penelitian</a:t>
            </a:r>
            <a:r>
              <a:rPr lang="en-US" sz="3200" b="1" i="1" u="sng" dirty="0" smtClean="0">
                <a:solidFill>
                  <a:srgbClr val="000000"/>
                </a:solidFill>
                <a:effectLst/>
              </a:rPr>
              <a:t>:</a:t>
            </a:r>
            <a:endParaRPr lang="id-ID" sz="3200" b="1" i="1" u="sng" dirty="0">
              <a:solidFill>
                <a:srgbClr val="000000"/>
              </a:solidFill>
              <a:effectLst/>
            </a:endParaRP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4152900" cy="4908550"/>
          </a:xfrm>
          <a:solidFill>
            <a:srgbClr val="FFC000"/>
          </a:solidFill>
        </p:spPr>
        <p:txBody>
          <a:bodyPr>
            <a:normAutofit fontScale="92500" lnSpcReduction="10000"/>
          </a:bodyPr>
          <a:lstStyle/>
          <a:p>
            <a:pPr marL="0">
              <a:buFont typeface="Monotype Sorts" pitchFamily="2" charset="2"/>
              <a:buNone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(1)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d-ID" sz="2000" b="1" u="sng" dirty="0" smtClean="0">
                <a:solidFill>
                  <a:srgbClr val="C00000"/>
                </a:solidFill>
              </a:rPr>
              <a:t>Manajemen</a:t>
            </a:r>
            <a:endParaRPr lang="id-ID" sz="2000" b="1" u="sng" dirty="0">
              <a:solidFill>
                <a:srgbClr val="C00000"/>
              </a:solidFill>
            </a:endParaRPr>
          </a:p>
          <a:p>
            <a:pPr marL="0">
              <a:lnSpc>
                <a:spcPct val="120000"/>
              </a:lnSpc>
              <a:spcAft>
                <a:spcPts val="0"/>
              </a:spcAft>
              <a:buFont typeface="Monotype Sorts" pitchFamily="2" charset="2"/>
              <a:buNone/>
            </a:pPr>
            <a:r>
              <a:rPr lang="id-ID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- Pengelolaan penelitian</a:t>
            </a:r>
          </a:p>
          <a:p>
            <a:pPr>
              <a:lnSpc>
                <a:spcPct val="120000"/>
              </a:lnSpc>
              <a:spcAft>
                <a:spcPts val="0"/>
              </a:spcAft>
              <a:buFont typeface="Monotype Sorts" pitchFamily="2" charset="2"/>
              <a:buNone/>
            </a:pPr>
            <a:r>
              <a:rPr lang="id-ID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d-ID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- Publikasi Ilmiah</a:t>
            </a:r>
          </a:p>
          <a:p>
            <a:pPr>
              <a:lnSpc>
                <a:spcPct val="120000"/>
              </a:lnSpc>
              <a:spcAft>
                <a:spcPts val="0"/>
              </a:spcAft>
              <a:buFont typeface="Monotype Sorts" pitchFamily="2" charset="2"/>
              <a:buNone/>
            </a:pPr>
            <a:r>
              <a:rPr lang="id-ID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d-ID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- Kekayaan  Intelektual</a:t>
            </a:r>
          </a:p>
          <a:p>
            <a:pPr>
              <a:lnSpc>
                <a:spcPct val="120000"/>
              </a:lnSpc>
              <a:spcAft>
                <a:spcPts val="0"/>
              </a:spcAft>
              <a:buFont typeface="Monotype Sorts" pitchFamily="2" charset="2"/>
              <a:buNone/>
            </a:pPr>
            <a:r>
              <a:rPr lang="id-ID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d-ID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-Komersialisasi</a:t>
            </a:r>
          </a:p>
          <a:p>
            <a:pPr>
              <a:buFont typeface="Monotype Sorts" pitchFamily="2" charset="2"/>
              <a:buNone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2) </a:t>
            </a:r>
            <a:r>
              <a:rPr lang="id-ID" sz="2000" b="1" u="sng" dirty="0" smtClean="0">
                <a:solidFill>
                  <a:srgbClr val="C00000"/>
                </a:solidFill>
              </a:rPr>
              <a:t>Organisasi</a:t>
            </a:r>
          </a:p>
          <a:p>
            <a:pPr>
              <a:spcAft>
                <a:spcPts val="0"/>
              </a:spcAft>
              <a:buFont typeface="Monotype Sorts" pitchFamily="2" charset="2"/>
              <a:buNone/>
            </a:pPr>
            <a:r>
              <a:rPr lang="id-ID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d-ID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- Pusat Studi</a:t>
            </a:r>
          </a:p>
          <a:p>
            <a:pPr>
              <a:spcAft>
                <a:spcPts val="0"/>
              </a:spcAft>
              <a:buFont typeface="Monotype Sorts" pitchFamily="2" charset="2"/>
              <a:buNone/>
            </a:pPr>
            <a:r>
              <a:rPr lang="id-ID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d-ID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- Lab.  Based Education</a:t>
            </a:r>
          </a:p>
          <a:p>
            <a:pPr>
              <a:buFont typeface="Monotype Sorts" pitchFamily="2" charset="2"/>
              <a:buNone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(3</a:t>
            </a:r>
            <a:r>
              <a:rPr lang="id-ID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r>
              <a:rPr lang="id-ID" sz="2000" b="1" u="sng" dirty="0" smtClean="0">
                <a:solidFill>
                  <a:srgbClr val="C00000"/>
                </a:solidFill>
              </a:rPr>
              <a:t>Pelaku</a:t>
            </a:r>
          </a:p>
          <a:p>
            <a:pPr>
              <a:lnSpc>
                <a:spcPct val="120000"/>
              </a:lnSpc>
              <a:spcAft>
                <a:spcPts val="0"/>
              </a:spcAft>
              <a:buFont typeface="Monotype Sorts" pitchFamily="2" charset="2"/>
              <a:buNone/>
            </a:pPr>
            <a:r>
              <a:rPr lang="id-ID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d-ID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- Kapasitas</a:t>
            </a:r>
          </a:p>
          <a:p>
            <a:pPr>
              <a:lnSpc>
                <a:spcPct val="120000"/>
              </a:lnSpc>
              <a:spcAft>
                <a:spcPts val="0"/>
              </a:spcAft>
              <a:buFont typeface="Monotype Sorts" pitchFamily="2" charset="2"/>
              <a:buNone/>
            </a:pPr>
            <a:r>
              <a:rPr lang="id-ID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d-ID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- Etika</a:t>
            </a:r>
          </a:p>
          <a:p>
            <a:pPr>
              <a:buFont typeface="Monotype Sorts" pitchFamily="2" charset="2"/>
              <a:buNone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(4) </a:t>
            </a:r>
            <a:r>
              <a:rPr lang="id-ID" sz="2000" b="1" i="1" u="sng" dirty="0">
                <a:solidFill>
                  <a:srgbClr val="C00000"/>
                </a:solidFill>
              </a:rPr>
              <a:t>Fasilitas</a:t>
            </a:r>
          </a:p>
          <a:p>
            <a:pPr>
              <a:lnSpc>
                <a:spcPct val="120000"/>
              </a:lnSpc>
              <a:spcAft>
                <a:spcPts val="0"/>
              </a:spcAft>
              <a:buFont typeface="Monotype Sorts" pitchFamily="2" charset="2"/>
              <a:buNone/>
            </a:pPr>
            <a:r>
              <a:rPr lang="id-ID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- Laboratorium</a:t>
            </a:r>
          </a:p>
          <a:p>
            <a:pPr>
              <a:lnSpc>
                <a:spcPct val="120000"/>
              </a:lnSpc>
              <a:spcAft>
                <a:spcPts val="0"/>
              </a:spcAft>
              <a:buFont typeface="Monotype Sorts" pitchFamily="2" charset="2"/>
              <a:buNone/>
            </a:pPr>
            <a:r>
              <a:rPr lang="id-ID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- Literatur</a:t>
            </a:r>
          </a:p>
          <a:p>
            <a:pPr>
              <a:buFont typeface="Monotype Sorts" pitchFamily="2" charset="2"/>
              <a:buNone/>
            </a:pP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id-ID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4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143000"/>
            <a:ext cx="4038600" cy="4876800"/>
          </a:xfrm>
          <a:solidFill>
            <a:srgbClr val="FFC000"/>
          </a:solidFill>
        </p:spPr>
        <p:txBody>
          <a:bodyPr>
            <a:normAutofit fontScale="25000" lnSpcReduction="20000"/>
          </a:bodyPr>
          <a:lstStyle/>
          <a:p>
            <a:pPr>
              <a:buFont typeface="Monotype Sorts" pitchFamily="2" charset="2"/>
              <a:buNone/>
            </a:pP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(5)</a:t>
            </a:r>
            <a:r>
              <a:rPr lang="id-ID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d-ID" sz="8000" b="1" u="sng" dirty="0" smtClean="0">
                <a:solidFill>
                  <a:srgbClr val="C00000"/>
                </a:solidFill>
              </a:rPr>
              <a:t>Relevansi Penelitian</a:t>
            </a:r>
          </a:p>
          <a:p>
            <a:pPr>
              <a:lnSpc>
                <a:spcPct val="120000"/>
              </a:lnSpc>
              <a:spcAft>
                <a:spcPts val="0"/>
              </a:spcAft>
              <a:buFont typeface="Monotype Sorts" pitchFamily="2" charset="2"/>
              <a:buNone/>
            </a:pPr>
            <a:r>
              <a:rPr lang="id-ID" sz="8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d-ID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- Pengembangan Ilmu</a:t>
            </a:r>
          </a:p>
          <a:p>
            <a:pPr>
              <a:lnSpc>
                <a:spcPct val="120000"/>
              </a:lnSpc>
              <a:spcAft>
                <a:spcPts val="0"/>
              </a:spcAft>
              <a:buFont typeface="Monotype Sorts" pitchFamily="2" charset="2"/>
              <a:buNone/>
            </a:pPr>
            <a:r>
              <a:rPr lang="id-ID" sz="8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d-ID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- Penjelasan Masalah </a:t>
            </a:r>
          </a:p>
          <a:p>
            <a:pPr>
              <a:lnSpc>
                <a:spcPct val="120000"/>
              </a:lnSpc>
              <a:spcAft>
                <a:spcPts val="0"/>
              </a:spcAft>
              <a:buFont typeface="Monotype Sorts" pitchFamily="2" charset="2"/>
              <a:buNone/>
            </a:pPr>
            <a:r>
              <a:rPr lang="id-ID" sz="8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d-ID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Masyarakat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sz="8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(6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id-ID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d-ID" sz="8000" b="1" u="sng" dirty="0" smtClean="0">
                <a:solidFill>
                  <a:srgbClr val="C00000"/>
                </a:solidFill>
              </a:rPr>
              <a:t>Dana</a:t>
            </a:r>
          </a:p>
          <a:p>
            <a:pPr>
              <a:lnSpc>
                <a:spcPct val="120000"/>
              </a:lnSpc>
              <a:spcAft>
                <a:spcPts val="0"/>
              </a:spcAft>
              <a:buFont typeface="Monotype Sorts" pitchFamily="2" charset="2"/>
              <a:buNone/>
            </a:pPr>
            <a:r>
              <a:rPr lang="id-ID" sz="8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d-ID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- APBN</a:t>
            </a:r>
          </a:p>
          <a:p>
            <a:pPr>
              <a:lnSpc>
                <a:spcPct val="120000"/>
              </a:lnSpc>
              <a:spcAft>
                <a:spcPts val="0"/>
              </a:spcAft>
              <a:buFont typeface="Monotype Sorts" pitchFamily="2" charset="2"/>
              <a:buNone/>
            </a:pPr>
            <a:r>
              <a:rPr lang="id-ID" sz="8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d-ID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- PNBP</a:t>
            </a:r>
          </a:p>
          <a:p>
            <a:pPr>
              <a:lnSpc>
                <a:spcPct val="120000"/>
              </a:lnSpc>
              <a:spcAft>
                <a:spcPts val="0"/>
              </a:spcAft>
              <a:buFont typeface="Monotype Sorts" pitchFamily="2" charset="2"/>
              <a:buNone/>
            </a:pPr>
            <a:r>
              <a:rPr lang="id-ID" sz="8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d-ID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- Kerjasana Industri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sz="8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(7) </a:t>
            </a:r>
            <a:r>
              <a:rPr lang="id-ID" sz="8000" b="1" i="1" dirty="0" smtClean="0">
                <a:solidFill>
                  <a:srgbClr val="C00000"/>
                </a:solidFill>
              </a:rPr>
              <a:t>Jejaraing</a:t>
            </a:r>
            <a:endParaRPr lang="en-US" sz="8000" b="1" dirty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spcAft>
                <a:spcPts val="0"/>
              </a:spcAft>
              <a:buFont typeface="Monotype Sorts" pitchFamily="2" charset="2"/>
              <a:buNone/>
            </a:pPr>
            <a:r>
              <a:rPr lang="id-ID" sz="8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d-ID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- </a:t>
            </a:r>
            <a:r>
              <a:rPr lang="id-ID" sz="80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Sesama PT/Mitra yg butuh</a:t>
            </a:r>
            <a:endParaRPr lang="id-ID" sz="8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20000"/>
              </a:lnSpc>
              <a:spcAft>
                <a:spcPts val="0"/>
              </a:spcAft>
              <a:buFont typeface="Monotype Sorts" pitchFamily="2" charset="2"/>
              <a:buNone/>
            </a:pPr>
            <a:r>
              <a:rPr lang="id-ID" sz="8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d-ID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- Pemerintah</a:t>
            </a:r>
          </a:p>
          <a:p>
            <a:pPr>
              <a:lnSpc>
                <a:spcPct val="120000"/>
              </a:lnSpc>
              <a:spcAft>
                <a:spcPts val="0"/>
              </a:spcAft>
              <a:buFont typeface="Monotype Sorts" pitchFamily="2" charset="2"/>
              <a:buNone/>
            </a:pPr>
            <a:r>
              <a:rPr lang="id-ID" sz="8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d-ID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- Industri</a:t>
            </a:r>
          </a:p>
          <a:p>
            <a:pPr>
              <a:lnSpc>
                <a:spcPct val="120000"/>
              </a:lnSpc>
              <a:spcAft>
                <a:spcPts val="0"/>
              </a:spcAft>
              <a:buFont typeface="Monotype Sorts" pitchFamily="2" charset="2"/>
              <a:buNone/>
            </a:pPr>
            <a:r>
              <a:rPr lang="id-ID" sz="8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d-ID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- Luar Negeri</a:t>
            </a:r>
          </a:p>
          <a:p>
            <a:pPr>
              <a:lnSpc>
                <a:spcPct val="120000"/>
              </a:lnSpc>
              <a:spcAft>
                <a:spcPts val="0"/>
              </a:spcAft>
              <a:buFont typeface="Monotype Sorts" pitchFamily="2" charset="2"/>
              <a:buNone/>
            </a:pPr>
            <a:r>
              <a:rPr lang="id-ID" sz="8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d-ID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- Dosen Perorangan</a:t>
            </a:r>
          </a:p>
          <a:p>
            <a:pPr>
              <a:lnSpc>
                <a:spcPct val="120000"/>
              </a:lnSpc>
              <a:spcAft>
                <a:spcPts val="0"/>
              </a:spcAft>
              <a:buFont typeface="Monotype Sorts" pitchFamily="2" charset="2"/>
              <a:buNone/>
            </a:pPr>
            <a:r>
              <a:rPr lang="id-ID" sz="8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d-ID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- Mitra Grup Riset/Pusat Studi</a:t>
            </a:r>
          </a:p>
          <a:p>
            <a:pPr>
              <a:lnSpc>
                <a:spcPct val="120000"/>
              </a:lnSpc>
              <a:spcAft>
                <a:spcPts val="0"/>
              </a:spcAft>
              <a:buFont typeface="Monotype Sorts" pitchFamily="2" charset="2"/>
              <a:buNone/>
            </a:pPr>
            <a:r>
              <a:rPr lang="id-ID" sz="8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d-ID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-</a:t>
            </a:r>
          </a:p>
          <a:p>
            <a:pPr>
              <a:lnSpc>
                <a:spcPct val="120000"/>
              </a:lnSpc>
              <a:spcAft>
                <a:spcPts val="0"/>
              </a:spcAft>
              <a:buFont typeface="Monotype Sorts" pitchFamily="2" charset="2"/>
              <a:buNone/>
            </a:pPr>
            <a:r>
              <a:rPr lang="id-ID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d-I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- </a:t>
            </a:r>
            <a:endParaRPr lang="id-ID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4725" name="Line 5"/>
          <p:cNvSpPr>
            <a:spLocks noChangeShapeType="1"/>
          </p:cNvSpPr>
          <p:nvPr/>
        </p:nvSpPr>
        <p:spPr bwMode="auto">
          <a:xfrm>
            <a:off x="4648200" y="1295400"/>
            <a:ext cx="76200" cy="49530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 wrap="none"/>
          <a:lstStyle/>
          <a:p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8687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47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47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4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4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4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4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4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4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4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4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4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4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4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4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14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14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4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4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4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14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1000"/>
                                        <p:tgtEl>
                                          <p:spTgt spid="414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147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147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14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14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14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14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14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14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14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14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14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14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14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14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14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14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14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14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147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147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147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147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147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147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147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147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147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147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4147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4147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147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147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147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147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147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147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3" grpId="0" build="p" animBg="1"/>
      <p:bldP spid="414724" grpId="0" build="p" animBg="1"/>
      <p:bldP spid="4147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239000" cy="11430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SKIM PENELITIAN </a:t>
            </a:r>
            <a:r>
              <a:rPr lang="id-ID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KEMENRISTEK</a:t>
            </a:r>
            <a:endParaRPr lang="en-US" sz="2800" b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None/>
            </a:pPr>
            <a:endParaRPr lang="en-US" smtClean="0"/>
          </a:p>
          <a:p>
            <a:pPr marL="514350" indent="-514350">
              <a:buFont typeface="Arial" charset="0"/>
              <a:buAutoNum type="arabicPeriod"/>
            </a:pPr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03739094"/>
              </p:ext>
            </p:extLst>
          </p:nvPr>
        </p:nvGraphicFramePr>
        <p:xfrm>
          <a:off x="990600" y="1600200"/>
          <a:ext cx="7467600" cy="3498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413"/>
                <a:gridCol w="2490787"/>
                <a:gridCol w="1905000"/>
                <a:gridCol w="1066800"/>
                <a:gridCol w="1371600"/>
              </a:tblGrid>
              <a:tr h="7776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SKIM PENELITIAN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KETUA</a:t>
                      </a:r>
                      <a:r>
                        <a:rPr lang="en-US" baseline="0" dirty="0" smtClean="0"/>
                        <a:t> PENELITI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DURASI (</a:t>
                      </a:r>
                      <a:r>
                        <a:rPr lang="id-ID" dirty="0" smtClean="0"/>
                        <a:t>bulan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ANGGARAN (RP.</a:t>
                      </a:r>
                      <a:r>
                        <a:rPr lang="en-US" baseline="0" dirty="0" smtClean="0"/>
                        <a:t> JUTA)</a:t>
                      </a:r>
                      <a:endParaRPr lang="en-US" dirty="0"/>
                    </a:p>
                  </a:txBody>
                  <a:tcPr anchor="ctr"/>
                </a:tc>
              </a:tr>
              <a:tr h="8733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Riset dasar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Dosen tetap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8-10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250-500 </a:t>
                      </a:r>
                      <a:endParaRPr lang="en-US" dirty="0"/>
                    </a:p>
                  </a:txBody>
                  <a:tcPr anchor="ctr"/>
                </a:tc>
              </a:tr>
              <a:tr h="6036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Riset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Dosen tetap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aseline="0" dirty="0" smtClean="0"/>
                        <a:t>8-10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250-500</a:t>
                      </a:r>
                      <a:endParaRPr lang="en-US" dirty="0"/>
                    </a:p>
                  </a:txBody>
                  <a:tcPr anchor="ctr"/>
                </a:tc>
              </a:tr>
              <a:tr h="6036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r>
                        <a:rPr lang="id-ID" dirty="0" smtClean="0"/>
                        <a:t>eningkatan Kapasitas Iptek</a:t>
                      </a:r>
                      <a:r>
                        <a:rPr lang="id-ID" baseline="0" dirty="0" smtClean="0"/>
                        <a:t> Produksi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Dosen tetap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aseline="0" dirty="0" smtClean="0"/>
                        <a:t>8</a:t>
                      </a:r>
                      <a:r>
                        <a:rPr lang="en-US" baseline="0" dirty="0" smtClean="0"/>
                        <a:t> </a:t>
                      </a:r>
                      <a:r>
                        <a:rPr lang="id-ID" baseline="0" dirty="0" smtClean="0"/>
                        <a:t>-10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250-500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</a:tr>
              <a:tr h="60363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Percepatan Difusi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Dosen tetap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8-10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250-500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622025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239000" cy="944562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SKIM PENELITIAN DESENTRALISASI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None/>
            </a:pPr>
            <a:endParaRPr lang="en-US" smtClean="0"/>
          </a:p>
          <a:p>
            <a:pPr marL="514350" indent="-514350">
              <a:buFont typeface="Arial" charset="0"/>
              <a:buAutoNum type="arabicPeriod"/>
            </a:pPr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53795558"/>
              </p:ext>
            </p:extLst>
          </p:nvPr>
        </p:nvGraphicFramePr>
        <p:xfrm>
          <a:off x="609600" y="1143001"/>
          <a:ext cx="8077199" cy="3066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755"/>
                <a:gridCol w="2460774"/>
                <a:gridCol w="2103905"/>
                <a:gridCol w="1190325"/>
                <a:gridCol w="1615440"/>
              </a:tblGrid>
              <a:tr h="6289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NO.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SKIM PENELITIAN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KETUA</a:t>
                      </a:r>
                      <a:r>
                        <a:rPr lang="en-US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PENELITI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DURASI (TH)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ANGGARAN (RP.</a:t>
                      </a:r>
                      <a:r>
                        <a:rPr lang="en-US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JUTA)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440215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</a:t>
                      </a:r>
                      <a:endParaRPr lang="en-US" b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Unggulan</a:t>
                      </a:r>
                      <a:r>
                        <a:rPr lang="en-US" b="0" baseline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PT</a:t>
                      </a:r>
                      <a:endParaRPr lang="en-US" b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S3, S2 L</a:t>
                      </a:r>
                      <a:r>
                        <a:rPr lang="id-ID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</a:t>
                      </a:r>
                      <a:endParaRPr lang="en-US" b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– 5 </a:t>
                      </a:r>
                      <a:endParaRPr lang="en-US" b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 – </a:t>
                      </a:r>
                      <a:r>
                        <a:rPr lang="en-US" b="0" dirty="0" err="1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tgt</a:t>
                      </a:r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PT</a:t>
                      </a:r>
                      <a:endParaRPr lang="en-US" b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440215"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en-US" b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Hibah</a:t>
                      </a:r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Bersaing</a:t>
                      </a:r>
                      <a:endParaRPr lang="en-US" b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Min .S2 </a:t>
                      </a:r>
                      <a:r>
                        <a:rPr lang="en-US" b="0" dirty="0" err="1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Lektor</a:t>
                      </a:r>
                      <a:endParaRPr lang="en-US" b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2 - 3</a:t>
                      </a:r>
                      <a:endParaRPr lang="en-US" b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 – 70 </a:t>
                      </a:r>
                      <a:endParaRPr lang="en-US" b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652538"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en-US" b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Hibah</a:t>
                      </a:r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PEKERTI</a:t>
                      </a:r>
                      <a:endParaRPr lang="en-US" b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TPP : </a:t>
                      </a:r>
                      <a:r>
                        <a:rPr lang="en-US" b="0" dirty="0" err="1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Maks</a:t>
                      </a:r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S2</a:t>
                      </a:r>
                    </a:p>
                    <a:p>
                      <a:pPr algn="l"/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TPM : S3</a:t>
                      </a:r>
                      <a:endParaRPr lang="en-US" b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en-US" b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 – 75</a:t>
                      </a:r>
                    </a:p>
                  </a:txBody>
                  <a:tcPr anchor="ctr"/>
                </a:tc>
              </a:tr>
              <a:tr h="893435"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en-US" b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Dosen</a:t>
                      </a:r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Pemula</a:t>
                      </a:r>
                      <a:endParaRPr lang="en-US" b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err="1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Maks</a:t>
                      </a:r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S2</a:t>
                      </a:r>
                      <a:r>
                        <a:rPr lang="en-US" b="0" baseline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Lektor</a:t>
                      </a:r>
                      <a:r>
                        <a:rPr lang="en-US" b="0" baseline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PTS </a:t>
                      </a:r>
                      <a:r>
                        <a:rPr lang="en-US" b="0" dirty="0" err="1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Binaan</a:t>
                      </a:r>
                      <a:endParaRPr lang="en-US" b="0" dirty="0" smtClean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US" b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– 10 </a:t>
                      </a:r>
                      <a:endParaRPr lang="en-US" b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7179619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8683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PENELITIAN KOMPETITIF NASIONAL</a:t>
            </a:r>
            <a:endParaRPr lang="en-US" sz="32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13005807"/>
              </p:ext>
            </p:extLst>
          </p:nvPr>
        </p:nvGraphicFramePr>
        <p:xfrm>
          <a:off x="685800" y="1207055"/>
          <a:ext cx="7772400" cy="4634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8948"/>
                <a:gridCol w="4363452"/>
              </a:tblGrid>
              <a:tr h="850345">
                <a:tc>
                  <a:txBody>
                    <a:bodyPr/>
                    <a:lstStyle/>
                    <a:p>
                      <a:pPr marL="266700" marR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altLang="en-AU" sz="2000" b="0" dirty="0" smtClean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</a:t>
                      </a:r>
                      <a:r>
                        <a:rPr lang="en-US" altLang="en-AU" sz="2000" b="0" dirty="0" err="1" smtClean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Penelitian</a:t>
                      </a:r>
                      <a:r>
                        <a:rPr lang="en-US" altLang="en-AU" sz="2000" b="0" dirty="0" smtClean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altLang="en-AU" sz="2000" b="0" dirty="0" err="1" smtClean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Unggulan</a:t>
                      </a:r>
                      <a:r>
                        <a:rPr lang="en-US" altLang="en-AU" sz="2000" b="0" dirty="0" smtClean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altLang="en-AU" sz="2000" b="0" dirty="0" err="1" smtClean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Strategis</a:t>
                      </a:r>
                      <a:r>
                        <a:rPr lang="en-US" altLang="en-AU" sz="2000" b="0" dirty="0" smtClean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altLang="en-AU" sz="2000" b="0" dirty="0" err="1" smtClean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Nasional</a:t>
                      </a:r>
                      <a:r>
                        <a:rPr lang="en-US" altLang="en-AU" sz="2000" b="0" dirty="0" smtClean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(</a:t>
                      </a:r>
                      <a:r>
                        <a:rPr lang="en-US" altLang="en-AU" sz="2000" b="0" dirty="0" err="1" smtClean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Rusnas</a:t>
                      </a:r>
                      <a:r>
                        <a:rPr lang="en-US" altLang="en-AU" sz="2000" b="0" dirty="0" smtClean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AU" altLang="en-AU" sz="2000" b="0" dirty="0" smtClean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2000" b="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500jt-1M; Minimal</a:t>
                      </a:r>
                      <a:r>
                        <a:rPr lang="en-US" sz="2000" b="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S3; 2-3 </a:t>
                      </a:r>
                      <a:r>
                        <a:rPr lang="en-US" sz="2000" b="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tahun</a:t>
                      </a:r>
                      <a:r>
                        <a:rPr lang="en-US" sz="2000" b="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; </a:t>
                      </a:r>
                      <a:r>
                        <a:rPr lang="en-US" sz="2000" b="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warna</a:t>
                      </a:r>
                      <a:r>
                        <a:rPr lang="en-US" sz="2000" b="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sampul</a:t>
                      </a:r>
                      <a:r>
                        <a:rPr lang="en-US" sz="2000" b="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krem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10274">
                <a:tc>
                  <a:txBody>
                    <a:bodyPr/>
                    <a:lstStyle/>
                    <a:p>
                      <a:pPr marL="266700" indent="-266700"/>
                      <a:r>
                        <a:rPr lang="id-ID" sz="2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</a:t>
                      </a:r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Penelitian</a:t>
                      </a:r>
                      <a:r>
                        <a:rPr lang="en-US" sz="2000" b="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Kerjasama</a:t>
                      </a:r>
                      <a:r>
                        <a:rPr lang="en-US" sz="2000" b="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LN </a:t>
                      </a:r>
                      <a:r>
                        <a:rPr lang="en-US" sz="2000" b="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Publikasi</a:t>
                      </a:r>
                      <a:r>
                        <a:rPr lang="en-US" sz="2000" b="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Internasional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150-200jt; minimal S3; 2-3 </a:t>
                      </a:r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tahun</a:t>
                      </a:r>
                      <a:r>
                        <a:rPr lang="en-US" sz="2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; </a:t>
                      </a:r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b="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MoU</a:t>
                      </a:r>
                      <a:r>
                        <a:rPr lang="en-US" sz="2000" b="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; </a:t>
                      </a:r>
                      <a:r>
                        <a:rPr lang="en-US" sz="2000" b="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warna</a:t>
                      </a:r>
                      <a:r>
                        <a:rPr lang="en-US" sz="2000" b="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sampul</a:t>
                      </a:r>
                      <a:r>
                        <a:rPr lang="en-US" sz="2000" b="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hijau</a:t>
                      </a:r>
                      <a:r>
                        <a:rPr lang="en-US" sz="2000" b="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muda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824890">
                <a:tc>
                  <a:txBody>
                    <a:bodyPr/>
                    <a:lstStyle/>
                    <a:p>
                      <a:pPr marL="273050" indent="-273050"/>
                      <a:r>
                        <a:rPr lang="id-ID" sz="2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</a:t>
                      </a:r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Penelitian</a:t>
                      </a:r>
                      <a:r>
                        <a:rPr lang="en-US" sz="2000" b="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Strategis</a:t>
                      </a:r>
                      <a:r>
                        <a:rPr lang="en-US" sz="2000" b="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Nasional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75-100jt; minimal S3;</a:t>
                      </a:r>
                      <a:r>
                        <a:rPr lang="en-US" sz="2000" b="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2-3 </a:t>
                      </a:r>
                      <a:r>
                        <a:rPr lang="en-US" sz="2000" b="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tahun</a:t>
                      </a:r>
                      <a:r>
                        <a:rPr lang="en-US" sz="2000" b="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; </a:t>
                      </a:r>
                      <a:r>
                        <a:rPr lang="en-US" sz="2000" b="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sampul</a:t>
                      </a:r>
                      <a:r>
                        <a:rPr lang="en-US" sz="2000" b="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warna</a:t>
                      </a:r>
                      <a:r>
                        <a:rPr lang="en-US" sz="2000" b="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kuning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88055">
                <a:tc>
                  <a:txBody>
                    <a:bodyPr/>
                    <a:lstStyle/>
                    <a:p>
                      <a:r>
                        <a:rPr lang="id-ID" sz="2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 </a:t>
                      </a:r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Penelitian</a:t>
                      </a:r>
                      <a:r>
                        <a:rPr lang="en-US" sz="2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Kompet</a:t>
                      </a:r>
                      <a:r>
                        <a:rPr lang="id-ID" sz="2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itif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100-150jt; minimal S3; </a:t>
                      </a:r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pengalaman</a:t>
                      </a:r>
                      <a:r>
                        <a:rPr lang="en-US" sz="2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5thn; 2-3 </a:t>
                      </a:r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tahun</a:t>
                      </a:r>
                      <a:r>
                        <a:rPr lang="en-US" sz="2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; </a:t>
                      </a:r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sampul</a:t>
                      </a:r>
                      <a:r>
                        <a:rPr lang="en-US" sz="2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putih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688895">
                <a:tc>
                  <a:txBody>
                    <a:bodyPr/>
                    <a:lstStyle/>
                    <a:p>
                      <a:pPr marL="266700" indent="-266700"/>
                      <a:r>
                        <a:rPr lang="id-ID" sz="2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 </a:t>
                      </a:r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Riset</a:t>
                      </a:r>
                      <a:r>
                        <a:rPr lang="en-US" sz="2000" b="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Andalan</a:t>
                      </a:r>
                      <a:r>
                        <a:rPr lang="en-US" sz="2000" b="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PT </a:t>
                      </a:r>
                      <a:r>
                        <a:rPr lang="en-US" sz="2000" b="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Industri</a:t>
                      </a:r>
                      <a:r>
                        <a:rPr lang="en-US" sz="2000" b="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(RAPID)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200-300jt; </a:t>
                      </a:r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dosen</a:t>
                      </a:r>
                      <a:r>
                        <a:rPr lang="en-US" sz="2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tetap</a:t>
                      </a:r>
                      <a:r>
                        <a:rPr lang="en-US" sz="2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PT; </a:t>
                      </a:r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</a:t>
                      </a:r>
                      <a:r>
                        <a:rPr lang="en-US" sz="2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3thn; </a:t>
                      </a:r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sampul</a:t>
                      </a:r>
                      <a:r>
                        <a:rPr lang="en-US" sz="2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warna</a:t>
                      </a:r>
                      <a:r>
                        <a:rPr lang="en-US" sz="2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ungu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5046653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8683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PENELITIAN KOMPETITIF NASIONAL</a:t>
            </a:r>
            <a:endParaRPr lang="en-US" sz="32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04305541"/>
              </p:ext>
            </p:extLst>
          </p:nvPr>
        </p:nvGraphicFramePr>
        <p:xfrm>
          <a:off x="685800" y="1207055"/>
          <a:ext cx="7772399" cy="2685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981"/>
                <a:gridCol w="1815981"/>
                <a:gridCol w="1815981"/>
                <a:gridCol w="2324456"/>
              </a:tblGrid>
              <a:tr h="850345">
                <a:tc>
                  <a:txBody>
                    <a:bodyPr/>
                    <a:lstStyle/>
                    <a:p>
                      <a:r>
                        <a:rPr lang="id-ID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 </a:t>
                      </a:r>
                      <a:r>
                        <a:rPr lang="en-US" b="0" dirty="0" err="1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Hibah</a:t>
                      </a:r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Tim</a:t>
                      </a:r>
                      <a:r>
                        <a:rPr lang="en-US" b="0" baseline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id-ID" b="0" baseline="0" dirty="0" smtClean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id-ID" b="0" baseline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en-US" b="0" baseline="0" dirty="0" err="1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Pascasarjana</a:t>
                      </a:r>
                      <a:endParaRPr lang="en-US" b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S3 </a:t>
                      </a:r>
                      <a:endParaRPr lang="en-US" b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baseline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</a:t>
                      </a:r>
                      <a:endParaRPr lang="en-US" b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 – 100</a:t>
                      </a:r>
                      <a:endParaRPr lang="en-US" b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10274">
                <a:tc>
                  <a:txBody>
                    <a:bodyPr/>
                    <a:lstStyle/>
                    <a:p>
                      <a:r>
                        <a:rPr lang="id-ID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 </a:t>
                      </a:r>
                      <a:r>
                        <a:rPr lang="en-US" b="0" dirty="0" err="1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Penelitian</a:t>
                      </a:r>
                      <a:r>
                        <a:rPr lang="en-US" b="0" baseline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id-ID" b="0" baseline="0" dirty="0" smtClean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id-ID" b="0" baseline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en-US" b="0" baseline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Fundamental</a:t>
                      </a:r>
                      <a:endParaRPr lang="en-US" b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S3, S2 L</a:t>
                      </a:r>
                      <a:r>
                        <a:rPr lang="id-ID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</a:t>
                      </a:r>
                      <a:endParaRPr lang="en-US" b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en-US" b="0" baseline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– 2 </a:t>
                      </a:r>
                      <a:endParaRPr lang="en-US" b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r>
                        <a:rPr lang="en-US" b="0" baseline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– 50 </a:t>
                      </a:r>
                      <a:endParaRPr lang="en-US" b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824890">
                <a:tc>
                  <a:txBody>
                    <a:bodyPr/>
                    <a:lstStyle/>
                    <a:p>
                      <a:r>
                        <a:rPr lang="id-ID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 </a:t>
                      </a:r>
                      <a:r>
                        <a:rPr lang="en-US" b="0" dirty="0" err="1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Disertasi</a:t>
                      </a:r>
                      <a:r>
                        <a:rPr lang="en-US" b="0" baseline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id-ID" b="0" baseline="0" dirty="0" smtClean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id-ID" b="0" baseline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en-US" b="0" baseline="0" dirty="0" err="1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Doktor</a:t>
                      </a:r>
                      <a:endParaRPr lang="en-US" b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err="1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Mhs</a:t>
                      </a:r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b="0" dirty="0" err="1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Prog</a:t>
                      </a:r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S3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US" b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r>
                        <a:rPr lang="en-US" b="0" baseline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– 50 </a:t>
                      </a:r>
                      <a:r>
                        <a:rPr lang="en-US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b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1603790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025525" y="1905000"/>
            <a:ext cx="2936875" cy="296863"/>
            <a:chOff x="2016" y="1180"/>
            <a:chExt cx="1850" cy="18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016" y="1282"/>
              <a:ext cx="1850" cy="85"/>
              <a:chOff x="2016" y="1296"/>
              <a:chExt cx="1850" cy="85"/>
            </a:xfrm>
          </p:grpSpPr>
          <p:sp>
            <p:nvSpPr>
              <p:cNvPr id="70663" name="Line 7"/>
              <p:cNvSpPr>
                <a:spLocks noChangeShapeType="1"/>
              </p:cNvSpPr>
              <p:nvPr/>
            </p:nvSpPr>
            <p:spPr bwMode="gray">
              <a:xfrm>
                <a:off x="2016" y="1344"/>
                <a:ext cx="1776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n w="381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70664" name="Oval 8"/>
              <p:cNvSpPr>
                <a:spLocks noChangeArrowheads="1"/>
              </p:cNvSpPr>
              <p:nvPr/>
            </p:nvSpPr>
            <p:spPr bwMode="gray">
              <a:xfrm>
                <a:off x="3792" y="1296"/>
                <a:ext cx="74" cy="85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n w="38100">
                    <a:solidFill>
                      <a:schemeClr val="tx1"/>
                    </a:solidFill>
                  </a:ln>
                </a:endParaRPr>
              </a:p>
            </p:txBody>
          </p:sp>
        </p:grpSp>
        <p:sp>
          <p:nvSpPr>
            <p:cNvPr id="70666" name="Line 10"/>
            <p:cNvSpPr>
              <a:spLocks noChangeShapeType="1"/>
            </p:cNvSpPr>
            <p:nvPr/>
          </p:nvSpPr>
          <p:spPr bwMode="gray">
            <a:xfrm>
              <a:off x="2016" y="1180"/>
              <a:ext cx="0" cy="14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n w="38100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6099175" y="762000"/>
            <a:ext cx="2587625" cy="290513"/>
            <a:chOff x="3696" y="672"/>
            <a:chExt cx="1630" cy="183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70670" name="Line 14"/>
            <p:cNvSpPr>
              <a:spLocks noChangeShapeType="1"/>
            </p:cNvSpPr>
            <p:nvPr/>
          </p:nvSpPr>
          <p:spPr bwMode="gray">
            <a:xfrm rot="10800000">
              <a:off x="3770" y="710"/>
              <a:ext cx="1556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71" name="Oval 15"/>
            <p:cNvSpPr>
              <a:spLocks noChangeArrowheads="1"/>
            </p:cNvSpPr>
            <p:nvPr/>
          </p:nvSpPr>
          <p:spPr bwMode="gray">
            <a:xfrm rot="10800000">
              <a:off x="3696" y="672"/>
              <a:ext cx="74" cy="85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2" name="Line 16"/>
            <p:cNvSpPr>
              <a:spLocks noChangeShapeType="1"/>
            </p:cNvSpPr>
            <p:nvPr/>
          </p:nvSpPr>
          <p:spPr bwMode="gray">
            <a:xfrm rot="10800000">
              <a:off x="5323" y="711"/>
              <a:ext cx="0" cy="14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"/>
          <p:cNvSpPr txBox="1">
            <a:spLocks noChangeArrowheads="1"/>
          </p:cNvSpPr>
          <p:nvPr/>
        </p:nvSpPr>
        <p:spPr bwMode="gray">
          <a:xfrm>
            <a:off x="228600" y="1371600"/>
            <a:ext cx="8305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B7C1EB"/>
            </a:outerShdw>
          </a:effec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+mj-cs"/>
              </a:rPr>
              <a:t>  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ctrTitle"/>
          </p:nvPr>
        </p:nvSpPr>
        <p:spPr>
          <a:xfrm>
            <a:off x="1028937" y="2400300"/>
            <a:ext cx="7772400" cy="2171700"/>
          </a:xfrm>
        </p:spPr>
        <p:txBody>
          <a:bodyPr/>
          <a:lstStyle/>
          <a:p>
            <a:r>
              <a:rPr lang="id-ID" i="1" dirty="0" smtClean="0"/>
              <a:t/>
            </a:r>
            <a:br>
              <a:rPr lang="id-ID" i="1" dirty="0" smtClean="0"/>
            </a:br>
            <a:r>
              <a:rPr lang="id-ID" i="1" dirty="0"/>
              <a:t/>
            </a:r>
            <a:br>
              <a:rPr lang="id-ID" i="1" dirty="0"/>
            </a:br>
            <a:r>
              <a:rPr lang="id-ID" i="1" dirty="0" smtClean="0"/>
              <a:t/>
            </a:r>
            <a:br>
              <a:rPr lang="id-ID" i="1" dirty="0" smtClean="0"/>
            </a:br>
            <a:r>
              <a:rPr lang="id-ID" i="1" dirty="0"/>
              <a:t/>
            </a:r>
            <a:br>
              <a:rPr lang="id-ID" i="1" dirty="0"/>
            </a:br>
            <a:r>
              <a:rPr lang="id-ID" i="1" dirty="0" smtClean="0"/>
              <a:t/>
            </a:r>
            <a:br>
              <a:rPr lang="id-ID" i="1" dirty="0" smtClean="0"/>
            </a:br>
            <a:r>
              <a:rPr lang="id-ID" i="1" dirty="0"/>
              <a:t/>
            </a:r>
            <a:br>
              <a:rPr lang="id-ID" i="1" dirty="0"/>
            </a:br>
            <a:r>
              <a:rPr lang="id-ID" i="1" dirty="0" smtClean="0"/>
              <a:t/>
            </a:r>
            <a:br>
              <a:rPr lang="id-ID" i="1" dirty="0" smtClean="0"/>
            </a:br>
            <a:r>
              <a:rPr lang="id-ID" i="1" dirty="0"/>
              <a:t/>
            </a:r>
            <a:br>
              <a:rPr lang="id-ID" i="1" dirty="0"/>
            </a:br>
            <a:r>
              <a:rPr lang="id-ID" i="1" dirty="0" smtClean="0"/>
              <a:t/>
            </a:r>
            <a:br>
              <a:rPr lang="id-ID" i="1" dirty="0" smtClean="0"/>
            </a:br>
            <a:r>
              <a:rPr lang="id-ID" i="1" dirty="0"/>
              <a:t/>
            </a:r>
            <a:br>
              <a:rPr lang="id-ID" i="1" dirty="0"/>
            </a:br>
            <a:r>
              <a:rPr lang="en-US" sz="5400" b="1" dirty="0" smtClean="0">
                <a:solidFill>
                  <a:srgbClr val="002060"/>
                </a:solidFill>
              </a:rPr>
              <a:t>MENYUSUN PROPOSAL PENELITIAN </a:t>
            </a:r>
            <a:r>
              <a:rPr lang="id-ID" sz="5400" b="1" dirty="0" smtClean="0">
                <a:solidFill>
                  <a:srgbClr val="002060"/>
                </a:solidFill>
              </a:rPr>
              <a:t>DIKTI</a:t>
            </a:r>
            <a:endParaRPr lang="en-US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086004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wnies-Light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Brownies-Light.thmx</Template>
  <TotalTime>3524</TotalTime>
  <Words>1911</Words>
  <Application>Microsoft Office PowerPoint</Application>
  <PresentationFormat>On-screen Show (4:3)</PresentationFormat>
  <Paragraphs>300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Brownies-Light</vt:lpstr>
      <vt:lpstr>                   UINIVERSITAS AHMAD DAHLAN KIAT MERAIH HIBAH DIKTI KUAT, BERMARTABAT, DAN BERMANFAAT </vt:lpstr>
      <vt:lpstr>  APA PENELITIAN  ITU? </vt:lpstr>
      <vt:lpstr> MINDSET </vt:lpstr>
      <vt:lpstr>Elemen-elemen Penelitian:</vt:lpstr>
      <vt:lpstr>SKIM PENELITIAN KEMENRISTEK</vt:lpstr>
      <vt:lpstr>SKIM PENELITIAN DESENTRALISASI</vt:lpstr>
      <vt:lpstr>PENELITIAN KOMPETITIF NASIONAL</vt:lpstr>
      <vt:lpstr>PENELITIAN KOMPETITIF NASIONAL</vt:lpstr>
      <vt:lpstr>          MENYUSUN PROPOSAL PENELITIAN DIKTI</vt:lpstr>
      <vt:lpstr>Slide 10</vt:lpstr>
      <vt:lpstr>MEMOTIVASI DIRI</vt:lpstr>
      <vt:lpstr>FUNGSI PROPOSAL  YANG BAIK &amp; BENAR :</vt:lpstr>
      <vt:lpstr>Slide 13</vt:lpstr>
      <vt:lpstr>KARAKTERISTIK REVIEWER</vt:lpstr>
      <vt:lpstr>KEINGINAN REVIEWER</vt:lpstr>
      <vt:lpstr>KEINGINAN REVIEWER</vt:lpstr>
      <vt:lpstr>Faktor-faktor Penyebab Proposal Diterima :</vt:lpstr>
      <vt:lpstr>MENGAPA PROPOSAL DITOLAK?</vt:lpstr>
      <vt:lpstr>Kegagalan dalam mendefinisikan problem/permasalahan:</vt:lpstr>
      <vt:lpstr>Kegagalan dalam mendefinisikan problem/permasalahan:</vt:lpstr>
      <vt:lpstr>Kegagalan dalam Pendekatan:</vt:lpstr>
      <vt:lpstr>Kegagalan dalam Pendekatan:</vt:lpstr>
      <vt:lpstr>Kegagalan karena Peneliti: </vt:lpstr>
      <vt:lpstr>Kegagalan karena Faktor Lain </vt:lpstr>
      <vt:lpstr>Persiapan penyusunan proposal:  berpacu dalam tenggat waktu</vt:lpstr>
      <vt:lpstr>Memikirkan penelitian</vt:lpstr>
      <vt:lpstr>Sumber informasi dari paten</vt:lpstr>
      <vt:lpstr>Sumber informasi dari paten</vt:lpstr>
      <vt:lpstr>PENGALAMAN PENYUSUNAN PROPOSAL PENELITIAN</vt:lpstr>
      <vt:lpstr>Memulai menyusun proposal</vt:lpstr>
      <vt:lpstr>Kiat dan Tips Judul </vt:lpstr>
      <vt:lpstr>Kiat dan Tips Abstrak</vt:lpstr>
      <vt:lpstr>Kiat dan Tips: Pendahuluan</vt:lpstr>
      <vt:lpstr>Kiat dan Tips: Tijauan Pustaka</vt:lpstr>
      <vt:lpstr>Kiat dan Tips: Metode Penelitian</vt:lpstr>
      <vt:lpstr>Kiat dan Tips:  Luaran Penelitian, Biaya dan Personalia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UNIVERSITAS AHMAD DAHLAN  BADAN PENJAMINAN MUTU BUKAN KANTOR BIASA</dc:title>
  <dc:creator>uad</dc:creator>
  <cp:lastModifiedBy>Intel</cp:lastModifiedBy>
  <cp:revision>587</cp:revision>
  <dcterms:created xsi:type="dcterms:W3CDTF">2010-10-21T14:05:31Z</dcterms:created>
  <dcterms:modified xsi:type="dcterms:W3CDTF">2016-01-13T01:39:43Z</dcterms:modified>
</cp:coreProperties>
</file>