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1" r:id="rId3"/>
    <p:sldId id="265" r:id="rId4"/>
    <p:sldId id="294" r:id="rId5"/>
    <p:sldId id="296" r:id="rId6"/>
    <p:sldId id="298" r:id="rId7"/>
    <p:sldId id="292" r:id="rId8"/>
    <p:sldId id="267" r:id="rId9"/>
    <p:sldId id="268" r:id="rId10"/>
    <p:sldId id="269" r:id="rId11"/>
    <p:sldId id="270" r:id="rId12"/>
    <p:sldId id="272" r:id="rId13"/>
    <p:sldId id="276" r:id="rId14"/>
    <p:sldId id="283" r:id="rId15"/>
    <p:sldId id="284" r:id="rId16"/>
    <p:sldId id="285" r:id="rId17"/>
    <p:sldId id="274" r:id="rId18"/>
    <p:sldId id="287" r:id="rId19"/>
    <p:sldId id="290" r:id="rId20"/>
    <p:sldId id="262" r:id="rId21"/>
    <p:sldId id="259" r:id="rId22"/>
    <p:sldId id="260" r:id="rId23"/>
    <p:sldId id="288" r:id="rId24"/>
    <p:sldId id="263" r:id="rId25"/>
    <p:sldId id="264" r:id="rId2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79493-8C54-42E3-8557-C50BA9133BB0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7B1B4-8AA5-4426-AAFC-8080A677AF42}">
      <dgm:prSet phldrT="[Text]" custT="1"/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Jabatan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perusahan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r>
            <a:rPr lang="en-US" sz="1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</a:p>
        <a:p>
          <a:pPr>
            <a:spcAft>
              <a:spcPts val="0"/>
            </a:spcAft>
          </a:pP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industri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kepegawaian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B7D77A-DA21-491C-858A-E2A52CA2F689}" type="parTrans" cxnId="{7C23A9B4-E83B-4C37-8EEA-BF71F65802AE}">
      <dgm:prSet/>
      <dgm:spPr/>
      <dgm:t>
        <a:bodyPr/>
        <a:lstStyle/>
        <a:p>
          <a:endParaRPr lang="en-US"/>
        </a:p>
      </dgm:t>
    </dgm:pt>
    <dgm:pt modelId="{DAD7A038-00CE-4F4B-BFC6-FD26BAD2136E}" type="sibTrans" cxnId="{7C23A9B4-E83B-4C37-8EEA-BF71F65802AE}">
      <dgm:prSet/>
      <dgm:spPr/>
      <dgm:t>
        <a:bodyPr/>
        <a:lstStyle/>
        <a:p>
          <a:endParaRPr lang="en-US"/>
        </a:p>
      </dgm:t>
    </dgm:pt>
    <dgm:pt modelId="{8A74FB42-91B9-4D13-A920-98FDF89E0DED}">
      <dgm:prSet phldrT="[Text]" custT="1"/>
      <dgm:spPr>
        <a:solidFill>
          <a:srgbClr val="740000"/>
        </a:solidFill>
      </dgm:spPr>
      <dgm:t>
        <a:bodyPr anchor="ctr"/>
        <a:lstStyle/>
        <a:p>
          <a:pPr>
            <a:spcAft>
              <a:spcPts val="0"/>
            </a:spcAft>
          </a:pP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Tingkat </a:t>
          </a:r>
        </a:p>
        <a:p>
          <a:pPr>
            <a:spcAft>
              <a:spcPts val="0"/>
            </a:spcAft>
          </a:pP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penghargaan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masy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pengguna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tenaga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186EA7-4D3E-41F6-82E8-9E4891007696}" type="parTrans" cxnId="{E9D46BB9-6738-40FB-B330-4CF22C86D5B0}">
      <dgm:prSet/>
      <dgm:spPr/>
      <dgm:t>
        <a:bodyPr/>
        <a:lstStyle/>
        <a:p>
          <a:endParaRPr lang="en-US"/>
        </a:p>
      </dgm:t>
    </dgm:pt>
    <dgm:pt modelId="{0C810FB6-F848-4AFC-969C-3CDCE728224C}" type="sibTrans" cxnId="{E9D46BB9-6738-40FB-B330-4CF22C86D5B0}">
      <dgm:prSet/>
      <dgm:spPr/>
      <dgm:t>
        <a:bodyPr/>
        <a:lstStyle/>
        <a:p>
          <a:endParaRPr lang="en-US"/>
        </a:p>
      </dgm:t>
    </dgm:pt>
    <dgm:pt modelId="{1108B56F-B9F7-42CA-90DB-8513D6D5694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Tingkat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keahlian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kemampuan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en-US" sz="1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  <a:r>
            <a:rPr lang="en-US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rofesi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-an</a:t>
          </a:r>
        </a:p>
      </dgm:t>
    </dgm:pt>
    <dgm:pt modelId="{7F709EFC-6F37-44A2-A462-CFA7BD04BA04}" type="parTrans" cxnId="{94A93F39-3A9E-4C81-B40F-488A96F9B722}">
      <dgm:prSet/>
      <dgm:spPr/>
      <dgm:t>
        <a:bodyPr/>
        <a:lstStyle/>
        <a:p>
          <a:endParaRPr lang="en-US"/>
        </a:p>
      </dgm:t>
    </dgm:pt>
    <dgm:pt modelId="{787FE092-2E5E-4033-A82D-66CEC172543A}" type="sibTrans" cxnId="{94A93F39-3A9E-4C81-B40F-488A96F9B722}">
      <dgm:prSet/>
      <dgm:spPr/>
      <dgm:t>
        <a:bodyPr/>
        <a:lstStyle/>
        <a:p>
          <a:endParaRPr lang="en-US"/>
        </a:p>
      </dgm:t>
    </dgm:pt>
    <dgm:pt modelId="{4808DBB8-EFC6-4B79-8C69-41FF96ABDC36}">
      <dgm:prSet phldrT="[Text]" custT="1"/>
      <dgm:spPr>
        <a:solidFill>
          <a:schemeClr val="tx2">
            <a:lumMod val="75000"/>
          </a:schemeClr>
        </a:solidFill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en-US" sz="1800" b="1" cap="none" spc="0" dirty="0" err="1" smtClean="0">
              <a:ln w="50800"/>
              <a:solidFill>
                <a:schemeClr val="bg1"/>
              </a:solidFill>
              <a:effectLst/>
            </a:rPr>
            <a:t>Jenis</a:t>
          </a:r>
          <a:r>
            <a:rPr lang="en-US" sz="1800" b="1" cap="none" spc="0" dirty="0" smtClean="0">
              <a:ln w="50800"/>
              <a:solidFill>
                <a:schemeClr val="bg1"/>
              </a:solidFill>
              <a:effectLst/>
            </a:rPr>
            <a:t>               </a:t>
          </a:r>
          <a:r>
            <a:rPr lang="en-US" sz="1800" b="1" cap="none" spc="0" dirty="0" err="1" smtClean="0">
              <a:ln w="50800"/>
              <a:solidFill>
                <a:schemeClr val="bg1"/>
              </a:solidFill>
              <a:effectLst/>
            </a:rPr>
            <a:t>dan</a:t>
          </a:r>
          <a:r>
            <a:rPr lang="en-US" sz="1800" b="1" cap="none" spc="0" dirty="0" smtClean="0">
              <a:ln w="50800"/>
              <a:solidFill>
                <a:schemeClr val="bg1"/>
              </a:solidFill>
              <a:effectLst/>
            </a:rPr>
            <a:t> strata </a:t>
          </a:r>
          <a:r>
            <a:rPr lang="en-US" sz="1800" b="1" cap="none" spc="0" dirty="0" err="1" smtClean="0">
              <a:ln w="50800"/>
              <a:solidFill>
                <a:schemeClr val="bg1"/>
              </a:solidFill>
              <a:effectLst/>
            </a:rPr>
            <a:t>Pendidikan</a:t>
          </a:r>
          <a:endParaRPr lang="en-US" sz="1800" b="1" cap="none" spc="0" dirty="0">
            <a:ln w="50800"/>
            <a:solidFill>
              <a:schemeClr val="bg1"/>
            </a:solidFill>
            <a:effectLst/>
          </a:endParaRPr>
        </a:p>
      </dgm:t>
    </dgm:pt>
    <dgm:pt modelId="{FF24CFC0-C562-41D2-A778-EEA5A67E6F08}" type="parTrans" cxnId="{308CF0AF-97B4-4EA6-A3BB-28E014CB5E80}">
      <dgm:prSet/>
      <dgm:spPr/>
      <dgm:t>
        <a:bodyPr/>
        <a:lstStyle/>
        <a:p>
          <a:endParaRPr lang="en-US">
            <a:ln>
              <a:solidFill>
                <a:sysClr val="windowText" lastClr="000000"/>
              </a:solidFill>
            </a:ln>
          </a:endParaRPr>
        </a:p>
      </dgm:t>
    </dgm:pt>
    <dgm:pt modelId="{D3DDFFCA-0A34-4A13-B2EA-7F48C82D1997}" type="sibTrans" cxnId="{308CF0AF-97B4-4EA6-A3BB-28E014CB5E80}">
      <dgm:prSet/>
      <dgm:spPr/>
      <dgm:t>
        <a:bodyPr/>
        <a:lstStyle/>
        <a:p>
          <a:endParaRPr lang="en-US"/>
        </a:p>
      </dgm:t>
    </dgm:pt>
    <dgm:pt modelId="{1AFCAE3C-9CE1-43BA-9F45-14F3BE262363}" type="pres">
      <dgm:prSet presAssocID="{A7179493-8C54-42E3-8557-C50BA9133BB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78DF33-E9F1-4020-8D16-FCC315ECB997}" type="pres">
      <dgm:prSet presAssocID="{A7179493-8C54-42E3-8557-C50BA9133BB0}" presName="cycle" presStyleCnt="0"/>
      <dgm:spPr/>
      <dgm:t>
        <a:bodyPr/>
        <a:lstStyle/>
        <a:p>
          <a:endParaRPr lang="en-US"/>
        </a:p>
      </dgm:t>
    </dgm:pt>
    <dgm:pt modelId="{82A468E7-0302-47D2-9ABB-EEEDAEDE5448}" type="pres">
      <dgm:prSet presAssocID="{A7179493-8C54-42E3-8557-C50BA9133BB0}" presName="centerShape" presStyleCnt="0"/>
      <dgm:spPr/>
      <dgm:t>
        <a:bodyPr/>
        <a:lstStyle/>
        <a:p>
          <a:endParaRPr lang="en-US"/>
        </a:p>
      </dgm:t>
    </dgm:pt>
    <dgm:pt modelId="{004BAF0E-CACF-4B57-9BBB-B32B4C00AE77}" type="pres">
      <dgm:prSet presAssocID="{A7179493-8C54-42E3-8557-C50BA9133BB0}" presName="connSite" presStyleLbl="node1" presStyleIdx="0" presStyleCnt="5"/>
      <dgm:spPr/>
      <dgm:t>
        <a:bodyPr/>
        <a:lstStyle/>
        <a:p>
          <a:endParaRPr lang="en-US"/>
        </a:p>
      </dgm:t>
    </dgm:pt>
    <dgm:pt modelId="{9A50856C-8CEC-4224-9067-4531616625F6}" type="pres">
      <dgm:prSet presAssocID="{A7179493-8C54-42E3-8557-C50BA9133BB0}" presName="visible" presStyleLbl="node1" presStyleIdx="0" presStyleCnt="5" custScaleX="100438" custScaleY="96000" custLinFactNeighborY="734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7A238B8-782D-4720-999B-05AF5A18D3F9}" type="pres">
      <dgm:prSet presAssocID="{FF24CFC0-C562-41D2-A778-EEA5A67E6F08}" presName="Name25" presStyleLbl="parChTrans1D1" presStyleIdx="0" presStyleCnt="4"/>
      <dgm:spPr/>
      <dgm:t>
        <a:bodyPr/>
        <a:lstStyle/>
        <a:p>
          <a:endParaRPr lang="en-US"/>
        </a:p>
      </dgm:t>
    </dgm:pt>
    <dgm:pt modelId="{B1A8530B-B933-4BFB-9575-D1536980D338}" type="pres">
      <dgm:prSet presAssocID="{4808DBB8-EFC6-4B79-8C69-41FF96ABDC36}" presName="node" presStyleCnt="0"/>
      <dgm:spPr/>
      <dgm:t>
        <a:bodyPr/>
        <a:lstStyle/>
        <a:p>
          <a:endParaRPr lang="en-US"/>
        </a:p>
      </dgm:t>
    </dgm:pt>
    <dgm:pt modelId="{75294445-13F0-477D-95D7-50E4C37A0985}" type="pres">
      <dgm:prSet presAssocID="{4808DBB8-EFC6-4B79-8C69-41FF96ABDC36}" presName="parentNode" presStyleLbl="node1" presStyleIdx="1" presStyleCnt="5" custScaleX="162065" custLinFactNeighborX="2280" custLinFactNeighborY="272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2810F-B5E4-4427-A89C-0D703FC4DC10}" type="pres">
      <dgm:prSet presAssocID="{4808DBB8-EFC6-4B79-8C69-41FF96ABDC3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3BF82-1D04-4428-8B9C-EBCCD6BCB98F}" type="pres">
      <dgm:prSet presAssocID="{7F709EFC-6F37-44A2-A462-CFA7BD04BA04}" presName="Name25" presStyleLbl="parChTrans1D1" presStyleIdx="1" presStyleCnt="4"/>
      <dgm:spPr/>
      <dgm:t>
        <a:bodyPr/>
        <a:lstStyle/>
        <a:p>
          <a:endParaRPr lang="en-US"/>
        </a:p>
      </dgm:t>
    </dgm:pt>
    <dgm:pt modelId="{5406E877-B9AF-4E7D-93F0-B83503F828C4}" type="pres">
      <dgm:prSet presAssocID="{1108B56F-B9F7-42CA-90DB-8513D6D56943}" presName="node" presStyleCnt="0"/>
      <dgm:spPr/>
      <dgm:t>
        <a:bodyPr/>
        <a:lstStyle/>
        <a:p>
          <a:endParaRPr lang="en-US"/>
        </a:p>
      </dgm:t>
    </dgm:pt>
    <dgm:pt modelId="{46B0EE22-634F-41D6-B3CA-E24CCD2FE01E}" type="pres">
      <dgm:prSet presAssocID="{1108B56F-B9F7-42CA-90DB-8513D6D56943}" presName="parentNode" presStyleLbl="node1" presStyleIdx="2" presStyleCnt="5" custScaleX="198172" custScaleY="109103" custLinFactNeighborX="56867" custLinFactNeighborY="40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E641A0-4647-4E56-B007-4413382A4CCF}" type="pres">
      <dgm:prSet presAssocID="{1108B56F-B9F7-42CA-90DB-8513D6D5694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1FCFC-8FE4-458D-AA8D-7EEBD987F713}" type="pres">
      <dgm:prSet presAssocID="{91B7D77A-DA21-491C-858A-E2A52CA2F689}" presName="Name25" presStyleLbl="parChTrans1D1" presStyleIdx="2" presStyleCnt="4"/>
      <dgm:spPr/>
      <dgm:t>
        <a:bodyPr/>
        <a:lstStyle/>
        <a:p>
          <a:endParaRPr lang="en-US"/>
        </a:p>
      </dgm:t>
    </dgm:pt>
    <dgm:pt modelId="{82C2F3C6-C8DB-4A01-AA1D-B53AC650E435}" type="pres">
      <dgm:prSet presAssocID="{70B7B1B4-8AA5-4426-AAFC-8080A677AF42}" presName="node" presStyleCnt="0"/>
      <dgm:spPr/>
      <dgm:t>
        <a:bodyPr/>
        <a:lstStyle/>
        <a:p>
          <a:endParaRPr lang="en-US"/>
        </a:p>
      </dgm:t>
    </dgm:pt>
    <dgm:pt modelId="{BDAA9076-6958-4384-95E5-D73592BF3466}" type="pres">
      <dgm:prSet presAssocID="{70B7B1B4-8AA5-4426-AAFC-8080A677AF42}" presName="parentNode" presStyleLbl="node1" presStyleIdx="3" presStyleCnt="5" custScaleX="196973" custScaleY="113446" custLinFactNeighborX="61791" custLinFactNeighborY="-78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BE121-AEAD-4043-874D-6D9F399BDAD0}" type="pres">
      <dgm:prSet presAssocID="{70B7B1B4-8AA5-4426-AAFC-8080A677AF4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08BCE-57E9-4A76-83C0-D2640616D6C7}" type="pres">
      <dgm:prSet presAssocID="{15186EA7-4D3E-41F6-82E8-9E4891007696}" presName="Name25" presStyleLbl="parChTrans1D1" presStyleIdx="3" presStyleCnt="4"/>
      <dgm:spPr/>
      <dgm:t>
        <a:bodyPr/>
        <a:lstStyle/>
        <a:p>
          <a:endParaRPr lang="en-US"/>
        </a:p>
      </dgm:t>
    </dgm:pt>
    <dgm:pt modelId="{F85999B9-78DF-417A-8C3C-B21CCBF38F4F}" type="pres">
      <dgm:prSet presAssocID="{8A74FB42-91B9-4D13-A920-98FDF89E0DED}" presName="node" presStyleCnt="0"/>
      <dgm:spPr/>
      <dgm:t>
        <a:bodyPr/>
        <a:lstStyle/>
        <a:p>
          <a:endParaRPr lang="en-US"/>
        </a:p>
      </dgm:t>
    </dgm:pt>
    <dgm:pt modelId="{8BE2FD63-DB06-4F9F-A8B2-0D3351E87DCC}" type="pres">
      <dgm:prSet presAssocID="{8A74FB42-91B9-4D13-A920-98FDF89E0DED}" presName="parentNode" presStyleLbl="node1" presStyleIdx="4" presStyleCnt="5" custScaleX="171314" custScaleY="110625" custLinFactNeighborX="19408" custLinFactNeighborY="-187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92E12-A9B9-468D-982E-83D9C55BA37E}" type="pres">
      <dgm:prSet presAssocID="{8A74FB42-91B9-4D13-A920-98FDF89E0DE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8CF0AF-97B4-4EA6-A3BB-28E014CB5E80}" srcId="{A7179493-8C54-42E3-8557-C50BA9133BB0}" destId="{4808DBB8-EFC6-4B79-8C69-41FF96ABDC36}" srcOrd="0" destOrd="0" parTransId="{FF24CFC0-C562-41D2-A778-EEA5A67E6F08}" sibTransId="{D3DDFFCA-0A34-4A13-B2EA-7F48C82D1997}"/>
    <dgm:cxn modelId="{CCE9140D-35DC-4FCB-84D7-F2E5BB719DA2}" type="presOf" srcId="{8A74FB42-91B9-4D13-A920-98FDF89E0DED}" destId="{8BE2FD63-DB06-4F9F-A8B2-0D3351E87DCC}" srcOrd="0" destOrd="0" presId="urn:microsoft.com/office/officeart/2005/8/layout/radial2"/>
    <dgm:cxn modelId="{D09F616F-6BCF-4424-A2D1-A1332D7FB2D1}" type="presOf" srcId="{FF24CFC0-C562-41D2-A778-EEA5A67E6F08}" destId="{17A238B8-782D-4720-999B-05AF5A18D3F9}" srcOrd="0" destOrd="0" presId="urn:microsoft.com/office/officeart/2005/8/layout/radial2"/>
    <dgm:cxn modelId="{7AC7F8AB-1391-41B4-82E3-3516D6F71C8A}" type="presOf" srcId="{70B7B1B4-8AA5-4426-AAFC-8080A677AF42}" destId="{BDAA9076-6958-4384-95E5-D73592BF3466}" srcOrd="0" destOrd="0" presId="urn:microsoft.com/office/officeart/2005/8/layout/radial2"/>
    <dgm:cxn modelId="{FCA36D03-E62E-4E4B-A8D9-65816DBF2903}" type="presOf" srcId="{7F709EFC-6F37-44A2-A462-CFA7BD04BA04}" destId="{0083BF82-1D04-4428-8B9C-EBCCD6BCB98F}" srcOrd="0" destOrd="0" presId="urn:microsoft.com/office/officeart/2005/8/layout/radial2"/>
    <dgm:cxn modelId="{7AA0713E-8311-473B-80BA-B55482A05792}" type="presOf" srcId="{4808DBB8-EFC6-4B79-8C69-41FF96ABDC36}" destId="{75294445-13F0-477D-95D7-50E4C37A0985}" srcOrd="0" destOrd="0" presId="urn:microsoft.com/office/officeart/2005/8/layout/radial2"/>
    <dgm:cxn modelId="{10A215BA-4433-4147-8708-7A3224EE1984}" type="presOf" srcId="{15186EA7-4D3E-41F6-82E8-9E4891007696}" destId="{FF508BCE-57E9-4A76-83C0-D2640616D6C7}" srcOrd="0" destOrd="0" presId="urn:microsoft.com/office/officeart/2005/8/layout/radial2"/>
    <dgm:cxn modelId="{7C23A9B4-E83B-4C37-8EEA-BF71F65802AE}" srcId="{A7179493-8C54-42E3-8557-C50BA9133BB0}" destId="{70B7B1B4-8AA5-4426-AAFC-8080A677AF42}" srcOrd="2" destOrd="0" parTransId="{91B7D77A-DA21-491C-858A-E2A52CA2F689}" sibTransId="{DAD7A038-00CE-4F4B-BFC6-FD26BAD2136E}"/>
    <dgm:cxn modelId="{934E571D-C5D0-4FF9-BF8A-BE9658EAB65B}" type="presOf" srcId="{A7179493-8C54-42E3-8557-C50BA9133BB0}" destId="{1AFCAE3C-9CE1-43BA-9F45-14F3BE262363}" srcOrd="0" destOrd="0" presId="urn:microsoft.com/office/officeart/2005/8/layout/radial2"/>
    <dgm:cxn modelId="{94A93F39-3A9E-4C81-B40F-488A96F9B722}" srcId="{A7179493-8C54-42E3-8557-C50BA9133BB0}" destId="{1108B56F-B9F7-42CA-90DB-8513D6D56943}" srcOrd="1" destOrd="0" parTransId="{7F709EFC-6F37-44A2-A462-CFA7BD04BA04}" sibTransId="{787FE092-2E5E-4033-A82D-66CEC172543A}"/>
    <dgm:cxn modelId="{E9D46BB9-6738-40FB-B330-4CF22C86D5B0}" srcId="{A7179493-8C54-42E3-8557-C50BA9133BB0}" destId="{8A74FB42-91B9-4D13-A920-98FDF89E0DED}" srcOrd="3" destOrd="0" parTransId="{15186EA7-4D3E-41F6-82E8-9E4891007696}" sibTransId="{0C810FB6-F848-4AFC-969C-3CDCE728224C}"/>
    <dgm:cxn modelId="{2971EAA8-E31A-497B-86CA-612A3DB38CC6}" type="presOf" srcId="{1108B56F-B9F7-42CA-90DB-8513D6D56943}" destId="{46B0EE22-634F-41D6-B3CA-E24CCD2FE01E}" srcOrd="0" destOrd="0" presId="urn:microsoft.com/office/officeart/2005/8/layout/radial2"/>
    <dgm:cxn modelId="{C363AE03-C679-41EB-B704-5F88158FD39A}" type="presOf" srcId="{91B7D77A-DA21-491C-858A-E2A52CA2F689}" destId="{4041FCFC-8FE4-458D-AA8D-7EEBD987F713}" srcOrd="0" destOrd="0" presId="urn:microsoft.com/office/officeart/2005/8/layout/radial2"/>
    <dgm:cxn modelId="{153FFEA4-E822-4ADC-9EF2-3BEE832EEEC4}" type="presParOf" srcId="{1AFCAE3C-9CE1-43BA-9F45-14F3BE262363}" destId="{8F78DF33-E9F1-4020-8D16-FCC315ECB997}" srcOrd="0" destOrd="0" presId="urn:microsoft.com/office/officeart/2005/8/layout/radial2"/>
    <dgm:cxn modelId="{D41E4DC6-F5E5-4FA7-A9F4-928A1B91BA9A}" type="presParOf" srcId="{8F78DF33-E9F1-4020-8D16-FCC315ECB997}" destId="{82A468E7-0302-47D2-9ABB-EEEDAEDE5448}" srcOrd="0" destOrd="0" presId="urn:microsoft.com/office/officeart/2005/8/layout/radial2"/>
    <dgm:cxn modelId="{09E6F66F-DC57-4731-B99F-116B73BD19BE}" type="presParOf" srcId="{82A468E7-0302-47D2-9ABB-EEEDAEDE5448}" destId="{004BAF0E-CACF-4B57-9BBB-B32B4C00AE77}" srcOrd="0" destOrd="0" presId="urn:microsoft.com/office/officeart/2005/8/layout/radial2"/>
    <dgm:cxn modelId="{FC968C3E-DFEE-42D2-B167-CE0CCAC8B0ED}" type="presParOf" srcId="{82A468E7-0302-47D2-9ABB-EEEDAEDE5448}" destId="{9A50856C-8CEC-4224-9067-4531616625F6}" srcOrd="1" destOrd="0" presId="urn:microsoft.com/office/officeart/2005/8/layout/radial2"/>
    <dgm:cxn modelId="{0791F727-E240-4E75-8E0B-7E65634334F3}" type="presParOf" srcId="{8F78DF33-E9F1-4020-8D16-FCC315ECB997}" destId="{17A238B8-782D-4720-999B-05AF5A18D3F9}" srcOrd="1" destOrd="0" presId="urn:microsoft.com/office/officeart/2005/8/layout/radial2"/>
    <dgm:cxn modelId="{86B0AEFF-E53E-4420-9604-5BB9DB476E87}" type="presParOf" srcId="{8F78DF33-E9F1-4020-8D16-FCC315ECB997}" destId="{B1A8530B-B933-4BFB-9575-D1536980D338}" srcOrd="2" destOrd="0" presId="urn:microsoft.com/office/officeart/2005/8/layout/radial2"/>
    <dgm:cxn modelId="{546FAF94-36D9-4235-9A40-76E3084BBDCA}" type="presParOf" srcId="{B1A8530B-B933-4BFB-9575-D1536980D338}" destId="{75294445-13F0-477D-95D7-50E4C37A0985}" srcOrd="0" destOrd="0" presId="urn:microsoft.com/office/officeart/2005/8/layout/radial2"/>
    <dgm:cxn modelId="{26E4942B-A4FA-4801-8DC3-2007E900E0C7}" type="presParOf" srcId="{B1A8530B-B933-4BFB-9575-D1536980D338}" destId="{F872810F-B5E4-4427-A89C-0D703FC4DC10}" srcOrd="1" destOrd="0" presId="urn:microsoft.com/office/officeart/2005/8/layout/radial2"/>
    <dgm:cxn modelId="{A16750FA-0E9A-4A0C-8CB8-8D01644A19B4}" type="presParOf" srcId="{8F78DF33-E9F1-4020-8D16-FCC315ECB997}" destId="{0083BF82-1D04-4428-8B9C-EBCCD6BCB98F}" srcOrd="3" destOrd="0" presId="urn:microsoft.com/office/officeart/2005/8/layout/radial2"/>
    <dgm:cxn modelId="{391E451A-016D-494C-BF9D-A9042FC54A27}" type="presParOf" srcId="{8F78DF33-E9F1-4020-8D16-FCC315ECB997}" destId="{5406E877-B9AF-4E7D-93F0-B83503F828C4}" srcOrd="4" destOrd="0" presId="urn:microsoft.com/office/officeart/2005/8/layout/radial2"/>
    <dgm:cxn modelId="{B6EBA030-E08E-40CF-8606-71F5F085EDCF}" type="presParOf" srcId="{5406E877-B9AF-4E7D-93F0-B83503F828C4}" destId="{46B0EE22-634F-41D6-B3CA-E24CCD2FE01E}" srcOrd="0" destOrd="0" presId="urn:microsoft.com/office/officeart/2005/8/layout/radial2"/>
    <dgm:cxn modelId="{6D7B297A-F5FC-496E-A99D-C14B210EEE64}" type="presParOf" srcId="{5406E877-B9AF-4E7D-93F0-B83503F828C4}" destId="{B1E641A0-4647-4E56-B007-4413382A4CCF}" srcOrd="1" destOrd="0" presId="urn:microsoft.com/office/officeart/2005/8/layout/radial2"/>
    <dgm:cxn modelId="{620296E3-C3B4-4AF9-A5BE-5598CE9A778B}" type="presParOf" srcId="{8F78DF33-E9F1-4020-8D16-FCC315ECB997}" destId="{4041FCFC-8FE4-458D-AA8D-7EEBD987F713}" srcOrd="5" destOrd="0" presId="urn:microsoft.com/office/officeart/2005/8/layout/radial2"/>
    <dgm:cxn modelId="{8F8520B9-E1ED-4900-BC58-96D5B3D63DA6}" type="presParOf" srcId="{8F78DF33-E9F1-4020-8D16-FCC315ECB997}" destId="{82C2F3C6-C8DB-4A01-AA1D-B53AC650E435}" srcOrd="6" destOrd="0" presId="urn:microsoft.com/office/officeart/2005/8/layout/radial2"/>
    <dgm:cxn modelId="{6241B56D-A413-4E6B-9A8D-297D6542CAE5}" type="presParOf" srcId="{82C2F3C6-C8DB-4A01-AA1D-B53AC650E435}" destId="{BDAA9076-6958-4384-95E5-D73592BF3466}" srcOrd="0" destOrd="0" presId="urn:microsoft.com/office/officeart/2005/8/layout/radial2"/>
    <dgm:cxn modelId="{966FAC23-42ED-44BD-AE9E-E246E47B6F49}" type="presParOf" srcId="{82C2F3C6-C8DB-4A01-AA1D-B53AC650E435}" destId="{299BE121-AEAD-4043-874D-6D9F399BDAD0}" srcOrd="1" destOrd="0" presId="urn:microsoft.com/office/officeart/2005/8/layout/radial2"/>
    <dgm:cxn modelId="{C56D66D2-6051-40B5-9E71-4D4AB44304B9}" type="presParOf" srcId="{8F78DF33-E9F1-4020-8D16-FCC315ECB997}" destId="{FF508BCE-57E9-4A76-83C0-D2640616D6C7}" srcOrd="7" destOrd="0" presId="urn:microsoft.com/office/officeart/2005/8/layout/radial2"/>
    <dgm:cxn modelId="{53EC89DB-05DD-485D-9678-9CEDD0789DBC}" type="presParOf" srcId="{8F78DF33-E9F1-4020-8D16-FCC315ECB997}" destId="{F85999B9-78DF-417A-8C3C-B21CCBF38F4F}" srcOrd="8" destOrd="0" presId="urn:microsoft.com/office/officeart/2005/8/layout/radial2"/>
    <dgm:cxn modelId="{7BBAF018-0F3B-4FC2-887E-AB0ABA55F647}" type="presParOf" srcId="{F85999B9-78DF-417A-8C3C-B21CCBF38F4F}" destId="{8BE2FD63-DB06-4F9F-A8B2-0D3351E87DCC}" srcOrd="0" destOrd="0" presId="urn:microsoft.com/office/officeart/2005/8/layout/radial2"/>
    <dgm:cxn modelId="{2AA2AEC1-2503-412F-B304-BE8AB082E7D9}" type="presParOf" srcId="{F85999B9-78DF-417A-8C3C-B21CCBF38F4F}" destId="{12992E12-A9B9-468D-982E-83D9C55BA37E}" srcOrd="1" destOrd="0" presId="urn:microsoft.com/office/officeart/2005/8/layout/radial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28CF4-C89D-427B-9193-6809F6E2DD5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E372EF-942B-4238-BF44-713FA559B83F}">
      <dgm:prSet phldrT="[Text]"/>
      <dgm:spPr/>
      <dgm:t>
        <a:bodyPr/>
        <a:lstStyle/>
        <a:p>
          <a:r>
            <a:rPr lang="en-US" dirty="0" smtClean="0"/>
            <a:t>TERIMA KASIH</a:t>
          </a:r>
          <a:endParaRPr lang="en-US" dirty="0"/>
        </a:p>
      </dgm:t>
    </dgm:pt>
    <dgm:pt modelId="{2EFAE702-57D3-4D6B-93A9-B0BEF6C4594A}" type="parTrans" cxnId="{9FC1AF53-5C3A-402F-90E6-021CD7ADBA8F}">
      <dgm:prSet/>
      <dgm:spPr/>
      <dgm:t>
        <a:bodyPr/>
        <a:lstStyle/>
        <a:p>
          <a:endParaRPr lang="en-US"/>
        </a:p>
      </dgm:t>
    </dgm:pt>
    <dgm:pt modelId="{0EB90A02-DB7C-4F0E-B8C6-41AB1717917F}" type="sibTrans" cxnId="{9FC1AF53-5C3A-402F-90E6-021CD7ADBA8F}">
      <dgm:prSet/>
      <dgm:spPr/>
      <dgm:t>
        <a:bodyPr/>
        <a:lstStyle/>
        <a:p>
          <a:endParaRPr lang="en-US"/>
        </a:p>
      </dgm:t>
    </dgm:pt>
    <dgm:pt modelId="{9B6FE3A9-1167-4405-A576-C59F4F168054}">
      <dgm:prSet phldrT="[Text]"/>
      <dgm:spPr/>
      <dgm:t>
        <a:bodyPr/>
        <a:lstStyle/>
        <a:p>
          <a:r>
            <a:rPr lang="en-US" dirty="0" smtClean="0"/>
            <a:t>SEMOGA</a:t>
          </a:r>
          <a:endParaRPr lang="en-US" dirty="0"/>
        </a:p>
      </dgm:t>
    </dgm:pt>
    <dgm:pt modelId="{98714146-1B52-4A2F-839D-9C6B31466E3E}" type="parTrans" cxnId="{044945F5-09BD-4A87-A46E-F3000D70486D}">
      <dgm:prSet/>
      <dgm:spPr/>
      <dgm:t>
        <a:bodyPr/>
        <a:lstStyle/>
        <a:p>
          <a:endParaRPr lang="en-US"/>
        </a:p>
      </dgm:t>
    </dgm:pt>
    <dgm:pt modelId="{73671AFB-0300-4EE5-927E-F430C6738018}" type="sibTrans" cxnId="{044945F5-09BD-4A87-A46E-F3000D70486D}">
      <dgm:prSet/>
      <dgm:spPr/>
      <dgm:t>
        <a:bodyPr/>
        <a:lstStyle/>
        <a:p>
          <a:endParaRPr lang="en-US"/>
        </a:p>
      </dgm:t>
    </dgm:pt>
    <dgm:pt modelId="{0E29C937-4162-4B11-AC7F-90A8F26BD9CA}">
      <dgm:prSet phldrT="[Text]"/>
      <dgm:spPr/>
      <dgm:t>
        <a:bodyPr/>
        <a:lstStyle/>
        <a:p>
          <a:r>
            <a:rPr lang="en-US" dirty="0" smtClean="0"/>
            <a:t>BERMANFAAT</a:t>
          </a:r>
          <a:endParaRPr lang="en-US" dirty="0"/>
        </a:p>
      </dgm:t>
    </dgm:pt>
    <dgm:pt modelId="{CE3D97DB-345B-4C93-984B-1E869E7E88D6}" type="parTrans" cxnId="{B119173C-6516-408E-BFAE-F04BCFAD4263}">
      <dgm:prSet/>
      <dgm:spPr/>
      <dgm:t>
        <a:bodyPr/>
        <a:lstStyle/>
        <a:p>
          <a:endParaRPr lang="en-US"/>
        </a:p>
      </dgm:t>
    </dgm:pt>
    <dgm:pt modelId="{0ECB7609-2279-4847-A140-730DAE31401A}" type="sibTrans" cxnId="{B119173C-6516-408E-BFAE-F04BCFAD4263}">
      <dgm:prSet/>
      <dgm:spPr/>
      <dgm:t>
        <a:bodyPr/>
        <a:lstStyle/>
        <a:p>
          <a:endParaRPr lang="en-US"/>
        </a:p>
      </dgm:t>
    </dgm:pt>
    <dgm:pt modelId="{A9BB77A3-5FF0-4943-A3E5-69F2DC57B56C}" type="pres">
      <dgm:prSet presAssocID="{13D28CF4-C89D-427B-9193-6809F6E2DD5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5865F76-7AC1-430C-9FF0-3A08E1AF969B}" type="pres">
      <dgm:prSet presAssocID="{2DE372EF-942B-4238-BF44-713FA559B83F}" presName="circle1" presStyleLbl="node1" presStyleIdx="0" presStyleCnt="3"/>
      <dgm:spPr/>
    </dgm:pt>
    <dgm:pt modelId="{ADC6C346-D3B1-4D07-836E-D39A2611EEDB}" type="pres">
      <dgm:prSet presAssocID="{2DE372EF-942B-4238-BF44-713FA559B83F}" presName="space" presStyleCnt="0"/>
      <dgm:spPr/>
    </dgm:pt>
    <dgm:pt modelId="{CF0D81B4-04AE-4956-9104-E94278916125}" type="pres">
      <dgm:prSet presAssocID="{2DE372EF-942B-4238-BF44-713FA559B83F}" presName="rect1" presStyleLbl="alignAcc1" presStyleIdx="0" presStyleCnt="3"/>
      <dgm:spPr/>
      <dgm:t>
        <a:bodyPr/>
        <a:lstStyle/>
        <a:p>
          <a:endParaRPr lang="id-ID"/>
        </a:p>
      </dgm:t>
    </dgm:pt>
    <dgm:pt modelId="{279D0C70-57E1-4553-AF2F-F2B4CDD83A88}" type="pres">
      <dgm:prSet presAssocID="{9B6FE3A9-1167-4405-A576-C59F4F168054}" presName="vertSpace2" presStyleLbl="node1" presStyleIdx="0" presStyleCnt="3"/>
      <dgm:spPr/>
    </dgm:pt>
    <dgm:pt modelId="{0DE577C5-8A0A-4E78-B556-7270A858BA53}" type="pres">
      <dgm:prSet presAssocID="{9B6FE3A9-1167-4405-A576-C59F4F168054}" presName="circle2" presStyleLbl="node1" presStyleIdx="1" presStyleCnt="3"/>
      <dgm:spPr/>
    </dgm:pt>
    <dgm:pt modelId="{1B226A3B-11C2-48AA-95CB-7480910F09C1}" type="pres">
      <dgm:prSet presAssocID="{9B6FE3A9-1167-4405-A576-C59F4F168054}" presName="rect2" presStyleLbl="alignAcc1" presStyleIdx="1" presStyleCnt="3"/>
      <dgm:spPr/>
      <dgm:t>
        <a:bodyPr/>
        <a:lstStyle/>
        <a:p>
          <a:endParaRPr lang="id-ID"/>
        </a:p>
      </dgm:t>
    </dgm:pt>
    <dgm:pt modelId="{17ACADC7-4852-49C9-8B36-3915C2C2729C}" type="pres">
      <dgm:prSet presAssocID="{0E29C937-4162-4B11-AC7F-90A8F26BD9CA}" presName="vertSpace3" presStyleLbl="node1" presStyleIdx="1" presStyleCnt="3"/>
      <dgm:spPr/>
    </dgm:pt>
    <dgm:pt modelId="{5CDEF388-E857-4CCE-B0CA-99039F82E43F}" type="pres">
      <dgm:prSet presAssocID="{0E29C937-4162-4B11-AC7F-90A8F26BD9CA}" presName="circle3" presStyleLbl="node1" presStyleIdx="2" presStyleCnt="3"/>
      <dgm:spPr/>
    </dgm:pt>
    <dgm:pt modelId="{A575AB1E-D333-4640-9E99-719AB71551E8}" type="pres">
      <dgm:prSet presAssocID="{0E29C937-4162-4B11-AC7F-90A8F26BD9CA}" presName="rect3" presStyleLbl="alignAcc1" presStyleIdx="2" presStyleCnt="3"/>
      <dgm:spPr/>
      <dgm:t>
        <a:bodyPr/>
        <a:lstStyle/>
        <a:p>
          <a:endParaRPr lang="id-ID"/>
        </a:p>
      </dgm:t>
    </dgm:pt>
    <dgm:pt modelId="{836695ED-40CE-4E1A-A1E7-9C701EBACBE5}" type="pres">
      <dgm:prSet presAssocID="{2DE372EF-942B-4238-BF44-713FA559B83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6D0BB9E-E5AF-4C27-9BBB-7D189C9E21ED}" type="pres">
      <dgm:prSet presAssocID="{9B6FE3A9-1167-4405-A576-C59F4F16805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F597F1F-F33F-40AB-80EA-2AF071A84B7A}" type="pres">
      <dgm:prSet presAssocID="{0E29C937-4162-4B11-AC7F-90A8F26BD9C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533BAF3-B40D-4A75-BF8D-D30A57FFBAAC}" type="presOf" srcId="{0E29C937-4162-4B11-AC7F-90A8F26BD9CA}" destId="{A575AB1E-D333-4640-9E99-719AB71551E8}" srcOrd="0" destOrd="0" presId="urn:microsoft.com/office/officeart/2005/8/layout/target3"/>
    <dgm:cxn modelId="{58D44C54-A00B-4110-BF42-64C62966BCF7}" type="presOf" srcId="{9B6FE3A9-1167-4405-A576-C59F4F168054}" destId="{1B226A3B-11C2-48AA-95CB-7480910F09C1}" srcOrd="0" destOrd="0" presId="urn:microsoft.com/office/officeart/2005/8/layout/target3"/>
    <dgm:cxn modelId="{044945F5-09BD-4A87-A46E-F3000D70486D}" srcId="{13D28CF4-C89D-427B-9193-6809F6E2DD50}" destId="{9B6FE3A9-1167-4405-A576-C59F4F168054}" srcOrd="1" destOrd="0" parTransId="{98714146-1B52-4A2F-839D-9C6B31466E3E}" sibTransId="{73671AFB-0300-4EE5-927E-F430C6738018}"/>
    <dgm:cxn modelId="{8689934E-EC95-4F5D-AC6F-9E3B27386E90}" type="presOf" srcId="{0E29C937-4162-4B11-AC7F-90A8F26BD9CA}" destId="{AF597F1F-F33F-40AB-80EA-2AF071A84B7A}" srcOrd="1" destOrd="0" presId="urn:microsoft.com/office/officeart/2005/8/layout/target3"/>
    <dgm:cxn modelId="{9C4B4E3D-C65A-466C-90F0-4059DFB1925D}" type="presOf" srcId="{2DE372EF-942B-4238-BF44-713FA559B83F}" destId="{CF0D81B4-04AE-4956-9104-E94278916125}" srcOrd="0" destOrd="0" presId="urn:microsoft.com/office/officeart/2005/8/layout/target3"/>
    <dgm:cxn modelId="{9FC1AF53-5C3A-402F-90E6-021CD7ADBA8F}" srcId="{13D28CF4-C89D-427B-9193-6809F6E2DD50}" destId="{2DE372EF-942B-4238-BF44-713FA559B83F}" srcOrd="0" destOrd="0" parTransId="{2EFAE702-57D3-4D6B-93A9-B0BEF6C4594A}" sibTransId="{0EB90A02-DB7C-4F0E-B8C6-41AB1717917F}"/>
    <dgm:cxn modelId="{B119173C-6516-408E-BFAE-F04BCFAD4263}" srcId="{13D28CF4-C89D-427B-9193-6809F6E2DD50}" destId="{0E29C937-4162-4B11-AC7F-90A8F26BD9CA}" srcOrd="2" destOrd="0" parTransId="{CE3D97DB-345B-4C93-984B-1E869E7E88D6}" sibTransId="{0ECB7609-2279-4847-A140-730DAE31401A}"/>
    <dgm:cxn modelId="{DEE86F8E-DB86-4420-B1D8-4D2EB5D535A8}" type="presOf" srcId="{13D28CF4-C89D-427B-9193-6809F6E2DD50}" destId="{A9BB77A3-5FF0-4943-A3E5-69F2DC57B56C}" srcOrd="0" destOrd="0" presId="urn:microsoft.com/office/officeart/2005/8/layout/target3"/>
    <dgm:cxn modelId="{2C9B00DF-9B57-477B-AC71-BAA270A93F8A}" type="presOf" srcId="{2DE372EF-942B-4238-BF44-713FA559B83F}" destId="{836695ED-40CE-4E1A-A1E7-9C701EBACBE5}" srcOrd="1" destOrd="0" presId="urn:microsoft.com/office/officeart/2005/8/layout/target3"/>
    <dgm:cxn modelId="{F95B1F01-ED28-49FC-856F-DA776BB14ECE}" type="presOf" srcId="{9B6FE3A9-1167-4405-A576-C59F4F168054}" destId="{C6D0BB9E-E5AF-4C27-9BBB-7D189C9E21ED}" srcOrd="1" destOrd="0" presId="urn:microsoft.com/office/officeart/2005/8/layout/target3"/>
    <dgm:cxn modelId="{F9AEE32B-7D93-4BEA-B6CF-2B5BF45B3924}" type="presParOf" srcId="{A9BB77A3-5FF0-4943-A3E5-69F2DC57B56C}" destId="{05865F76-7AC1-430C-9FF0-3A08E1AF969B}" srcOrd="0" destOrd="0" presId="urn:microsoft.com/office/officeart/2005/8/layout/target3"/>
    <dgm:cxn modelId="{FCBA4414-6D7F-4C83-98EE-3FD0D3AD550F}" type="presParOf" srcId="{A9BB77A3-5FF0-4943-A3E5-69F2DC57B56C}" destId="{ADC6C346-D3B1-4D07-836E-D39A2611EEDB}" srcOrd="1" destOrd="0" presId="urn:microsoft.com/office/officeart/2005/8/layout/target3"/>
    <dgm:cxn modelId="{0ED268C7-42E0-4734-B367-CF4F8DF52D09}" type="presParOf" srcId="{A9BB77A3-5FF0-4943-A3E5-69F2DC57B56C}" destId="{CF0D81B4-04AE-4956-9104-E94278916125}" srcOrd="2" destOrd="0" presId="urn:microsoft.com/office/officeart/2005/8/layout/target3"/>
    <dgm:cxn modelId="{B87FB09F-4E4C-4903-BB64-6110C7215D4B}" type="presParOf" srcId="{A9BB77A3-5FF0-4943-A3E5-69F2DC57B56C}" destId="{279D0C70-57E1-4553-AF2F-F2B4CDD83A88}" srcOrd="3" destOrd="0" presId="urn:microsoft.com/office/officeart/2005/8/layout/target3"/>
    <dgm:cxn modelId="{77BD5EBF-7782-46FC-A0A8-46406B976F53}" type="presParOf" srcId="{A9BB77A3-5FF0-4943-A3E5-69F2DC57B56C}" destId="{0DE577C5-8A0A-4E78-B556-7270A858BA53}" srcOrd="4" destOrd="0" presId="urn:microsoft.com/office/officeart/2005/8/layout/target3"/>
    <dgm:cxn modelId="{C5E70552-C9AC-4095-99CE-5A542BDE05ED}" type="presParOf" srcId="{A9BB77A3-5FF0-4943-A3E5-69F2DC57B56C}" destId="{1B226A3B-11C2-48AA-95CB-7480910F09C1}" srcOrd="5" destOrd="0" presId="urn:microsoft.com/office/officeart/2005/8/layout/target3"/>
    <dgm:cxn modelId="{5676B1EB-A33A-4CB8-B2B9-3535FFFD7598}" type="presParOf" srcId="{A9BB77A3-5FF0-4943-A3E5-69F2DC57B56C}" destId="{17ACADC7-4852-49C9-8B36-3915C2C2729C}" srcOrd="6" destOrd="0" presId="urn:microsoft.com/office/officeart/2005/8/layout/target3"/>
    <dgm:cxn modelId="{6EFD5804-EAFF-4843-9A44-43FE31B0D480}" type="presParOf" srcId="{A9BB77A3-5FF0-4943-A3E5-69F2DC57B56C}" destId="{5CDEF388-E857-4CCE-B0CA-99039F82E43F}" srcOrd="7" destOrd="0" presId="urn:microsoft.com/office/officeart/2005/8/layout/target3"/>
    <dgm:cxn modelId="{B7850B39-1AAC-47D1-A22B-33591E227F3A}" type="presParOf" srcId="{A9BB77A3-5FF0-4943-A3E5-69F2DC57B56C}" destId="{A575AB1E-D333-4640-9E99-719AB71551E8}" srcOrd="8" destOrd="0" presId="urn:microsoft.com/office/officeart/2005/8/layout/target3"/>
    <dgm:cxn modelId="{C0D24EE5-626C-4493-B032-0C7D81214120}" type="presParOf" srcId="{A9BB77A3-5FF0-4943-A3E5-69F2DC57B56C}" destId="{836695ED-40CE-4E1A-A1E7-9C701EBACBE5}" srcOrd="9" destOrd="0" presId="urn:microsoft.com/office/officeart/2005/8/layout/target3"/>
    <dgm:cxn modelId="{A00C0B62-32D4-4FB3-B277-CCB00E25AD86}" type="presParOf" srcId="{A9BB77A3-5FF0-4943-A3E5-69F2DC57B56C}" destId="{C6D0BB9E-E5AF-4C27-9BBB-7D189C9E21ED}" srcOrd="10" destOrd="0" presId="urn:microsoft.com/office/officeart/2005/8/layout/target3"/>
    <dgm:cxn modelId="{E3CD87ED-FF97-4351-A104-F286411455FB}" type="presParOf" srcId="{A9BB77A3-5FF0-4943-A3E5-69F2DC57B56C}" destId="{AF597F1F-F33F-40AB-80EA-2AF071A84B7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08BCE-57E9-4A76-83C0-D2640616D6C7}">
      <dsp:nvSpPr>
        <dsp:cNvPr id="0" name=""/>
        <dsp:cNvSpPr/>
      </dsp:nvSpPr>
      <dsp:spPr>
        <a:xfrm rot="3353139">
          <a:off x="1069117" y="4277213"/>
          <a:ext cx="782692" cy="66093"/>
        </a:xfrm>
        <a:custGeom>
          <a:avLst/>
          <a:gdLst/>
          <a:ahLst/>
          <a:cxnLst/>
          <a:rect l="0" t="0" r="0" b="0"/>
          <a:pathLst>
            <a:path>
              <a:moveTo>
                <a:pt x="0" y="33046"/>
              </a:moveTo>
              <a:lnTo>
                <a:pt x="782692" y="33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1FCFC-8FE4-458D-AA8D-7EEBD987F713}">
      <dsp:nvSpPr>
        <dsp:cNvPr id="0" name=""/>
        <dsp:cNvSpPr/>
      </dsp:nvSpPr>
      <dsp:spPr>
        <a:xfrm rot="903602">
          <a:off x="1478755" y="3493646"/>
          <a:ext cx="870314" cy="66093"/>
        </a:xfrm>
        <a:custGeom>
          <a:avLst/>
          <a:gdLst/>
          <a:ahLst/>
          <a:cxnLst/>
          <a:rect l="0" t="0" r="0" b="0"/>
          <a:pathLst>
            <a:path>
              <a:moveTo>
                <a:pt x="0" y="33046"/>
              </a:moveTo>
              <a:lnTo>
                <a:pt x="870314" y="33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3BF82-1D04-4428-8B9C-EBCCD6BCB98F}">
      <dsp:nvSpPr>
        <dsp:cNvPr id="0" name=""/>
        <dsp:cNvSpPr/>
      </dsp:nvSpPr>
      <dsp:spPr>
        <a:xfrm rot="20615203">
          <a:off x="1476765" y="2821576"/>
          <a:ext cx="831164" cy="66093"/>
        </a:xfrm>
        <a:custGeom>
          <a:avLst/>
          <a:gdLst/>
          <a:ahLst/>
          <a:cxnLst/>
          <a:rect l="0" t="0" r="0" b="0"/>
          <a:pathLst>
            <a:path>
              <a:moveTo>
                <a:pt x="0" y="33046"/>
              </a:moveTo>
              <a:lnTo>
                <a:pt x="831164" y="33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238B8-782D-4720-999B-05AF5A18D3F9}">
      <dsp:nvSpPr>
        <dsp:cNvPr id="0" name=""/>
        <dsp:cNvSpPr/>
      </dsp:nvSpPr>
      <dsp:spPr>
        <a:xfrm rot="18079843">
          <a:off x="1022562" y="2093421"/>
          <a:ext cx="685866" cy="66093"/>
        </a:xfrm>
        <a:custGeom>
          <a:avLst/>
          <a:gdLst/>
          <a:ahLst/>
          <a:cxnLst/>
          <a:rect l="0" t="0" r="0" b="0"/>
          <a:pathLst>
            <a:path>
              <a:moveTo>
                <a:pt x="0" y="33046"/>
              </a:moveTo>
              <a:lnTo>
                <a:pt x="685866" y="33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0856C-8CEC-4224-9067-4531616625F6}">
      <dsp:nvSpPr>
        <dsp:cNvPr id="0" name=""/>
        <dsp:cNvSpPr/>
      </dsp:nvSpPr>
      <dsp:spPr>
        <a:xfrm>
          <a:off x="-413819" y="2292859"/>
          <a:ext cx="2248179" cy="214884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294445-13F0-477D-95D7-50E4C37A0985}">
      <dsp:nvSpPr>
        <dsp:cNvPr id="0" name=""/>
        <dsp:cNvSpPr/>
      </dsp:nvSpPr>
      <dsp:spPr>
        <a:xfrm>
          <a:off x="838200" y="533399"/>
          <a:ext cx="2176573" cy="1343024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err="1" smtClean="0">
              <a:ln w="50800"/>
              <a:solidFill>
                <a:schemeClr val="bg1"/>
              </a:solidFill>
              <a:effectLst/>
            </a:rPr>
            <a:t>Jenis</a:t>
          </a:r>
          <a:r>
            <a:rPr lang="en-US" sz="1800" b="1" kern="1200" cap="none" spc="0" dirty="0" smtClean="0">
              <a:ln w="50800"/>
              <a:solidFill>
                <a:schemeClr val="bg1"/>
              </a:solidFill>
              <a:effectLst/>
            </a:rPr>
            <a:t>               </a:t>
          </a:r>
          <a:r>
            <a:rPr lang="en-US" sz="1800" b="1" kern="1200" cap="none" spc="0" dirty="0" err="1" smtClean="0">
              <a:ln w="50800"/>
              <a:solidFill>
                <a:schemeClr val="bg1"/>
              </a:solidFill>
              <a:effectLst/>
            </a:rPr>
            <a:t>dan</a:t>
          </a:r>
          <a:r>
            <a:rPr lang="en-US" sz="1800" b="1" kern="1200" cap="none" spc="0" dirty="0" smtClean="0">
              <a:ln w="50800"/>
              <a:solidFill>
                <a:schemeClr val="bg1"/>
              </a:solidFill>
              <a:effectLst/>
            </a:rPr>
            <a:t> strata </a:t>
          </a:r>
          <a:r>
            <a:rPr lang="en-US" sz="1800" b="1" kern="1200" cap="none" spc="0" dirty="0" err="1" smtClean="0">
              <a:ln w="50800"/>
              <a:solidFill>
                <a:schemeClr val="bg1"/>
              </a:solidFill>
              <a:effectLst/>
            </a:rPr>
            <a:t>Pendidikan</a:t>
          </a:r>
          <a:endParaRPr lang="en-US" sz="1800" b="1" kern="1200" cap="none" spc="0" dirty="0">
            <a:ln w="50800"/>
            <a:solidFill>
              <a:schemeClr val="bg1"/>
            </a:solidFill>
            <a:effectLst/>
          </a:endParaRPr>
        </a:p>
      </dsp:txBody>
      <dsp:txXfrm>
        <a:off x="1156952" y="730080"/>
        <a:ext cx="1539069" cy="949662"/>
      </dsp:txXfrm>
    </dsp:sp>
    <dsp:sp modelId="{46B0EE22-634F-41D6-B3CA-E24CCD2FE01E}">
      <dsp:nvSpPr>
        <dsp:cNvPr id="0" name=""/>
        <dsp:cNvSpPr/>
      </dsp:nvSpPr>
      <dsp:spPr>
        <a:xfrm>
          <a:off x="2133599" y="1658921"/>
          <a:ext cx="2661499" cy="146528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Tingkat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keahlian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kemampuan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  <a:r>
            <a:rPr lang="en-US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rofesi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-an</a:t>
          </a:r>
        </a:p>
      </dsp:txBody>
      <dsp:txXfrm>
        <a:off x="2523367" y="1873506"/>
        <a:ext cx="1881963" cy="1036110"/>
      </dsp:txXfrm>
    </dsp:sp>
    <dsp:sp modelId="{BDAA9076-6958-4384-95E5-D73592BF3466}">
      <dsp:nvSpPr>
        <dsp:cNvPr id="0" name=""/>
        <dsp:cNvSpPr/>
      </dsp:nvSpPr>
      <dsp:spPr>
        <a:xfrm>
          <a:off x="2209794" y="3200404"/>
          <a:ext cx="2645396" cy="1523608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Jabatan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perusahan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r>
            <a:rPr lang="en-US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industri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kepegawaian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97203" y="3423531"/>
        <a:ext cx="1870578" cy="1077354"/>
      </dsp:txXfrm>
    </dsp:sp>
    <dsp:sp modelId="{8BE2FD63-DB06-4F9F-A8B2-0D3351E87DCC}">
      <dsp:nvSpPr>
        <dsp:cNvPr id="0" name=""/>
        <dsp:cNvSpPr/>
      </dsp:nvSpPr>
      <dsp:spPr>
        <a:xfrm>
          <a:off x="990598" y="4571995"/>
          <a:ext cx="2300789" cy="1485721"/>
        </a:xfrm>
        <a:prstGeom prst="ellipse">
          <a:avLst/>
        </a:prstGeom>
        <a:solidFill>
          <a:srgbClr val="74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Tingkat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penghargaan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masy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pengguna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tenaga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kerja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27541" y="4789574"/>
        <a:ext cx="1626903" cy="1050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65F76-7AC1-430C-9FF0-3A08E1AF969B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0D81B4-04AE-4956-9104-E94278916125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TERIMA KASIH</a:t>
          </a:r>
          <a:endParaRPr lang="en-US" sz="5000" kern="1200" dirty="0"/>
        </a:p>
      </dsp:txBody>
      <dsp:txXfrm>
        <a:off x="1828800" y="203199"/>
        <a:ext cx="4267200" cy="1097282"/>
      </dsp:txXfrm>
    </dsp:sp>
    <dsp:sp modelId="{0DE577C5-8A0A-4E78-B556-7270A858BA53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26A3B-11C2-48AA-95CB-7480910F09C1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SEMOGA</a:t>
          </a:r>
          <a:endParaRPr lang="en-US" sz="5000" kern="1200" dirty="0"/>
        </a:p>
      </dsp:txBody>
      <dsp:txXfrm>
        <a:off x="1828800" y="1300482"/>
        <a:ext cx="4267200" cy="1097278"/>
      </dsp:txXfrm>
    </dsp:sp>
    <dsp:sp modelId="{5CDEF388-E857-4CCE-B0CA-99039F82E43F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5AB1E-D333-4640-9E99-719AB71551E8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BERMANFAAT</a:t>
          </a:r>
          <a:endParaRPr lang="en-US" sz="5000" kern="1200" dirty="0"/>
        </a:p>
      </dsp:txBody>
      <dsp:txXfrm>
        <a:off x="1828800" y="2397761"/>
        <a:ext cx="4267200" cy="1097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42484-EA8E-4F2C-A8D5-181480FFC4D6}" type="datetimeFigureOut">
              <a:rPr lang="id-ID" smtClean="0"/>
              <a:t>28/01/2016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2C3C9-A97B-4ADF-9D50-EE9BFF61D0D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6811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06EFD-8FA9-4940-BABB-F1FDA71487DE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F4821-24C7-4B96-9572-B1953546D6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BE91B-FF0A-4D14-85A1-AF8755DB331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1CD008-75F1-414B-B76D-9AEB8CAA126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C53EFA-45DC-410B-B9E7-A637F612AE54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202"/>
            <a:ext cx="5029200" cy="4475560"/>
          </a:xfrm>
          <a:noFill/>
          <a:ln/>
        </p:spPr>
        <p:txBody>
          <a:bodyPr/>
          <a:lstStyle/>
          <a:p>
            <a:pPr eaLnBrk="1" hangingPunct="1"/>
            <a:endParaRPr lang="id-ID" b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D32BD-6D2A-4D33-AA5B-1412458CE55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63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5" name="Slide Number Placeholder 3"/>
          <p:cNvSpPr txBox="1">
            <a:spLocks noGrp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CAA653-ABDE-4FEC-BB6A-A78EACA3D97C}" type="slidenum">
              <a:rPr lang="en-US" sz="1200"/>
              <a:pPr algn="r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4563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8704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B01FBC-94E6-43D5-8C9E-7DC2C211DF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880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796DAE-305C-4D0A-8E1D-FE52749EFD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4563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9011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EF46D5-548A-4ED3-A4A2-0966199484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031C37-DE13-4303-99FB-FB4D7F797C0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958A5C-0A1E-48CC-9795-F59DFB2B5385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48132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ECBBAA3-3F21-4168-869C-501B6F6F728D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C81DF-513E-4F1D-8AA3-B355DE033B9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7C3A7B-CD6E-4D16-80F4-0693D5C45E40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58372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B7B56A-38DB-426B-A819-1ADBC20F776E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BE91B-FF0A-4D14-85A1-AF8755DB331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BE5B7-172B-4C22-BE3B-7444D179A6A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891DC4-3258-4962-9DB1-71347C531E23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202"/>
            <a:ext cx="5029200" cy="4475560"/>
          </a:xfrm>
          <a:noFill/>
          <a:ln/>
        </p:spPr>
        <p:txBody>
          <a:bodyPr/>
          <a:lstStyle/>
          <a:p>
            <a:pPr eaLnBrk="1" hangingPunct="1"/>
            <a:endParaRPr lang="id-ID" sz="1000" b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035A6-2953-4277-A643-8564ABF3BA0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93CBCD-E249-4B06-9CF1-0D8066F24620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6349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2475"/>
            <a:ext cx="4953000" cy="3716338"/>
          </a:xfrm>
          <a:ln w="12700" cap="flat"/>
        </p:spPr>
      </p:sp>
      <p:sp>
        <p:nvSpPr>
          <p:cNvPr id="634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4724202"/>
            <a:ext cx="5029200" cy="447556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id-ID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9722D-4742-43C8-91B8-6C1C48A39BF2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79DC3-43C7-4DBC-9C61-66FE73B44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d/imgres?imgurl=http://www.tweglobal.com/wp-content/uploads/2012/05/Being-an-Agent-of-Change-logo.jpg&amp;imgrefurl=http://www.tweglobal.com/wp-content/uploads/2012/05/&amp;usg=__Ppg-O1lD9Ds9sFfe6t05J-8OM2A=&amp;h=584&amp;w=456&amp;sz=34&amp;hl=id&amp;start=69&amp;zoom=1&amp;tbnid=XW4a87YUbSqdoM:&amp;tbnh=135&amp;tbnw=105&amp;ei=3ZeaULa4OsXRrQf0-IHoDA&amp;prev=/search?q=AGENT+OF+CHANGE&amp;start=60&amp;num=10&amp;hl=id&amp;sa=N&amp;biw=1366&amp;bih=558&amp;site=imghp&amp;tbm=isch&amp;itbs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id/imgres?imgurl=http://www.anneahira.com/images/prestasi-kerja.jpg&amp;imgrefurl=http://www.anneahira.com/prestasi-kerja-5227.htm&amp;usg=__NapHjvk46VP1IVGOQQoYY7OVGPE=&amp;h=600&amp;w=800&amp;sz=135&amp;hl=id&amp;start=10&amp;zoom=1&amp;tbnid=aTBlLyzB_PXdKM:&amp;tbnh=107&amp;tbnw=143&amp;ei=_JGaUK2xJYnSrQe9u4DwDw&amp;prev=/search?q=PRESTASI&amp;num=10&amp;hl=id&amp;biw=1366&amp;bih=558&amp;site=imghp&amp;tbm=isch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www.google.co.id/imgres?imgurl=http://iuang.com/wp-content/uploads/2011/02/motif-prestasi-bisnis.jpg&amp;imgrefurl=http://iuang.com/usaha-kecil/hanya-motif-prestasi-yang-membuat-berhasil-bukan-motif-ekonomis/&amp;usg=__aud8ukaaf5vN8qqdJ9JyhqYIhIY=&amp;h=202&amp;w=200&amp;sz=5&amp;hl=id&amp;start=134&amp;zoom=1&amp;tbnid=ZY84wUCyroyycM:&amp;tbnh=105&amp;tbnw=104&amp;ei=HZOaUOmQCYX5rQfWwIC4Bg&amp;prev=/search?q=PRESTASI&amp;start=130&amp;num=10&amp;hl=id&amp;sa=N&amp;biw=1366&amp;bih=558&amp;site=imghp&amp;tbm=isch&amp;itbs=1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d/imgres?imgurl=http://www.tweglobal.com/wp-content/uploads/2012/05/Being-an-Agent-of-Change-logo.jpg&amp;imgrefurl=http://www.tweglobal.com/wp-content/uploads/2012/05/&amp;usg=__Ppg-O1lD9Ds9sFfe6t05J-8OM2A=&amp;h=584&amp;w=456&amp;sz=34&amp;hl=id&amp;start=69&amp;zoom=1&amp;tbnid=XW4a87YUbSqdoM:&amp;tbnh=135&amp;tbnw=105&amp;ei=3ZeaULa4OsXRrQf0-IHoDA&amp;prev=/search?q=AGENT+OF+CHANGE&amp;start=60&amp;num=10&amp;hl=id&amp;sa=N&amp;biw=1366&amp;bih=558&amp;site=imghp&amp;tbm=isch&amp;itbs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6096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no Pro Smbd Caption" pitchFamily="18" charset="0"/>
              </a:rPr>
              <a:t>MENJADI </a:t>
            </a:r>
            <a:r>
              <a:rPr lang="id-ID" sz="3200" dirty="0" smtClean="0">
                <a:latin typeface="Arno Pro Smbd Caption" pitchFamily="18" charset="0"/>
              </a:rPr>
              <a:t>DOSEN UAD</a:t>
            </a:r>
          </a:p>
          <a:p>
            <a:pPr algn="ctr"/>
            <a:r>
              <a:rPr lang="id-ID" sz="3200" dirty="0" smtClean="0">
                <a:latin typeface="Arno Pro Smbd Caption" pitchFamily="18" charset="0"/>
              </a:rPr>
              <a:t>YANG KREATIF DAN BERPRESTASI</a:t>
            </a:r>
          </a:p>
        </p:txBody>
      </p:sp>
      <p:sp>
        <p:nvSpPr>
          <p:cNvPr id="1036" name="AutoShape 12" descr="Hasil gambar untuk U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Hasil gambar untuk U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76600" y="5562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GUNAWAN BUDIYANTO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429000" y="1905000"/>
            <a:ext cx="2057400" cy="3276600"/>
            <a:chOff x="3429000" y="2133600"/>
            <a:chExt cx="1536700" cy="2474306"/>
          </a:xfrm>
        </p:grpSpPr>
        <p:graphicFrame>
          <p:nvGraphicFramePr>
            <p:cNvPr id="8199" name="Object 7"/>
            <p:cNvGraphicFramePr>
              <a:graphicFrameLocks noChangeAspect="1"/>
            </p:cNvGraphicFramePr>
            <p:nvPr/>
          </p:nvGraphicFramePr>
          <p:xfrm>
            <a:off x="3661833" y="2276348"/>
            <a:ext cx="1132152" cy="1646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Clip" r:id="rId3" imgW="3848100" imgH="5478463" progId="">
                    <p:embed/>
                  </p:oleObj>
                </mc:Choice>
                <mc:Fallback>
                  <p:oleObj name="Clip" r:id="rId3" imgW="3848100" imgH="5478463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833" y="2276348"/>
                          <a:ext cx="1132152" cy="16465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" name="Picture 2" descr="http://msuyanto.com/nucleus/media/1/20070910-menembus-pasar-global-1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75567" y="2133600"/>
              <a:ext cx="1455208" cy="1700328"/>
            </a:xfrm>
            <a:prstGeom prst="rect">
              <a:avLst/>
            </a:prstGeom>
            <a:noFill/>
          </p:spPr>
        </p:pic>
        <p:pic>
          <p:nvPicPr>
            <p:cNvPr id="1040" name="Picture 16" descr="https://upload.wikimedia.org/wikipedia/id/b/bc/UAD_logo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429000" y="3037673"/>
              <a:ext cx="1536700" cy="157023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abashdeans.typepad.com/.a/6a016301074ed1970d0168e7471664970c-800w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04800"/>
            <a:ext cx="7817827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rumroadravings.com/wp-content/uploads/2012/09/teaching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81000"/>
            <a:ext cx="3959412" cy="4038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52600" y="4724400"/>
            <a:ext cx="5791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no Pro Smbd Caption" pitchFamily="18" charset="0"/>
              </a:rPr>
              <a:t>LECTURER IS AN ACTOR  IN :</a:t>
            </a:r>
          </a:p>
          <a:p>
            <a:pPr algn="ctr"/>
            <a:r>
              <a:rPr lang="en-US" sz="2000" dirty="0" smtClean="0">
                <a:latin typeface="Arno Pro Smbd Caption" pitchFamily="18" charset="0"/>
              </a:rPr>
              <a:t>INFORMING</a:t>
            </a:r>
          </a:p>
          <a:p>
            <a:pPr algn="ctr"/>
            <a:r>
              <a:rPr lang="en-US" sz="2000" dirty="0" smtClean="0">
                <a:latin typeface="Arno Pro Smbd Caption" pitchFamily="18" charset="0"/>
              </a:rPr>
              <a:t>INSPIRING</a:t>
            </a:r>
          </a:p>
          <a:p>
            <a:pPr algn="ctr"/>
            <a:r>
              <a:rPr lang="en-US" sz="2000" dirty="0" smtClean="0">
                <a:latin typeface="Arno Pro Smbd Caption" pitchFamily="18" charset="0"/>
              </a:rPr>
              <a:t>MOTIVATING</a:t>
            </a:r>
          </a:p>
          <a:p>
            <a:pPr algn="ctr"/>
            <a:r>
              <a:rPr lang="en-US" sz="2000" dirty="0" smtClean="0">
                <a:latin typeface="Arno Pro Smbd Caption" pitchFamily="18" charset="0"/>
              </a:rPr>
              <a:t>CONTROLLING</a:t>
            </a:r>
          </a:p>
          <a:p>
            <a:pPr algn="ctr"/>
            <a:r>
              <a:rPr lang="en-US" sz="2000" dirty="0" smtClean="0">
                <a:latin typeface="Arno Pro Smbd Caption" pitchFamily="18" charset="0"/>
              </a:rPr>
              <a:t>CREATES THE CLASS TO BE NEVER FLAT</a:t>
            </a:r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85750" y="549275"/>
            <a:ext cx="84010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5" rIns="91429" bIns="45715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Kurikulum yang disarankan oleh   The International Bureau of Education </a:t>
            </a: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UNESCO  </a:t>
            </a:r>
          </a:p>
          <a:p>
            <a:pPr algn="ctr">
              <a:lnSpc>
                <a:spcPct val="90000"/>
              </a:lnSpc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International Comission on Education for the 21 </a:t>
            </a:r>
            <a:r>
              <a:rPr lang="en-US" sz="2000" b="1" baseline="30000">
                <a:solidFill>
                  <a:srgbClr val="000000"/>
                </a:solidFill>
              </a:rPr>
              <a:t>st </a:t>
            </a: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Century )</a:t>
            </a: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71683" name="Group 3"/>
          <p:cNvGraphicFramePr>
            <a:graphicFrameLocks noGrp="1"/>
          </p:cNvGraphicFramePr>
          <p:nvPr/>
        </p:nvGraphicFramePr>
        <p:xfrm>
          <a:off x="1828800" y="1981200"/>
          <a:ext cx="5486400" cy="3760789"/>
        </p:xfrm>
        <a:graphic>
          <a:graphicData uri="http://schemas.openxmlformats.org/drawingml/2006/table">
            <a:tbl>
              <a:tblPr/>
              <a:tblGrid>
                <a:gridCol w="5486400"/>
              </a:tblGrid>
              <a:tr h="990600">
                <a:tc>
                  <a:txBody>
                    <a:bodyPr/>
                    <a:lstStyle/>
                    <a:p>
                      <a:pPr marL="285750" marR="0" lvl="0" indent="-571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Black" pitchFamily="34" charset="0"/>
                          <a:cs typeface="Times New Roman" pitchFamily="18" charset="0"/>
                        </a:rPr>
                        <a:t>EMPAT PILAR PENDIDIKAN</a:t>
                      </a:r>
                    </a:p>
                  </a:txBody>
                  <a:tcPr marL="91429" marR="9142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Learning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to know</a:t>
                      </a:r>
                    </a:p>
                  </a:txBody>
                  <a:tcPr marL="91429" marR="9142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1ED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Learning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to do </a:t>
                      </a:r>
                    </a:p>
                  </a:txBody>
                  <a:tcPr marL="91429" marR="9142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1ED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Learning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to be </a:t>
                      </a:r>
                    </a:p>
                  </a:txBody>
                  <a:tcPr marL="91429" marR="9142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1ED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Learning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to live together </a:t>
                      </a:r>
                    </a:p>
                  </a:txBody>
                  <a:tcPr marL="91429" marR="9142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1ED"/>
                    </a:solidFill>
                  </a:tcPr>
                </a:tc>
              </a:tr>
            </a:tbl>
          </a:graphicData>
        </a:graphic>
      </p:graphicFrame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2743200" y="5867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Life long learning</a:t>
            </a:r>
          </a:p>
        </p:txBody>
      </p:sp>
      <p:pic>
        <p:nvPicPr>
          <p:cNvPr id="5" name="Picture 2" descr="http://t2.gstatic.com/images?q=tbn:ANd9GcQ2kZYa6WD8eRxkIR1ziGYprWC95UCgbpi11C59E-4bQTVebyjp7_vImUkk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2133600"/>
            <a:ext cx="2666997" cy="342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utoUpdateAnimBg="0"/>
      <p:bldP spid="716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209800"/>
            <a:ext cx="3276600" cy="2895600"/>
            <a:chOff x="1584" y="960"/>
            <a:chExt cx="2448" cy="2016"/>
          </a:xfrm>
        </p:grpSpPr>
        <p:sp>
          <p:nvSpPr>
            <p:cNvPr id="24585" name="AutoShape 4"/>
            <p:cNvSpPr>
              <a:spLocks noChangeArrowheads="1"/>
            </p:cNvSpPr>
            <p:nvPr/>
          </p:nvSpPr>
          <p:spPr bwMode="auto">
            <a:xfrm>
              <a:off x="1584" y="960"/>
              <a:ext cx="2448" cy="2016"/>
            </a:xfrm>
            <a:prstGeom prst="triangle">
              <a:avLst>
                <a:gd name="adj" fmla="val 50000"/>
              </a:avLst>
            </a:prstGeom>
            <a:solidFill>
              <a:srgbClr val="EEE800"/>
            </a:solidFill>
            <a:ln w="3810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596" y="972"/>
              <a:ext cx="2436" cy="1992"/>
              <a:chOff x="1596" y="972"/>
              <a:chExt cx="2436" cy="1992"/>
            </a:xfrm>
          </p:grpSpPr>
          <p:sp>
            <p:nvSpPr>
              <p:cNvPr id="24587" name="Line 6"/>
              <p:cNvSpPr>
                <a:spLocks noChangeShapeType="1"/>
              </p:cNvSpPr>
              <p:nvPr/>
            </p:nvSpPr>
            <p:spPr bwMode="auto">
              <a:xfrm flipV="1">
                <a:off x="1596" y="2256"/>
                <a:ext cx="1215" cy="7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588" name="Line 7"/>
              <p:cNvSpPr>
                <a:spLocks noChangeShapeType="1"/>
              </p:cNvSpPr>
              <p:nvPr/>
            </p:nvSpPr>
            <p:spPr bwMode="auto">
              <a:xfrm>
                <a:off x="2793" y="2268"/>
                <a:ext cx="1239" cy="6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589" name="Line 8"/>
              <p:cNvSpPr>
                <a:spLocks noChangeShapeType="1"/>
              </p:cNvSpPr>
              <p:nvPr/>
            </p:nvSpPr>
            <p:spPr bwMode="auto">
              <a:xfrm>
                <a:off x="2805" y="972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352800" y="18732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 Black" pitchFamily="34" charset="0"/>
              </a:rPr>
              <a:t>KOGNITIF</a:t>
            </a: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5715000" y="499745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 Black" pitchFamily="34" charset="0"/>
              </a:rPr>
              <a:t>PSIKOMOTOR</a:t>
            </a:r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1143000" y="50736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Arial Black" pitchFamily="34" charset="0"/>
              </a:rPr>
              <a:t>AFEKTIF</a:t>
            </a:r>
          </a:p>
        </p:txBody>
      </p:sp>
      <p:sp>
        <p:nvSpPr>
          <p:cNvPr id="143373" name="Oval 13"/>
          <p:cNvSpPr>
            <a:spLocks noChangeArrowheads="1"/>
          </p:cNvSpPr>
          <p:nvPr/>
        </p:nvSpPr>
        <p:spPr bwMode="auto">
          <a:xfrm>
            <a:off x="3200400" y="3140075"/>
            <a:ext cx="1905000" cy="1889125"/>
          </a:xfrm>
          <a:prstGeom prst="ellipse">
            <a:avLst/>
          </a:prstGeom>
          <a:solidFill>
            <a:srgbClr val="9933FF">
              <a:alpha val="49019"/>
            </a:srgbClr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id-ID" sz="2400">
              <a:latin typeface="Times New Roman" pitchFamily="18" charset="0"/>
            </a:endParaRP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3352800" y="390048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KOMPETENSI</a:t>
            </a:r>
          </a:p>
        </p:txBody>
      </p:sp>
      <p:sp>
        <p:nvSpPr>
          <p:cNvPr id="24584" name="Text Box 17"/>
          <p:cNvSpPr txBox="1">
            <a:spLocks noChangeArrowheads="1"/>
          </p:cNvSpPr>
          <p:nvPr/>
        </p:nvSpPr>
        <p:spPr bwMode="auto">
          <a:xfrm>
            <a:off x="990600" y="762000"/>
            <a:ext cx="6629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no Pro Smbd Caption" pitchFamily="18" charset="0"/>
              </a:rPr>
              <a:t>TIGA </a:t>
            </a:r>
            <a:r>
              <a:rPr lang="en-US" sz="2000" dirty="0">
                <a:latin typeface="Arno Pro Smbd Caption" pitchFamily="18" charset="0"/>
              </a:rPr>
              <a:t>PILAR </a:t>
            </a:r>
            <a:r>
              <a:rPr lang="en-US" sz="2000" dirty="0" smtClean="0">
                <a:latin typeface="Arno Pro Smbd Caption" pitchFamily="18" charset="0"/>
              </a:rPr>
              <a:t>  </a:t>
            </a:r>
            <a:r>
              <a:rPr lang="en-US" sz="2000" dirty="0">
                <a:latin typeface="Arno Pro Smbd Caption" pitchFamily="18" charset="0"/>
              </a:rPr>
              <a:t>E</a:t>
            </a:r>
            <a:r>
              <a:rPr lang="en-US" sz="2000" dirty="0" smtClean="0">
                <a:latin typeface="Arno Pro Smbd Caption" pitchFamily="18" charset="0"/>
              </a:rPr>
              <a:t>LEMEN CAPAIAN PEMBELAJARAN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Arno Pro Smbd Caption" pitchFamily="18" charset="0"/>
              </a:rPr>
              <a:t>                         (learning outcome) </a:t>
            </a:r>
            <a:endParaRPr lang="en-US" sz="2000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9" grpId="0"/>
      <p:bldP spid="143370" grpId="0"/>
      <p:bldP spid="143371" grpId="0"/>
      <p:bldP spid="1433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562850" y="2152650"/>
            <a:ext cx="1295400" cy="33528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b="1">
                <a:solidFill>
                  <a:srgbClr val="C200C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CREATE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b="1">
              <a:solidFill>
                <a:srgbClr val="C200C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 Black" pitchFamily="34" charset="0"/>
              </a:rPr>
              <a:t>RANAH KOGNITIF BLOOM                      (Revisi oleh ANDERSON dkk, 2001)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172200" y="2533650"/>
            <a:ext cx="1371600" cy="29718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>
              <a:spcBef>
                <a:spcPct val="30000"/>
              </a:spcBef>
              <a:defRPr/>
            </a:pPr>
            <a:r>
              <a:rPr kumimoji="1" lang="en-US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EVALUATE</a:t>
            </a:r>
          </a:p>
          <a:p>
            <a:pPr>
              <a:spcBef>
                <a:spcPct val="30000"/>
              </a:spcBef>
              <a:defRPr/>
            </a:pPr>
            <a:endParaRPr kumimoji="1" lang="en-US" sz="1600" b="1">
              <a:solidFill>
                <a:srgbClr val="FF3300"/>
              </a:solidFill>
              <a:cs typeface="+mn-cs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781550" y="2914650"/>
            <a:ext cx="1371600" cy="25908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ANALYZE</a:t>
            </a:r>
          </a:p>
          <a:p>
            <a:pPr algn="ctr">
              <a:defRPr/>
            </a:pPr>
            <a:endParaRPr lang="en-US" sz="1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429000" y="3371850"/>
            <a:ext cx="1333500" cy="21336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APPLY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FF3300"/>
              </a:solidFill>
              <a:cs typeface="+mn-cs"/>
            </a:endParaRPr>
          </a:p>
          <a:p>
            <a:pPr algn="ctr">
              <a:defRPr/>
            </a:pPr>
            <a:endParaRPr lang="en-US" sz="1600">
              <a:cs typeface="+mn-cs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809750" y="3829050"/>
            <a:ext cx="1600200" cy="16764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>
              <a:defRPr/>
            </a:pPr>
            <a:r>
              <a:rPr kumimoji="1" lang="en-US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UNDERSTAND</a:t>
            </a:r>
            <a:endParaRPr lang="en-US" sz="1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>
              <a:defRPr/>
            </a:pPr>
            <a:endParaRPr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>
              <a:defRPr/>
            </a:pPr>
            <a:endParaRPr lang="en-US" sz="1600" b="1">
              <a:cs typeface="+mn-cs"/>
            </a:endParaRP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4286250"/>
            <a:ext cx="1485900" cy="1219200"/>
          </a:xfrm>
          <a:prstGeom prst="rect">
            <a:avLst/>
          </a:prstGeom>
          <a:solidFill>
            <a:srgbClr val="F5F0B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EE800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REMEMBER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endParaRPr kumimoji="1" lang="en-US" sz="1600" b="1">
              <a:solidFill>
                <a:srgbClr val="EEE800"/>
              </a:solidFill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896225" y="3048000"/>
            <a:ext cx="619125" cy="1387475"/>
            <a:chOff x="4974" y="1920"/>
            <a:chExt cx="390" cy="874"/>
          </a:xfrm>
        </p:grpSpPr>
        <p:sp>
          <p:nvSpPr>
            <p:cNvPr id="25610" name="AutoShape 10"/>
            <p:cNvSpPr>
              <a:spLocks noChangeArrowheads="1"/>
            </p:cNvSpPr>
            <p:nvPr/>
          </p:nvSpPr>
          <p:spPr bwMode="auto">
            <a:xfrm>
              <a:off x="4974" y="1920"/>
              <a:ext cx="354" cy="480"/>
            </a:xfrm>
            <a:prstGeom prst="upArrow">
              <a:avLst>
                <a:gd name="adj1" fmla="val 51417"/>
                <a:gd name="adj2" fmla="val 60408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4980" y="235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>
                  <a:latin typeface="Arial Black" pitchFamily="34" charset="0"/>
                </a:rPr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427038"/>
            <a:ext cx="5638800" cy="1554162"/>
          </a:xfrm>
        </p:spPr>
        <p:txBody>
          <a:bodyPr lIns="92075" tIns="46038" rIns="92075" bIns="46038">
            <a:normAutofit fontScale="90000"/>
          </a:bodyPr>
          <a:lstStyle/>
          <a:p>
            <a:pPr eaLnBrk="1" hangingPunct="1">
              <a:defRPr/>
            </a:pPr>
            <a:r>
              <a:rPr lang="en-GB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TINGKATAN KEMAMPUAN  </a:t>
            </a:r>
            <a:r>
              <a:rPr lang="en-GB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 Ranah Psikomotor</a:t>
            </a:r>
            <a:r>
              <a:rPr lang="en-GB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(HARROW)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934200" y="2286000"/>
            <a:ext cx="1905000" cy="3392488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NATURALIZATION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1600" b="1">
                <a:cs typeface="+mn-cs"/>
              </a:rPr>
              <a:t>Spontan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dan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otomatis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5219700" y="2819400"/>
            <a:ext cx="1676400" cy="2887663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ARTICULATION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1600" b="1">
                <a:cs typeface="+mn-cs"/>
              </a:rPr>
              <a:t>Akurat 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dan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cepat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581400" y="3352800"/>
            <a:ext cx="1600200" cy="2382838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PRECISION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1600" b="1">
                <a:cs typeface="+mn-cs"/>
              </a:rPr>
              <a:t>Lancar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dan 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tepat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866900" y="3886200"/>
            <a:ext cx="1676400" cy="1876425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MANIPULATION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endParaRPr lang="en-US" sz="16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1600" b="1">
                <a:cs typeface="+mn-cs"/>
              </a:rPr>
              <a:t>Tanpa contoh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Visual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dapat meniru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57200" y="4419600"/>
            <a:ext cx="1371600" cy="13716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defRPr/>
            </a:pP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IMITATION</a:t>
            </a:r>
          </a:p>
          <a:p>
            <a:pPr algn="ctr">
              <a:defRPr/>
            </a:pPr>
            <a:endParaRPr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en-US" sz="1600" b="1">
                <a:cs typeface="+mn-cs"/>
              </a:rPr>
              <a:t>Meniru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dengan </a:t>
            </a:r>
          </a:p>
          <a:p>
            <a:pPr algn="ctr">
              <a:defRPr/>
            </a:pPr>
            <a:r>
              <a:rPr lang="en-US" sz="1600" b="1">
                <a:cs typeface="+mn-cs"/>
              </a:rPr>
              <a:t>contoh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6324600" y="3276600"/>
            <a:ext cx="2667000" cy="2655888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CHARACTERIZATION</a:t>
            </a:r>
          </a:p>
          <a:p>
            <a:pPr algn="ctr">
              <a:defRPr/>
            </a:pPr>
            <a:endParaRPr lang="en-US" sz="20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endParaRPr lang="en-US" sz="2000">
              <a:solidFill>
                <a:srgbClr val="A3C303"/>
              </a:solidFill>
              <a:cs typeface="+mn-cs"/>
            </a:endParaRPr>
          </a:p>
          <a:p>
            <a:pPr algn="ctr">
              <a:defRPr/>
            </a:pPr>
            <a:r>
              <a:rPr lang="en-US" sz="2000" b="1">
                <a:cs typeface="+mn-cs"/>
              </a:rPr>
              <a:t>Menjadikan</a:t>
            </a:r>
          </a:p>
          <a:p>
            <a:pPr algn="ctr">
              <a:defRPr/>
            </a:pPr>
            <a:r>
              <a:rPr lang="en-US" sz="2000" b="1">
                <a:cs typeface="+mn-cs"/>
              </a:rPr>
              <a:t> pola hidup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4419600" y="3611563"/>
            <a:ext cx="1885950" cy="2332037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ORGANIZATION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20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cs typeface="+mn-cs"/>
              </a:rPr>
              <a:t>Mengatur diri</a:t>
            </a:r>
          </a:p>
          <a:p>
            <a:pPr algn="ctr">
              <a:defRPr/>
            </a:pPr>
            <a:endParaRPr lang="en-US" sz="2000" b="1">
              <a:cs typeface="+mn-cs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124200" y="3935413"/>
            <a:ext cx="1295400" cy="2008187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VALUING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20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cs typeface="+mn-cs"/>
              </a:rPr>
              <a:t>Meng</a:t>
            </a:r>
          </a:p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cs typeface="+mn-cs"/>
              </a:rPr>
              <a:t>hargai</a:t>
            </a:r>
          </a:p>
          <a:p>
            <a:pPr algn="ctr">
              <a:defRPr/>
            </a:pPr>
            <a:endParaRPr lang="en-US" sz="2000">
              <a:cs typeface="+mn-cs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524000" y="4259263"/>
            <a:ext cx="1600200" cy="1684337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RESPONDING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2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cs typeface="+mn-cs"/>
              </a:rPr>
              <a:t>menanggapi</a:t>
            </a:r>
          </a:p>
          <a:p>
            <a:pPr algn="ctr">
              <a:defRPr/>
            </a:pPr>
            <a:endParaRPr lang="en-US" sz="1600">
              <a:cs typeface="+mn-cs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28600" y="4648200"/>
            <a:ext cx="1295400" cy="1295400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RECEIVING</a:t>
            </a:r>
          </a:p>
          <a:p>
            <a:pPr algn="ctr">
              <a:spcBef>
                <a:spcPct val="30000"/>
              </a:spcBef>
              <a:defRPr/>
            </a:pPr>
            <a:endParaRPr kumimoji="1" lang="en-US" sz="2000" b="1">
              <a:solidFill>
                <a:srgbClr val="990000"/>
              </a:solidFill>
              <a:cs typeface="+mn-cs"/>
            </a:endParaRPr>
          </a:p>
          <a:p>
            <a:pPr algn="ctr">
              <a:spcBef>
                <a:spcPct val="30000"/>
              </a:spcBef>
              <a:defRPr/>
            </a:pPr>
            <a:r>
              <a:rPr kumimoji="1" lang="en-US" sz="2000" b="1">
                <a:cs typeface="+mn-cs"/>
              </a:rPr>
              <a:t>menerima</a:t>
            </a:r>
          </a:p>
          <a:p>
            <a:pPr algn="ctr">
              <a:defRPr/>
            </a:pPr>
            <a:endParaRPr lang="en-US" sz="1600">
              <a:cs typeface="+mn-cs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28600" y="304800"/>
            <a:ext cx="6172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TINGKATAN KEMAMPUAN                       RANAH AFEKTIF ( sikap dan nilai ) (KRATHWOHL)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553200" y="1219200"/>
            <a:ext cx="2286000" cy="1828800"/>
            <a:chOff x="4128" y="768"/>
            <a:chExt cx="1440" cy="1152"/>
          </a:xfrm>
        </p:grpSpPr>
        <p:sp>
          <p:nvSpPr>
            <p:cNvPr id="65545" name="AutoShape 9"/>
            <p:cNvSpPr>
              <a:spLocks noChangeArrowheads="1"/>
            </p:cNvSpPr>
            <p:nvPr/>
          </p:nvSpPr>
          <p:spPr bwMode="auto">
            <a:xfrm rot="5400000">
              <a:off x="4272" y="624"/>
              <a:ext cx="1152" cy="1440"/>
            </a:xfrm>
            <a:prstGeom prst="chevron">
              <a:avLst>
                <a:gd name="adj" fmla="val 25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62639" dir="18519588" algn="ctr" rotWithShape="0">
                <a:srgbClr val="FFFF66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id-ID">
                <a:cs typeface="+mn-cs"/>
              </a:endParaRPr>
            </a:p>
          </p:txBody>
        </p:sp>
        <p:sp>
          <p:nvSpPr>
            <p:cNvPr id="65544" name="Text Box 8"/>
            <p:cNvSpPr txBox="1">
              <a:spLocks noChangeArrowheads="1"/>
            </p:cNvSpPr>
            <p:nvPr/>
          </p:nvSpPr>
          <p:spPr bwMode="auto">
            <a:xfrm>
              <a:off x="4464" y="1104"/>
              <a:ext cx="91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>
                  <a:solidFill>
                    <a:srgbClr val="99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cs typeface="+mn-cs"/>
                </a:rPr>
                <a:t>SOFT </a:t>
              </a:r>
            </a:p>
            <a:p>
              <a:pPr algn="ctr">
                <a:defRPr/>
              </a:pPr>
              <a:r>
                <a:rPr lang="en-US" sz="2800" b="1">
                  <a:solidFill>
                    <a:srgbClr val="99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cs typeface="+mn-cs"/>
                </a:rPr>
                <a:t>SKILLS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  <p:bldP spid="65539" grpId="0" animBg="1"/>
      <p:bldP spid="65540" grpId="0" animBg="1"/>
      <p:bldP spid="65541" grpId="0" animBg="1"/>
      <p:bldP spid="655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ChangeArrowheads="1"/>
          </p:cNvSpPr>
          <p:nvPr/>
        </p:nvSpPr>
        <p:spPr bwMode="auto">
          <a:xfrm>
            <a:off x="195263" y="76200"/>
            <a:ext cx="88392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>
              <a:latin typeface="Arial Black" pitchFamily="34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33413" y="2590800"/>
            <a:ext cx="3709987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00050">
              <a:spcBef>
                <a:spcPct val="4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000" b="1" dirty="0">
                <a:latin typeface="Arial Black" pitchFamily="34" charset="0"/>
              </a:rPr>
              <a:t>SERANGKAIAN  MATA KULIAH</a:t>
            </a:r>
          </a:p>
          <a:p>
            <a:pPr marL="457200" indent="-400050">
              <a:spcBef>
                <a:spcPct val="4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000" b="1" dirty="0">
                <a:latin typeface="Arial Black" pitchFamily="34" charset="0"/>
              </a:rPr>
              <a:t>SILABUS                        ( </a:t>
            </a:r>
            <a:r>
              <a:rPr lang="en-US" sz="2000" b="1" dirty="0" err="1">
                <a:latin typeface="Arial Black" pitchFamily="34" charset="0"/>
              </a:rPr>
              <a:t>Materi</a:t>
            </a:r>
            <a:r>
              <a:rPr lang="en-US" sz="2000" b="1" dirty="0">
                <a:latin typeface="Arial Black" pitchFamily="34" charset="0"/>
              </a:rPr>
              <a:t> ajar )</a:t>
            </a:r>
          </a:p>
          <a:p>
            <a:pPr marL="457200" indent="-400050">
              <a:spcBef>
                <a:spcPct val="4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000" b="1" dirty="0">
                <a:latin typeface="Arial Black" pitchFamily="34" charset="0"/>
              </a:rPr>
              <a:t>PROGRAM KEGIATAN PEMBELAJARAN          ( GBPP – SAP – </a:t>
            </a:r>
            <a:r>
              <a:rPr lang="en-US" sz="2000" b="1" dirty="0" err="1">
                <a:latin typeface="Arial Black" pitchFamily="34" charset="0"/>
              </a:rPr>
              <a:t>Sistem</a:t>
            </a:r>
            <a:r>
              <a:rPr lang="en-US" sz="2000" b="1" dirty="0">
                <a:latin typeface="Arial Black" pitchFamily="34" charset="0"/>
              </a:rPr>
              <a:t> </a:t>
            </a:r>
            <a:r>
              <a:rPr lang="en-US" sz="2000" b="1" dirty="0" err="1">
                <a:latin typeface="Arial Black" pitchFamily="34" charset="0"/>
              </a:rPr>
              <a:t>penilaian</a:t>
            </a:r>
            <a:r>
              <a:rPr lang="en-US" sz="2000" b="1" dirty="0">
                <a:latin typeface="Arial Black" pitchFamily="34" charset="0"/>
              </a:rPr>
              <a:t> )</a:t>
            </a:r>
            <a:r>
              <a:rPr lang="en-US" sz="2000" b="1" dirty="0">
                <a:solidFill>
                  <a:schemeClr val="accent2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110163" y="2590800"/>
            <a:ext cx="3729037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40000"/>
              </a:spcBef>
              <a:buClr>
                <a:srgbClr val="800080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800080"/>
                </a:solidFill>
                <a:latin typeface="Arial Black" pitchFamily="34" charset="0"/>
              </a:rPr>
              <a:t>PROSES PEMBELAJARAN </a:t>
            </a:r>
          </a:p>
          <a:p>
            <a:pPr marL="457200" indent="-457200">
              <a:spcBef>
                <a:spcPct val="40000"/>
              </a:spcBef>
              <a:buClr>
                <a:srgbClr val="800080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800080"/>
                </a:solidFill>
                <a:latin typeface="Arial Black" pitchFamily="34" charset="0"/>
              </a:rPr>
              <a:t>PROSES EVALUASI                  ( ASSESSMENT )</a:t>
            </a:r>
          </a:p>
          <a:p>
            <a:pPr marL="457200" indent="-457200">
              <a:spcBef>
                <a:spcPct val="40000"/>
              </a:spcBef>
              <a:buClr>
                <a:srgbClr val="800080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800080"/>
                </a:solidFill>
                <a:latin typeface="Arial Black" pitchFamily="34" charset="0"/>
              </a:rPr>
              <a:t>PENCIPTAAN SUASANA PEMBELAJARAN</a:t>
            </a:r>
          </a:p>
        </p:txBody>
      </p:sp>
      <p:sp>
        <p:nvSpPr>
          <p:cNvPr id="19461" name="WordArt 10"/>
          <p:cNvSpPr>
            <a:spLocks noChangeArrowheads="1" noChangeShapeType="1" noTextEdit="1"/>
          </p:cNvSpPr>
          <p:nvPr/>
        </p:nvSpPr>
        <p:spPr bwMode="grayWhite">
          <a:xfrm rot="375809">
            <a:off x="2590800" y="346204"/>
            <a:ext cx="3581400" cy="5238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89093"/>
              </a:avLst>
            </a:prstTxWarp>
            <a:scene3d>
              <a:camera prst="legacyPerspectiveFront">
                <a:rot lat="2051998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Impact"/>
              </a:rPr>
              <a:t>KURIKULUM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33413" y="152400"/>
            <a:ext cx="3176587" cy="2438400"/>
            <a:chOff x="399" y="336"/>
            <a:chExt cx="2001" cy="1536"/>
          </a:xfrm>
        </p:grpSpPr>
        <p:sp>
          <p:nvSpPr>
            <p:cNvPr id="19466" name="Text Box 5"/>
            <p:cNvSpPr txBox="1">
              <a:spLocks noChangeArrowheads="1"/>
            </p:cNvSpPr>
            <p:nvPr/>
          </p:nvSpPr>
          <p:spPr bwMode="auto">
            <a:xfrm>
              <a:off x="399" y="1392"/>
              <a:ext cx="200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CC0066"/>
                  </a:solidFill>
                  <a:latin typeface="Arial Black" pitchFamily="34" charset="0"/>
                </a:rPr>
                <a:t>DOKUMEN  </a:t>
              </a:r>
              <a:r>
                <a:rPr lang="en-US" sz="2400" b="1">
                  <a:solidFill>
                    <a:schemeClr val="accent2"/>
                  </a:solidFill>
                  <a:latin typeface="Arial Black" pitchFamily="34" charset="0"/>
                </a:rPr>
                <a:t>    </a:t>
              </a:r>
              <a:r>
                <a:rPr lang="en-US" sz="2400" b="1">
                  <a:solidFill>
                    <a:schemeClr val="accent1"/>
                  </a:solidFill>
                  <a:latin typeface="Arial Black" pitchFamily="34" charset="0"/>
                </a:rPr>
                <a:t>        </a:t>
              </a:r>
              <a:r>
                <a:rPr lang="en-US" sz="2000" b="1">
                  <a:solidFill>
                    <a:schemeClr val="accent2"/>
                  </a:solidFill>
                </a:rPr>
                <a:t>( </a:t>
              </a:r>
              <a:r>
                <a:rPr lang="en-US" sz="2000" b="1"/>
                <a:t>CURRICULUM PLAN )</a:t>
              </a:r>
            </a:p>
          </p:txBody>
        </p:sp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 rot="2151937">
              <a:off x="864" y="336"/>
              <a:ext cx="462" cy="1056"/>
            </a:xfrm>
            <a:prstGeom prst="curvedRightArrow">
              <a:avLst>
                <a:gd name="adj1" fmla="val 45714"/>
                <a:gd name="adj2" fmla="val 91429"/>
                <a:gd name="adj3" fmla="val 37458"/>
              </a:avLst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id-ID">
                <a:latin typeface="Arial Black" pitchFamily="34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800600" y="152400"/>
            <a:ext cx="3863975" cy="2390775"/>
            <a:chOff x="3024" y="366"/>
            <a:chExt cx="2434" cy="1506"/>
          </a:xfrm>
        </p:grpSpPr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3024" y="1392"/>
              <a:ext cx="243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CC0066"/>
                  </a:solidFill>
                  <a:latin typeface="Arial Black" pitchFamily="34" charset="0"/>
                </a:rPr>
                <a:t>KEGIATAN NYATA</a:t>
              </a:r>
              <a:r>
                <a:rPr lang="en-US" sz="2000" b="1"/>
                <a:t>            </a:t>
              </a:r>
              <a:r>
                <a:rPr lang="en-US" sz="2000" b="1">
                  <a:solidFill>
                    <a:srgbClr val="800080"/>
                  </a:solidFill>
                </a:rPr>
                <a:t>( ACTUAL CURRICULUM )</a:t>
              </a:r>
            </a:p>
          </p:txBody>
        </p:sp>
        <p:sp>
          <p:nvSpPr>
            <p:cNvPr id="19465" name="AutoShape 12"/>
            <p:cNvSpPr>
              <a:spLocks noChangeArrowheads="1"/>
            </p:cNvSpPr>
            <p:nvPr/>
          </p:nvSpPr>
          <p:spPr bwMode="auto">
            <a:xfrm rot="-2235650">
              <a:off x="4338" y="366"/>
              <a:ext cx="462" cy="960"/>
            </a:xfrm>
            <a:prstGeom prst="curvedLeftArrow">
              <a:avLst>
                <a:gd name="adj1" fmla="val 41558"/>
                <a:gd name="adj2" fmla="val 83117"/>
                <a:gd name="adj3" fmla="val 33333"/>
              </a:avLst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id-ID">
                <a:latin typeface="Arial Black" pitchFamily="34" charset="0"/>
              </a:endParaRPr>
            </a:p>
          </p:txBody>
        </p:sp>
      </p:grpSp>
      <p:sp>
        <p:nvSpPr>
          <p:cNvPr id="14" name="Up Arrow 13"/>
          <p:cNvSpPr/>
          <p:nvPr/>
        </p:nvSpPr>
        <p:spPr>
          <a:xfrm>
            <a:off x="6248400" y="5105400"/>
            <a:ext cx="914400" cy="762000"/>
          </a:xfrm>
          <a:prstGeom prst="upArrow">
            <a:avLst>
              <a:gd name="adj1" fmla="val 50000"/>
              <a:gd name="adj2" fmla="val 44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60198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DOSEN KREATIF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upload.wikimedia.org/wikipedia/commons/thumb/4/47/Allah.png/250px-Alla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33400"/>
            <a:ext cx="1524000" cy="1493521"/>
          </a:xfrm>
          <a:prstGeom prst="rect">
            <a:avLst/>
          </a:prstGeom>
          <a:noFill/>
        </p:spPr>
      </p:pic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38175" y="152400"/>
            <a:ext cx="835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Cooper Black" pitchFamily="18" charset="0"/>
              </a:rPr>
              <a:t>Metode</a:t>
            </a:r>
            <a:r>
              <a:rPr lang="en-US" sz="2400" dirty="0">
                <a:latin typeface="Cooper Black" pitchFamily="18" charset="0"/>
              </a:rPr>
              <a:t> </a:t>
            </a:r>
            <a:r>
              <a:rPr lang="en-US" sz="2400" dirty="0" err="1">
                <a:latin typeface="Cooper Black" pitchFamily="18" charset="0"/>
              </a:rPr>
              <a:t>sains</a:t>
            </a:r>
            <a:r>
              <a:rPr lang="en-US" sz="2400" dirty="0">
                <a:latin typeface="Cooper Black" pitchFamily="18" charset="0"/>
              </a:rPr>
              <a:t> </a:t>
            </a:r>
            <a:r>
              <a:rPr lang="en-US" sz="2400" dirty="0" err="1">
                <a:latin typeface="Cooper Black" pitchFamily="18" charset="0"/>
              </a:rPr>
              <a:t>dalam</a:t>
            </a:r>
            <a:r>
              <a:rPr lang="en-US" sz="2400" dirty="0">
                <a:latin typeface="Cooper Black" pitchFamily="18" charset="0"/>
              </a:rPr>
              <a:t> </a:t>
            </a:r>
            <a:r>
              <a:rPr lang="en-US" sz="2400" dirty="0" smtClean="0">
                <a:latin typeface="Cooper Black" pitchFamily="18" charset="0"/>
              </a:rPr>
              <a:t>Islam </a:t>
            </a:r>
            <a:r>
              <a:rPr lang="en-US" sz="2400" dirty="0" err="1" smtClean="0">
                <a:latin typeface="Cooper Black" pitchFamily="18" charset="0"/>
              </a:rPr>
              <a:t>sebagai</a:t>
            </a:r>
            <a:r>
              <a:rPr lang="en-US" sz="2400" dirty="0" smtClean="0">
                <a:latin typeface="Cooper Black" pitchFamily="18" charset="0"/>
              </a:rPr>
              <a:t> </a:t>
            </a:r>
            <a:r>
              <a:rPr lang="en-US" sz="2400" dirty="0" err="1" smtClean="0">
                <a:latin typeface="Cooper Black" pitchFamily="18" charset="0"/>
              </a:rPr>
              <a:t>tugas</a:t>
            </a:r>
            <a:r>
              <a:rPr lang="en-US" sz="2400" dirty="0" smtClean="0">
                <a:latin typeface="Cooper Black" pitchFamily="18" charset="0"/>
              </a:rPr>
              <a:t> DOSEN PTM</a:t>
            </a:r>
            <a:endParaRPr lang="en-US" sz="2400" dirty="0">
              <a:latin typeface="Cooper Black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84888" y="2290763"/>
            <a:ext cx="16557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AS SUNNAH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95738" y="2306638"/>
            <a:ext cx="12969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AL KITAB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979613" y="2290763"/>
            <a:ext cx="10080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ALAM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067175" y="3170238"/>
            <a:ext cx="1295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AKAL MANUSIA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124075" y="4449763"/>
            <a:ext cx="14398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AYAT KAULIYAH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51500" y="4391025"/>
            <a:ext cx="13684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AYAT KAUNIYAH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268538" y="5186363"/>
            <a:ext cx="11525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WAHYU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795963" y="5114925"/>
            <a:ext cx="10080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IPTEK, SENI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924300" y="5978525"/>
            <a:ext cx="15113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KESATUAN ILMU</a:t>
            </a:r>
          </a:p>
        </p:txBody>
      </p:sp>
      <p:sp>
        <p:nvSpPr>
          <p:cNvPr id="9229" name="Line 14"/>
          <p:cNvSpPr>
            <a:spLocks noChangeShapeType="1"/>
          </p:cNvSpPr>
          <p:nvPr/>
        </p:nvSpPr>
        <p:spPr bwMode="auto">
          <a:xfrm>
            <a:off x="4643438" y="180181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0" name="Line 15"/>
          <p:cNvSpPr>
            <a:spLocks noChangeShapeType="1"/>
          </p:cNvSpPr>
          <p:nvPr/>
        </p:nvSpPr>
        <p:spPr bwMode="auto">
          <a:xfrm flipH="1">
            <a:off x="3132138" y="1801813"/>
            <a:ext cx="15113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16"/>
          <p:cNvSpPr>
            <a:spLocks noChangeShapeType="1"/>
          </p:cNvSpPr>
          <p:nvPr/>
        </p:nvSpPr>
        <p:spPr bwMode="auto">
          <a:xfrm>
            <a:off x="4643438" y="1801813"/>
            <a:ext cx="12969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7"/>
          <p:cNvSpPr>
            <a:spLocks noChangeShapeType="1"/>
          </p:cNvSpPr>
          <p:nvPr/>
        </p:nvSpPr>
        <p:spPr bwMode="auto">
          <a:xfrm>
            <a:off x="2484438" y="26670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8"/>
          <p:cNvSpPr>
            <a:spLocks noChangeShapeType="1"/>
          </p:cNvSpPr>
          <p:nvPr/>
        </p:nvSpPr>
        <p:spPr bwMode="auto">
          <a:xfrm>
            <a:off x="6948488" y="26670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2484438" y="3459163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5365750" y="3459163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22"/>
          <p:cNvSpPr>
            <a:spLocks noChangeShapeType="1"/>
          </p:cNvSpPr>
          <p:nvPr/>
        </p:nvSpPr>
        <p:spPr bwMode="auto">
          <a:xfrm flipH="1">
            <a:off x="3635375" y="3817938"/>
            <a:ext cx="10810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26"/>
          <p:cNvSpPr>
            <a:spLocks noChangeShapeType="1"/>
          </p:cNvSpPr>
          <p:nvPr/>
        </p:nvSpPr>
        <p:spPr bwMode="auto">
          <a:xfrm>
            <a:off x="4716463" y="3817938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8"/>
          <p:cNvSpPr>
            <a:spLocks noChangeShapeType="1"/>
          </p:cNvSpPr>
          <p:nvPr/>
        </p:nvSpPr>
        <p:spPr bwMode="auto">
          <a:xfrm>
            <a:off x="2843213" y="554672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32"/>
          <p:cNvSpPr>
            <a:spLocks noChangeShapeType="1"/>
          </p:cNvSpPr>
          <p:nvPr/>
        </p:nvSpPr>
        <p:spPr bwMode="auto">
          <a:xfrm>
            <a:off x="2843213" y="6267450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Line 33"/>
          <p:cNvSpPr>
            <a:spLocks noChangeShapeType="1"/>
          </p:cNvSpPr>
          <p:nvPr/>
        </p:nvSpPr>
        <p:spPr bwMode="auto">
          <a:xfrm>
            <a:off x="5435600" y="626745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35"/>
          <p:cNvSpPr>
            <a:spLocks noChangeShapeType="1"/>
          </p:cNvSpPr>
          <p:nvPr/>
        </p:nvSpPr>
        <p:spPr bwMode="auto">
          <a:xfrm flipV="1">
            <a:off x="6300788" y="5762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4382294" y="2932906"/>
            <a:ext cx="533400" cy="1588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36888" y="2433638"/>
            <a:ext cx="3054350" cy="3062287"/>
          </a:xfrm>
          <a:prstGeom prst="ellipse">
            <a:avLst/>
          </a:prstGeom>
          <a:solidFill>
            <a:srgbClr val="F1EFAB"/>
          </a:solidFill>
          <a:ln w="57150">
            <a:solidFill>
              <a:srgbClr val="626130"/>
            </a:solidFill>
            <a:prstDash val="sysDot"/>
            <a:round/>
            <a:headEnd/>
            <a:tailEnd/>
          </a:ln>
        </p:spPr>
        <p:txBody>
          <a:bodyPr wrap="none" lIns="91686" tIns="45843" rIns="91686" bIns="45843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0400" y="2362200"/>
            <a:ext cx="2743200" cy="2428875"/>
            <a:chOff x="1728" y="1728"/>
            <a:chExt cx="1728" cy="1530"/>
          </a:xfrm>
        </p:grpSpPr>
        <p:sp>
          <p:nvSpPr>
            <p:cNvPr id="14" name="AutoShape 21"/>
            <p:cNvSpPr>
              <a:spLocks noChangeArrowheads="1"/>
            </p:cNvSpPr>
            <p:nvPr/>
          </p:nvSpPr>
          <p:spPr bwMode="auto">
            <a:xfrm>
              <a:off x="1752" y="1759"/>
              <a:ext cx="1675" cy="1463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Oval 23"/>
            <p:cNvSpPr>
              <a:spLocks noChangeArrowheads="1"/>
            </p:cNvSpPr>
            <p:nvPr/>
          </p:nvSpPr>
          <p:spPr bwMode="auto">
            <a:xfrm>
              <a:off x="1728" y="3176"/>
              <a:ext cx="84" cy="8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3372" y="3166"/>
              <a:ext cx="84" cy="8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" name="Oval 25"/>
            <p:cNvSpPr>
              <a:spLocks noChangeArrowheads="1"/>
            </p:cNvSpPr>
            <p:nvPr/>
          </p:nvSpPr>
          <p:spPr bwMode="auto">
            <a:xfrm>
              <a:off x="2545" y="1728"/>
              <a:ext cx="84" cy="8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929994" y="3582199"/>
            <a:ext cx="1327806" cy="45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08" tIns="32004" rIns="64008" bIns="320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ISLAMIC WORLDVIEW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781864" y="1647100"/>
            <a:ext cx="1552136" cy="5627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64008" tIns="32004" rIns="64008" bIns="320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sv-SE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kumimoji="0" lang="id-ID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PTEK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sv-SE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KOGNITIF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914400" y="4419600"/>
            <a:ext cx="2139260" cy="5334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64008" tIns="32004" rIns="64008" bIns="320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sv-SE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IMAN, FIQH (SYAR’I)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sv-SE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AFEKTIF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6239726" y="4191000"/>
            <a:ext cx="2370874" cy="1062965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64008" tIns="32004" rIns="64008" bIns="320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sv-SE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AKHLAK-ETIKA, KEMASLAHATA</a:t>
            </a:r>
            <a:r>
              <a:rPr lang="id-ID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UMAT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d-ID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(KEMUHAMMADIYAHAN)</a:t>
            </a:r>
            <a:endParaRPr kumimoji="0" lang="sv-SE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sv-SE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PSIKOMOTORIK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762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Visi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berkelas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Islaman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4400" y="1066800"/>
            <a:ext cx="7848600" cy="2590800"/>
          </a:xfrm>
          <a:prstGeom prst="rect">
            <a:avLst/>
          </a:prstGeom>
          <a:solidFill>
            <a:schemeClr val="accent1">
              <a:lumMod val="40000"/>
              <a:lumOff val="6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b="1" dirty="0" smtClean="0"/>
              <a:t>PTM KELAS INTERNASIONAL</a:t>
            </a:r>
            <a:endParaRPr lang="en-US" sz="3600" b="1" dirty="0"/>
          </a:p>
        </p:txBody>
      </p:sp>
      <p:sp>
        <p:nvSpPr>
          <p:cNvPr id="23" name="Rectangle 22"/>
          <p:cNvSpPr/>
          <p:nvPr/>
        </p:nvSpPr>
        <p:spPr>
          <a:xfrm>
            <a:off x="914400" y="3657600"/>
            <a:ext cx="7848600" cy="2590800"/>
          </a:xfrm>
          <a:prstGeom prst="rect">
            <a:avLst/>
          </a:prstGeom>
          <a:solidFill>
            <a:schemeClr val="accent4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BERBASIS PADA NILAI KE ISLAM 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8311191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9" grpId="0" animBg="1"/>
      <p:bldP spid="20" grpId="0" animBg="1"/>
      <p:bldP spid="21" grpId="0" animBg="1"/>
      <p:bldP spid="12" grpId="0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209800"/>
            <a:ext cx="3276600" cy="2895600"/>
            <a:chOff x="1584" y="960"/>
            <a:chExt cx="2448" cy="2016"/>
          </a:xfrm>
        </p:grpSpPr>
        <p:sp>
          <p:nvSpPr>
            <p:cNvPr id="24585" name="AutoShape 4"/>
            <p:cNvSpPr>
              <a:spLocks noChangeArrowheads="1"/>
            </p:cNvSpPr>
            <p:nvPr/>
          </p:nvSpPr>
          <p:spPr bwMode="auto">
            <a:xfrm>
              <a:off x="1584" y="960"/>
              <a:ext cx="2448" cy="2016"/>
            </a:xfrm>
            <a:prstGeom prst="triangle">
              <a:avLst>
                <a:gd name="adj" fmla="val 50000"/>
              </a:avLst>
            </a:prstGeom>
            <a:solidFill>
              <a:srgbClr val="EEE800"/>
            </a:solidFill>
            <a:ln w="3810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596" y="972"/>
              <a:ext cx="2436" cy="1992"/>
              <a:chOff x="1596" y="972"/>
              <a:chExt cx="2436" cy="1992"/>
            </a:xfrm>
          </p:grpSpPr>
          <p:sp>
            <p:nvSpPr>
              <p:cNvPr id="24587" name="Line 6"/>
              <p:cNvSpPr>
                <a:spLocks noChangeShapeType="1"/>
              </p:cNvSpPr>
              <p:nvPr/>
            </p:nvSpPr>
            <p:spPr bwMode="auto">
              <a:xfrm flipV="1">
                <a:off x="1596" y="2256"/>
                <a:ext cx="1215" cy="7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588" name="Line 7"/>
              <p:cNvSpPr>
                <a:spLocks noChangeShapeType="1"/>
              </p:cNvSpPr>
              <p:nvPr/>
            </p:nvSpPr>
            <p:spPr bwMode="auto">
              <a:xfrm>
                <a:off x="2793" y="2268"/>
                <a:ext cx="1239" cy="6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589" name="Line 8"/>
              <p:cNvSpPr>
                <a:spLocks noChangeShapeType="1"/>
              </p:cNvSpPr>
              <p:nvPr/>
            </p:nvSpPr>
            <p:spPr bwMode="auto">
              <a:xfrm>
                <a:off x="2805" y="972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352800" y="18732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Arial Black" pitchFamily="34" charset="0"/>
              </a:rPr>
              <a:t>PENDIDIKAN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5715000" y="499745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Arial Black" pitchFamily="34" charset="0"/>
              </a:rPr>
              <a:t>PENGABDIAN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1143000" y="50736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Arial Black" pitchFamily="34" charset="0"/>
              </a:rPr>
              <a:t>PENELITIAN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43373" name="Oval 13"/>
          <p:cNvSpPr>
            <a:spLocks noChangeArrowheads="1"/>
          </p:cNvSpPr>
          <p:nvPr/>
        </p:nvSpPr>
        <p:spPr bwMode="auto">
          <a:xfrm>
            <a:off x="3200400" y="3140075"/>
            <a:ext cx="1905000" cy="1889125"/>
          </a:xfrm>
          <a:prstGeom prst="ellipse">
            <a:avLst/>
          </a:prstGeom>
          <a:solidFill>
            <a:srgbClr val="9933FF">
              <a:alpha val="49019"/>
            </a:srgbClr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id-ID" sz="2400">
              <a:latin typeface="Times New Roman" pitchFamily="18" charset="0"/>
            </a:endParaRP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3477916" y="3733800"/>
            <a:ext cx="14750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 err="1" smtClean="0"/>
              <a:t>dosen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8382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no Pro Smbd Caption" pitchFamily="18" charset="0"/>
              </a:rPr>
              <a:t>FORMAT DOSEN PT (</a:t>
            </a:r>
            <a:r>
              <a:rPr lang="en-US" sz="2400" dirty="0" err="1" smtClean="0">
                <a:latin typeface="Arno Pro Smbd Caption" pitchFamily="18" charset="0"/>
              </a:rPr>
              <a:t>normatif</a:t>
            </a:r>
            <a:r>
              <a:rPr lang="en-US" sz="2400" dirty="0" smtClean="0">
                <a:latin typeface="Arno Pro Smbd Caption" pitchFamily="18" charset="0"/>
              </a:rPr>
              <a:t>)</a:t>
            </a:r>
            <a:endParaRPr lang="en-US" sz="2400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4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9" grpId="0"/>
      <p:bldP spid="143370" grpId="0"/>
      <p:bldP spid="143371" grpId="0"/>
      <p:bldP spid="1433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gurupembaharu.com/home/wp-content/uploads/2010/08/kreatif.jpg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762000"/>
            <a:ext cx="5257799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komunitaskreatifbali.files.wordpress.com/2008/09/skema-komunitas-kreati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838200"/>
            <a:ext cx="533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1.gstatic.com/images?q=tbn:ANd9GcR2f30yZT-Ku-YPUQ80Pig-GRoCxX4vOzmOHCNsASpqt73nQLAhnnVrJa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905000"/>
            <a:ext cx="4648200" cy="3478028"/>
          </a:xfrm>
          <a:prstGeom prst="rect">
            <a:avLst/>
          </a:prstGeom>
          <a:noFill/>
        </p:spPr>
      </p:pic>
      <p:pic>
        <p:nvPicPr>
          <p:cNvPr id="5124" name="Picture 4" descr="http://t0.gstatic.com/images?q=tbn:ANd9GcRCmPlXx-GMY0PekdYBJ9wpwHj3MJ8G2BuR6ogMSgOBHhQVModnagVs6Q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2209800"/>
            <a:ext cx="2661920" cy="26875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76400" y="533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no Pro Smbd Caption" pitchFamily="18" charset="0"/>
              </a:rPr>
              <a:t>PRESTASI DOSEN</a:t>
            </a:r>
            <a:endParaRPr lang="en-US" sz="2400" dirty="0">
              <a:latin typeface="Arno Pro Smbd Captio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4876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FORWARD AND INCREASING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honywoodsolutions.co.uk/resources/IncreasingSa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066800"/>
            <a:ext cx="5029200" cy="3848565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2209800" y="5257800"/>
            <a:ext cx="4495800" cy="1588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33600" y="5334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S-2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5334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S-3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5867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ASISTEN AHLI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5867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GURU BESAR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4572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no Pro Smbd Caption" pitchFamily="18" charset="0"/>
              </a:rPr>
              <a:t>Prestasi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Dosen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dari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perspektif</a:t>
            </a:r>
            <a:r>
              <a:rPr lang="en-US" sz="2000" dirty="0" smtClean="0">
                <a:latin typeface="Arno Pro Smbd Caption" pitchFamily="18" charset="0"/>
              </a:rPr>
              <a:t> strata </a:t>
            </a:r>
            <a:r>
              <a:rPr lang="en-US" sz="2000" dirty="0" err="1" smtClean="0">
                <a:latin typeface="Arno Pro Smbd Caption" pitchFamily="18" charset="0"/>
              </a:rPr>
              <a:t>pendidikan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dan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jabatan</a:t>
            </a:r>
            <a:r>
              <a:rPr lang="en-US" sz="2000" dirty="0" smtClean="0">
                <a:latin typeface="Arno Pro Smbd Caption" pitchFamily="18" charset="0"/>
              </a:rPr>
              <a:t> </a:t>
            </a:r>
            <a:r>
              <a:rPr lang="en-US" sz="2000" dirty="0" err="1" smtClean="0">
                <a:latin typeface="Arno Pro Smbd Caption" pitchFamily="18" charset="0"/>
              </a:rPr>
              <a:t>akademik</a:t>
            </a:r>
            <a:endParaRPr lang="en-US" sz="2000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gurukreatif.files.wordpress.com/2008/02/learningpower_mindmap-jp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882895"/>
            <a:ext cx="8346751" cy="58989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152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RANAH </a:t>
            </a:r>
            <a:r>
              <a:rPr lang="id-ID" sz="2400" b="1" dirty="0" smtClean="0"/>
              <a:t>KETRAMPILAN PEMBELAJARAN </a:t>
            </a:r>
            <a:r>
              <a:rPr lang="en-US" sz="2400" b="1" dirty="0" smtClean="0"/>
              <a:t> DOSEN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4.bp.blogspot.com/--dPkzaSOJ-4/T7KRUwC_6YI/AAAAAAAAA8s/LB8YABt5AuA/s1600/gu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295400"/>
            <a:ext cx="4876800" cy="3657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33400" y="48768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Visi</a:t>
            </a:r>
            <a:r>
              <a:rPr lang="en-US" b="1" dirty="0" smtClean="0"/>
              <a:t> </a:t>
            </a:r>
            <a:r>
              <a:rPr lang="en-US" b="1" dirty="0" err="1" smtClean="0"/>
              <a:t>Universitas</a:t>
            </a:r>
            <a:r>
              <a:rPr lang="en-US" b="1" dirty="0" smtClean="0"/>
              <a:t> Ahmad </a:t>
            </a:r>
            <a:r>
              <a:rPr lang="en-US" b="1" dirty="0" err="1" smtClean="0"/>
              <a:t>Dahlan</a:t>
            </a:r>
            <a:r>
              <a:rPr lang="en-US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berkelas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Islaman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922" y="1295400"/>
            <a:ext cx="3069343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109538" indent="-109538"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sz="800" b="1" dirty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marL="109538" indent="-109538"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ALASAN EKSTERNAL</a:t>
            </a:r>
            <a:endParaRPr lang="en-US" b="1" dirty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marL="280988" indent="-173038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Arial Narrow" pitchFamily="34" charset="0"/>
                <a:cs typeface="Arial" pitchFamily="34" charset="0"/>
              </a:rPr>
              <a:t>Tantangan</a:t>
            </a:r>
            <a:r>
              <a:rPr lang="en-US" dirty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 Narrow" pitchFamily="34" charset="0"/>
                <a:cs typeface="Arial" pitchFamily="34" charset="0"/>
              </a:rPr>
              <a:t>persaingan</a:t>
            </a:r>
            <a:r>
              <a:rPr lang="en-US" dirty="0">
                <a:latin typeface="Arial Narrow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 Narrow" pitchFamily="34" charset="0"/>
                <a:cs typeface="Arial" pitchFamily="34" charset="0"/>
              </a:rPr>
              <a:t>global</a:t>
            </a:r>
          </a:p>
          <a:p>
            <a:pPr marL="280988" indent="-173038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Arial Narrow" pitchFamily="34" charset="0"/>
                <a:cs typeface="Arial" pitchFamily="34" charset="0"/>
              </a:rPr>
              <a:t>Ratifikasi</a:t>
            </a:r>
            <a:r>
              <a:rPr lang="en-US" dirty="0">
                <a:latin typeface="Arial Narrow" pitchFamily="34" charset="0"/>
                <a:cs typeface="Arial" pitchFamily="34" charset="0"/>
              </a:rPr>
              <a:t> Indonesia di   </a:t>
            </a:r>
            <a:r>
              <a:rPr lang="en-US" dirty="0" err="1">
                <a:latin typeface="Arial Narrow" pitchFamily="34" charset="0"/>
                <a:cs typeface="Arial" pitchFamily="34" charset="0"/>
              </a:rPr>
              <a:t>berbagai</a:t>
            </a:r>
            <a:r>
              <a:rPr lang="en-US" dirty="0">
                <a:latin typeface="Arial Narrow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 Narrow" pitchFamily="34" charset="0"/>
                <a:cs typeface="Arial" pitchFamily="34" charset="0"/>
              </a:rPr>
              <a:t>konvensi</a:t>
            </a:r>
            <a:endParaRPr lang="en-US" b="1" dirty="0">
              <a:latin typeface="Arial Narrow" pitchFamily="34" charset="0"/>
              <a:cs typeface="Arial" pitchFamily="34" charset="0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8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555355"/>
            <a:ext cx="3079465" cy="26930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109538" indent="-10953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marL="109538" indent="635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ALASAN INTERNAL</a:t>
            </a:r>
          </a:p>
          <a:p>
            <a:pPr marL="109538" indent="-10953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C00000"/>
              </a:solidFill>
              <a:latin typeface="Arial Narrow" pitchFamily="34" charset="0"/>
              <a:cs typeface="+mn-cs"/>
            </a:endParaRPr>
          </a:p>
          <a:p>
            <a:pPr marL="227013" indent="-1730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>
                <a:latin typeface="Arial Narrow" pitchFamily="34" charset="0"/>
                <a:cs typeface="+mn-cs"/>
              </a:rPr>
              <a:t>Kesenjangan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mutu</a:t>
            </a:r>
            <a:r>
              <a:rPr lang="en-US" b="1" dirty="0">
                <a:latin typeface="Arial Narrow" pitchFamily="34" charset="0"/>
                <a:cs typeface="+mn-cs"/>
              </a:rPr>
              <a:t>, </a:t>
            </a:r>
            <a:r>
              <a:rPr lang="en-US" b="1" dirty="0" err="1">
                <a:latin typeface="Arial Narrow" pitchFamily="34" charset="0"/>
                <a:cs typeface="+mn-cs"/>
              </a:rPr>
              <a:t>jumlah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dan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kemampuan</a:t>
            </a:r>
            <a:r>
              <a:rPr lang="en-US" b="1" dirty="0">
                <a:latin typeface="Arial Narrow" pitchFamily="34" charset="0"/>
                <a:cs typeface="+mn-cs"/>
              </a:rPr>
              <a:t>                   </a:t>
            </a:r>
          </a:p>
          <a:p>
            <a:pPr marL="227013" indent="-1730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>
                <a:latin typeface="Arial Narrow" pitchFamily="34" charset="0"/>
                <a:cs typeface="+mn-cs"/>
              </a:rPr>
              <a:t>Relevansi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penghasil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vs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pengguna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>
                <a:latin typeface="Arial Narrow" pitchFamily="34" charset="0"/>
                <a:cs typeface="+mn-cs"/>
                <a:sym typeface="Wingdings" pitchFamily="2" charset="2"/>
              </a:rPr>
              <a:t></a:t>
            </a:r>
            <a:r>
              <a:rPr lang="en-US" b="1" dirty="0" err="1">
                <a:latin typeface="Arial Narrow" pitchFamily="34" charset="0"/>
                <a:cs typeface="+mn-cs"/>
              </a:rPr>
              <a:t>pengangguran</a:t>
            </a:r>
            <a:r>
              <a:rPr lang="en-US" dirty="0">
                <a:latin typeface="Arial Narrow" pitchFamily="34" charset="0"/>
                <a:cs typeface="+mn-cs"/>
              </a:rPr>
              <a:t> </a:t>
            </a:r>
          </a:p>
          <a:p>
            <a:pPr marL="227013" indent="-1730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>
                <a:latin typeface="Arial Narrow" pitchFamily="34" charset="0"/>
                <a:cs typeface="+mn-cs"/>
              </a:rPr>
              <a:t>Beragam</a:t>
            </a:r>
            <a:r>
              <a:rPr lang="en-US" b="1" dirty="0">
                <a:latin typeface="Arial Narrow" pitchFamily="34" charset="0"/>
                <a:cs typeface="+mn-cs"/>
              </a:rPr>
              <a:t>  </a:t>
            </a:r>
            <a:r>
              <a:rPr lang="en-US" b="1" dirty="0" err="1">
                <a:latin typeface="Arial Narrow" pitchFamily="34" charset="0"/>
                <a:cs typeface="+mn-cs"/>
              </a:rPr>
              <a:t>aturan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kualifikasi</a:t>
            </a:r>
            <a:endParaRPr lang="en-US" b="1" dirty="0">
              <a:latin typeface="Arial Narrow" pitchFamily="34" charset="0"/>
              <a:cs typeface="+mn-cs"/>
            </a:endParaRPr>
          </a:p>
          <a:p>
            <a:pPr marL="227013" indent="-1730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>
                <a:latin typeface="Arial Narrow" pitchFamily="34" charset="0"/>
                <a:cs typeface="+mn-cs"/>
              </a:rPr>
              <a:t>Beragam</a:t>
            </a:r>
            <a:r>
              <a:rPr lang="en-US" b="1" dirty="0">
                <a:latin typeface="Arial Narrow" pitchFamily="34" charset="0"/>
                <a:cs typeface="+mn-cs"/>
              </a:rPr>
              <a:t> </a:t>
            </a:r>
            <a:r>
              <a:rPr lang="en-US" b="1" dirty="0" err="1">
                <a:latin typeface="Arial Narrow" pitchFamily="34" charset="0"/>
                <a:cs typeface="+mn-cs"/>
              </a:rPr>
              <a:t>pendidikan</a:t>
            </a:r>
            <a:endParaRPr lang="en-US" b="1" dirty="0">
              <a:latin typeface="Arial Narrow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 Narrow" pitchFamily="34" charset="0"/>
              <a:cs typeface="+mn-cs"/>
            </a:endParaRPr>
          </a:p>
        </p:txBody>
      </p:sp>
      <p:grpSp>
        <p:nvGrpSpPr>
          <p:cNvPr id="2" name="Group 47"/>
          <p:cNvGrpSpPr/>
          <p:nvPr/>
        </p:nvGrpSpPr>
        <p:grpSpPr>
          <a:xfrm>
            <a:off x="3977818" y="2288724"/>
            <a:ext cx="2095500" cy="2286000"/>
            <a:chOff x="4953000" y="1295400"/>
            <a:chExt cx="1905000" cy="2286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Rectangle 24"/>
            <p:cNvSpPr/>
            <p:nvPr/>
          </p:nvSpPr>
          <p:spPr>
            <a:xfrm>
              <a:off x="4953000" y="1295400"/>
              <a:ext cx="1905000" cy="2286000"/>
            </a:xfrm>
            <a:prstGeom prst="rect">
              <a:avLst/>
            </a:prstGeom>
            <a:solidFill>
              <a:srgbClr val="FFC30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34373" y="1451811"/>
              <a:ext cx="1567216" cy="2062103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+mn-cs"/>
                </a:rPr>
                <a:t>KKNI (</a:t>
              </a:r>
              <a:r>
                <a:rPr lang="en-US" sz="2400" b="1" dirty="0">
                  <a:solidFill>
                    <a:srgbClr val="FF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+mn-cs"/>
                </a:rPr>
                <a:t>IQF</a:t>
              </a: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  <a:cs typeface="+mn-cs"/>
                </a:rPr>
                <a:t>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Sebuah Pernyataan </a:t>
              </a:r>
              <a:r>
                <a:rPr lang="en-US" sz="20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kualitas</a:t>
              </a: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 SDM Indonesia</a:t>
              </a:r>
            </a:p>
          </p:txBody>
        </p:sp>
      </p:grpSp>
      <p:sp>
        <p:nvSpPr>
          <p:cNvPr id="16" name="Right Arrow 15"/>
          <p:cNvSpPr/>
          <p:nvPr/>
        </p:nvSpPr>
        <p:spPr>
          <a:xfrm>
            <a:off x="3457942" y="2419350"/>
            <a:ext cx="415636" cy="838200"/>
          </a:xfrm>
          <a:prstGeom prst="rightArrow">
            <a:avLst>
              <a:gd name="adj1" fmla="val 50000"/>
              <a:gd name="adj2" fmla="val 69737"/>
            </a:avLst>
          </a:prstGeom>
          <a:solidFill>
            <a:srgbClr val="F2F0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48"/>
          <p:cNvGrpSpPr/>
          <p:nvPr/>
        </p:nvGrpSpPr>
        <p:grpSpPr>
          <a:xfrm>
            <a:off x="6697434" y="2269878"/>
            <a:ext cx="2095500" cy="2293960"/>
            <a:chOff x="7086600" y="1668440"/>
            <a:chExt cx="1905000" cy="1989160"/>
          </a:xfrm>
          <a:solidFill>
            <a:srgbClr val="F9F6E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Rectangle 25"/>
            <p:cNvSpPr/>
            <p:nvPr/>
          </p:nvSpPr>
          <p:spPr>
            <a:xfrm>
              <a:off x="7086600" y="1668440"/>
              <a:ext cx="1905000" cy="1989160"/>
            </a:xfrm>
            <a:prstGeom prst="rect">
              <a:avLst/>
            </a:prstGeom>
            <a:solidFill>
              <a:srgbClr val="F9F7D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29662" y="1837916"/>
              <a:ext cx="1801504" cy="168135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marL="109538" indent="-109538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ln w="1905"/>
                  <a:solidFill>
                    <a:schemeClr val="bg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	</a:t>
              </a:r>
              <a:r>
                <a:rPr lang="en-US" sz="2400" b="1" dirty="0" err="1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Penilaian</a:t>
              </a:r>
              <a:r>
                <a:rPr lang="en-US" sz="2400" b="1" dirty="0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</a:t>
              </a:r>
              <a:r>
                <a:rPr lang="en-US" sz="2400" b="1" dirty="0" err="1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kesetaraan</a:t>
              </a:r>
              <a:r>
                <a:rPr lang="en-US" sz="2400" b="1" dirty="0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 </a:t>
              </a:r>
              <a:r>
                <a:rPr lang="en-US" sz="2400" b="1" dirty="0" err="1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dan</a:t>
              </a:r>
              <a:endParaRPr lang="en-US" sz="2400" b="1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  <a:p>
              <a:pPr marL="109538" indent="-109538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	</a:t>
              </a:r>
              <a:r>
                <a:rPr lang="en-US" sz="2400" b="1" dirty="0" err="1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pengakuan</a:t>
              </a:r>
              <a:r>
                <a:rPr lang="en-US" sz="2400" b="1" dirty="0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 </a:t>
              </a:r>
              <a:r>
                <a:rPr lang="en-US" sz="2400" b="1" dirty="0" err="1">
                  <a:ln w="1905"/>
                  <a:solidFill>
                    <a:sysClr val="windowText" lastClr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rPr>
                <a:t>kualifikasi</a:t>
              </a:r>
              <a:endParaRPr lang="en-US" sz="2400" b="1" dirty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6173930" y="2992596"/>
            <a:ext cx="415636" cy="831273"/>
          </a:xfrm>
          <a:prstGeom prst="rightArrow">
            <a:avLst>
              <a:gd name="adj1" fmla="val 50000"/>
              <a:gd name="adj2" fmla="val 64354"/>
            </a:avLst>
          </a:prstGeom>
          <a:solidFill>
            <a:srgbClr val="F2F0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28600" y="467380"/>
            <a:ext cx="329236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LATAR BELAKANG 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3457942" y="3562350"/>
            <a:ext cx="415636" cy="838200"/>
          </a:xfrm>
          <a:prstGeom prst="rightArrow">
            <a:avLst>
              <a:gd name="adj1" fmla="val 50000"/>
              <a:gd name="adj2" fmla="val 69737"/>
            </a:avLst>
          </a:prstGeom>
          <a:solidFill>
            <a:srgbClr val="F2F09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051675" y="544513"/>
            <a:ext cx="1558925" cy="1611312"/>
            <a:chOff x="7105652" y="381000"/>
            <a:chExt cx="1375611" cy="1612074"/>
          </a:xfrm>
        </p:grpSpPr>
        <p:grpSp>
          <p:nvGrpSpPr>
            <p:cNvPr id="7" name="Group 45"/>
            <p:cNvGrpSpPr/>
            <p:nvPr/>
          </p:nvGrpSpPr>
          <p:grpSpPr>
            <a:xfrm>
              <a:off x="7105652" y="381000"/>
              <a:ext cx="1375611" cy="1094874"/>
              <a:chOff x="7196972" y="124326"/>
              <a:chExt cx="1108825" cy="1094874"/>
            </a:xfrm>
            <a:solidFill>
              <a:schemeClr val="bg2">
                <a:lumMod val="75000"/>
              </a:schemeClr>
            </a:solidFill>
          </p:grpSpPr>
          <p:sp>
            <p:nvSpPr>
              <p:cNvPr id="45" name="Oval 44"/>
              <p:cNvSpPr/>
              <p:nvPr/>
            </p:nvSpPr>
            <p:spPr>
              <a:xfrm>
                <a:off x="7196972" y="124326"/>
                <a:ext cx="1108825" cy="1094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  <a:prstDash val="sysDot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373323" y="258055"/>
                <a:ext cx="762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ysClr val="windowText" lastClr="000000"/>
                    </a:solidFill>
                    <a:latin typeface="+mn-lt"/>
                    <a:cs typeface="+mn-cs"/>
                  </a:rPr>
                  <a:t>SDM </a:t>
                </a:r>
                <a:r>
                  <a:rPr lang="en-US" sz="2400" b="1" dirty="0" err="1">
                    <a:solidFill>
                      <a:sysClr val="windowText" lastClr="000000"/>
                    </a:solidFill>
                    <a:latin typeface="+mn-lt"/>
                    <a:cs typeface="+mn-cs"/>
                  </a:rPr>
                  <a:t>asing</a:t>
                </a:r>
                <a:endParaRPr lang="en-US" sz="2400" b="1" dirty="0">
                  <a:solidFill>
                    <a:sysClr val="windowText" lastClr="000000"/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31" name="Right Arrow 30"/>
            <p:cNvSpPr/>
            <p:nvPr/>
          </p:nvSpPr>
          <p:spPr>
            <a:xfrm rot="5400000">
              <a:off x="7602682" y="1404256"/>
              <a:ext cx="415636" cy="762000"/>
            </a:xfrm>
            <a:prstGeom prst="rightArrow">
              <a:avLst>
                <a:gd name="adj1" fmla="val 50000"/>
                <a:gd name="adj2" fmla="val 69737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7081838" y="4665663"/>
            <a:ext cx="1376362" cy="1611312"/>
            <a:chOff x="7158789" y="4666262"/>
            <a:chExt cx="1375611" cy="1610212"/>
          </a:xfrm>
        </p:grpSpPr>
        <p:sp>
          <p:nvSpPr>
            <p:cNvPr id="27" name="Oval 26"/>
            <p:cNvSpPr/>
            <p:nvPr/>
          </p:nvSpPr>
          <p:spPr>
            <a:xfrm>
              <a:off x="7158789" y="5181600"/>
              <a:ext cx="1375611" cy="1094874"/>
            </a:xfrm>
            <a:prstGeom prst="ellipse">
              <a:avLst/>
            </a:prstGeom>
            <a:solidFill>
              <a:schemeClr val="bg1"/>
            </a:solidFill>
            <a:ln>
              <a:noFill/>
              <a:prstDash val="sysDot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>
                <a:solidFill>
                  <a:srgbClr val="F3F1B3"/>
                </a:solidFill>
              </a:endParaRPr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7191240" y="4666262"/>
              <a:ext cx="1288226" cy="1395121"/>
              <a:chOff x="7191240" y="4666262"/>
              <a:chExt cx="1288226" cy="1395121"/>
            </a:xfrm>
          </p:grpSpPr>
          <p:sp>
            <p:nvSpPr>
              <p:cNvPr id="6171" name="TextBox 21"/>
              <p:cNvSpPr txBox="1">
                <a:spLocks noChangeArrowheads="1"/>
              </p:cNvSpPr>
              <p:nvPr/>
            </p:nvSpPr>
            <p:spPr bwMode="auto">
              <a:xfrm>
                <a:off x="7191240" y="5353497"/>
                <a:ext cx="1288226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Calibri" pitchFamily="34" charset="0"/>
                  </a:rPr>
                  <a:t>SDM              Indonesia</a:t>
                </a:r>
              </a:p>
            </p:txBody>
          </p:sp>
          <p:sp>
            <p:nvSpPr>
              <p:cNvPr id="32" name="Right Arrow 31"/>
              <p:cNvSpPr/>
              <p:nvPr/>
            </p:nvSpPr>
            <p:spPr>
              <a:xfrm rot="16200000">
                <a:off x="7602682" y="4493080"/>
                <a:ext cx="415636" cy="762000"/>
              </a:xfrm>
              <a:prstGeom prst="rightArrow">
                <a:avLst>
                  <a:gd name="adj1" fmla="val 50000"/>
                  <a:gd name="adj2" fmla="val 69737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6166" name="TextBox 23"/>
          <p:cNvSpPr txBox="1">
            <a:spLocks noChangeArrowheads="1"/>
          </p:cNvSpPr>
          <p:nvPr/>
        </p:nvSpPr>
        <p:spPr bwMode="auto">
          <a:xfrm>
            <a:off x="7291388" y="6553200"/>
            <a:ext cx="18526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latin typeface="Calibri" pitchFamily="34" charset="0"/>
              </a:rPr>
              <a:t>endrotomoits@yahoo.com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6596390"/>
            <a:ext cx="533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Tim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pengembang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Kurikulum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Direktorat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Pembelajaran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Kemahasiswaan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DIKTI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Tahun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201</a:t>
            </a:r>
            <a:r>
              <a:rPr lang="id-ID" sz="9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9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181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1809750" y="1600200"/>
            <a:ext cx="382905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kerangka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penjenjangan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kualifikasi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kerja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yang </a:t>
            </a:r>
            <a:r>
              <a:rPr lang="en-US" sz="2000" b="1" dirty="0" err="1">
                <a:solidFill>
                  <a:srgbClr val="FFC000"/>
                </a:solidFill>
                <a:latin typeface="+mn-lt"/>
                <a:cs typeface="+mn-cs"/>
              </a:rPr>
              <a:t>menyandingkan</a:t>
            </a:r>
            <a:r>
              <a:rPr lang="en-US" sz="2000" b="1" dirty="0">
                <a:solidFill>
                  <a:srgbClr val="FFC000"/>
                </a:solidFill>
                <a:latin typeface="+mn-lt"/>
                <a:cs typeface="+mn-cs"/>
              </a:rPr>
              <a:t>,  </a:t>
            </a:r>
            <a:r>
              <a:rPr lang="en-US" sz="2000" b="1" dirty="0" err="1">
                <a:solidFill>
                  <a:srgbClr val="FFC000"/>
                </a:solidFill>
                <a:latin typeface="+mn-lt"/>
                <a:cs typeface="+mn-cs"/>
              </a:rPr>
              <a:t>menyetarakan</a:t>
            </a:r>
            <a:r>
              <a:rPr lang="en-US" sz="2000" dirty="0">
                <a:solidFill>
                  <a:srgbClr val="FFC000"/>
                </a:solidFill>
                <a:latin typeface="+mn-lt"/>
                <a:cs typeface="+mn-cs"/>
              </a:rPr>
              <a:t>, </a:t>
            </a:r>
            <a:r>
              <a:rPr lang="en-US" sz="2000" b="1" dirty="0" err="1">
                <a:solidFill>
                  <a:srgbClr val="FFC000"/>
                </a:solidFill>
                <a:latin typeface="+mn-lt"/>
                <a:cs typeface="+mn-cs"/>
              </a:rPr>
              <a:t>mengintegrasikan</a:t>
            </a:r>
            <a:r>
              <a:rPr lang="en-US" sz="2000" dirty="0">
                <a:solidFill>
                  <a:srgbClr val="FFC000"/>
                </a:solidFill>
                <a:latin typeface="+mn-lt"/>
                <a:cs typeface="+mn-cs"/>
              </a:rPr>
              <a:t>, </a:t>
            </a:r>
            <a:r>
              <a:rPr lang="en-US" sz="2000" dirty="0" err="1">
                <a:latin typeface="+mn-lt"/>
                <a:cs typeface="+mn-cs"/>
              </a:rPr>
              <a:t>sektor</a:t>
            </a:r>
            <a:r>
              <a:rPr lang="en-US" sz="2000" dirty="0">
                <a:latin typeface="+mn-lt"/>
                <a:cs typeface="+mn-cs"/>
              </a:rPr>
              <a:t>  </a:t>
            </a:r>
            <a:r>
              <a:rPr lang="en-US" sz="2000" b="1" dirty="0" err="1">
                <a:latin typeface="+mn-lt"/>
                <a:cs typeface="+mn-cs"/>
              </a:rPr>
              <a:t>pendidikan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dan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pelatihan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serta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pengalaman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kerja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dalam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rangka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pemberian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pengakuan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kompetensi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kerja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sesuai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dengan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jabatan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kerja</a:t>
            </a:r>
            <a:r>
              <a:rPr lang="en-US" sz="2000" dirty="0">
                <a:latin typeface="+mn-lt"/>
                <a:cs typeface="+mn-cs"/>
              </a:rPr>
              <a:t> di </a:t>
            </a:r>
            <a:r>
              <a:rPr lang="en-US" sz="2000" dirty="0" err="1">
                <a:latin typeface="+mn-lt"/>
                <a:cs typeface="+mn-cs"/>
              </a:rPr>
              <a:t>berbagai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sektor</a:t>
            </a:r>
            <a:r>
              <a:rPr lang="en-US" sz="2000" dirty="0">
                <a:latin typeface="+mn-lt"/>
                <a:cs typeface="+mn-cs"/>
              </a:rPr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15444" y="1055718"/>
            <a:ext cx="1867819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50800"/>
                <a:solidFill>
                  <a:srgbClr val="921D1A"/>
                </a:solidFill>
                <a:latin typeface="Arial Black" pitchFamily="34" charset="0"/>
                <a:cs typeface="+mn-cs"/>
              </a:rPr>
              <a:t>KKNI</a:t>
            </a:r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ln w="50800"/>
                <a:solidFill>
                  <a:sysClr val="windowText" lastClr="000000"/>
                </a:solidFill>
                <a:latin typeface="+mn-lt"/>
                <a:cs typeface="+mn-cs"/>
              </a:rPr>
              <a:t>adalah</a:t>
            </a:r>
            <a:endParaRPr lang="en-US" sz="2400" b="1" dirty="0">
              <a:ln w="50800"/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5745163" y="1593850"/>
            <a:ext cx="3040062" cy="2554288"/>
            <a:chOff x="5962013" y="4318747"/>
            <a:chExt cx="3141967" cy="2554545"/>
          </a:xfrm>
        </p:grpSpPr>
        <p:sp>
          <p:nvSpPr>
            <p:cNvPr id="7216" name="Rectangle 49"/>
            <p:cNvSpPr>
              <a:spLocks noChangeArrowheads="1"/>
            </p:cNvSpPr>
            <p:nvPr/>
          </p:nvSpPr>
          <p:spPr bwMode="auto">
            <a:xfrm>
              <a:off x="6437853" y="4318747"/>
              <a:ext cx="2666127" cy="2554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AU" sz="2000">
                  <a:latin typeface="Calibri" pitchFamily="34" charset="0"/>
                </a:rPr>
                <a:t>perwujudan                    </a:t>
              </a:r>
              <a:r>
                <a:rPr lang="en-AU" sz="2000" b="1">
                  <a:latin typeface="Calibri" pitchFamily="34" charset="0"/>
                </a:rPr>
                <a:t>mutu </a:t>
              </a:r>
              <a:r>
                <a:rPr lang="en-AU" sz="2000">
                  <a:latin typeface="Calibri" pitchFamily="34" charset="0"/>
                </a:rPr>
                <a:t>dan</a:t>
              </a:r>
              <a:r>
                <a:rPr lang="en-AU" sz="2000" b="1">
                  <a:latin typeface="Calibri" pitchFamily="34" charset="0"/>
                </a:rPr>
                <a:t> jati diri bangsa Indonesia </a:t>
              </a:r>
              <a:r>
                <a:rPr lang="en-AU" sz="2000">
                  <a:latin typeface="Calibri" pitchFamily="34" charset="0"/>
                </a:rPr>
                <a:t>terkait dengan sistem pendidikan dan pelatihan serta program peningkatan SDM secara nasional</a:t>
              </a:r>
              <a:endParaRPr lang="en-US" sz="2000">
                <a:latin typeface="Calibri" pitchFamily="34" charset="0"/>
              </a:endParaRPr>
            </a:p>
          </p:txBody>
        </p:sp>
        <p:sp>
          <p:nvSpPr>
            <p:cNvPr id="51" name="Down Arrow 50"/>
            <p:cNvSpPr/>
            <p:nvPr/>
          </p:nvSpPr>
          <p:spPr>
            <a:xfrm rot="16200000">
              <a:off x="5639946" y="5402891"/>
              <a:ext cx="1051031" cy="406897"/>
            </a:xfrm>
            <a:prstGeom prst="downArrow">
              <a:avLst>
                <a:gd name="adj1" fmla="val 50000"/>
                <a:gd name="adj2" fmla="val 70690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n>
                  <a:solidFill>
                    <a:schemeClr val="bg1">
                      <a:lumMod val="75000"/>
                    </a:schemeClr>
                  </a:solidFill>
                </a:ln>
              </a:endParaRPr>
            </a:p>
          </p:txBody>
        </p:sp>
      </p:grpSp>
      <p:sp>
        <p:nvSpPr>
          <p:cNvPr id="28" name="Content Placeholder 20"/>
          <p:cNvSpPr txBox="1">
            <a:spLocks/>
          </p:cNvSpPr>
          <p:nvPr/>
        </p:nvSpPr>
        <p:spPr>
          <a:xfrm>
            <a:off x="1828800" y="4914900"/>
            <a:ext cx="6781800" cy="16383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921D1A"/>
                </a:solidFill>
                <a:latin typeface="+mn-lt"/>
                <a:cs typeface="+mn-cs"/>
              </a:rPr>
              <a:t>Jenjang</a:t>
            </a:r>
            <a:r>
              <a:rPr lang="en-US" sz="2400" b="1" dirty="0">
                <a:solidFill>
                  <a:srgbClr val="921D1A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921D1A"/>
                </a:solidFill>
                <a:latin typeface="+mn-lt"/>
                <a:cs typeface="+mn-cs"/>
              </a:rPr>
              <a:t>kualifikasi</a:t>
            </a:r>
            <a:r>
              <a:rPr lang="en-US" sz="2400" b="1" dirty="0">
                <a:solidFill>
                  <a:srgbClr val="921D1A"/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rgbClr val="921D1A"/>
                </a:solidFill>
                <a:latin typeface="+mn-lt"/>
                <a:cs typeface="+mn-cs"/>
              </a:rPr>
              <a:t>adalah</a:t>
            </a:r>
            <a:endParaRPr lang="en-US" sz="2000" dirty="0">
              <a:solidFill>
                <a:srgbClr val="921D1A"/>
              </a:solidFill>
              <a:latin typeface="+mn-lt"/>
              <a:cs typeface="+mn-cs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+mn-lt"/>
                <a:cs typeface="+mn-cs"/>
              </a:rPr>
              <a:t>tingkat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capaian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pembelajaran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AU" sz="2000" b="1" dirty="0">
                <a:latin typeface="+mn-lt"/>
                <a:cs typeface="+mn-cs"/>
              </a:rPr>
              <a:t>yang </a:t>
            </a:r>
            <a:r>
              <a:rPr lang="en-AU" sz="2000" b="1" dirty="0" err="1">
                <a:latin typeface="+mn-lt"/>
                <a:cs typeface="+mn-cs"/>
              </a:rPr>
              <a:t>disepakati</a:t>
            </a:r>
            <a:r>
              <a:rPr lang="en-AU" sz="2000" b="1" dirty="0">
                <a:latin typeface="+mn-lt"/>
                <a:cs typeface="+mn-cs"/>
              </a:rPr>
              <a:t> </a:t>
            </a:r>
            <a:r>
              <a:rPr lang="en-AU" sz="2000" b="1" dirty="0" err="1">
                <a:latin typeface="+mn-lt"/>
                <a:cs typeface="+mn-cs"/>
              </a:rPr>
              <a:t>secara</a:t>
            </a:r>
            <a:r>
              <a:rPr lang="en-AU" sz="2000" b="1" dirty="0">
                <a:latin typeface="+mn-lt"/>
                <a:cs typeface="+mn-cs"/>
              </a:rPr>
              <a:t> </a:t>
            </a:r>
            <a:r>
              <a:rPr lang="en-AU" sz="2000" b="1" dirty="0" err="1">
                <a:latin typeface="+mn-lt"/>
                <a:cs typeface="+mn-cs"/>
              </a:rPr>
              <a:t>nasional</a:t>
            </a:r>
            <a:r>
              <a:rPr lang="en-AU" sz="2000" dirty="0">
                <a:latin typeface="+mn-lt"/>
                <a:cs typeface="+mn-cs"/>
              </a:rPr>
              <a:t>,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disusun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berdasarkan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ukuran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hasil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pendidikan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dan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/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atau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pelatihan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yang </a:t>
            </a:r>
            <a:r>
              <a:rPr lang="en-AU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diperoleh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melalui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pendidikan</a:t>
            </a:r>
            <a:r>
              <a:rPr lang="en-AU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formal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, </a:t>
            </a:r>
            <a:r>
              <a:rPr lang="en-AU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nonformal</a:t>
            </a:r>
            <a:r>
              <a:rPr lang="en-AU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,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informal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, </a:t>
            </a:r>
            <a:r>
              <a:rPr lang="en-AU" sz="2000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atau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pengalaman</a:t>
            </a:r>
            <a:r>
              <a:rPr lang="en-AU" sz="20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 </a:t>
            </a:r>
            <a:r>
              <a:rPr lang="en-AU" sz="2000" b="1" dirty="0" err="1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kerja</a:t>
            </a:r>
            <a:r>
              <a:rPr lang="en-AU" sz="2000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20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7174" name="TextBox 28"/>
          <p:cNvSpPr txBox="1">
            <a:spLocks noChangeArrowheads="1"/>
          </p:cNvSpPr>
          <p:nvPr/>
        </p:nvSpPr>
        <p:spPr bwMode="auto">
          <a:xfrm>
            <a:off x="7291388" y="6553200"/>
            <a:ext cx="18526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latin typeface="Calibri" pitchFamily="34" charset="0"/>
              </a:rPr>
              <a:t>endrotomoits@yahoo.com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02148" y="391180"/>
            <a:ext cx="329236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PENGERTIAN 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17525" y="1470025"/>
            <a:ext cx="1054100" cy="4548188"/>
            <a:chOff x="886127" y="1815434"/>
            <a:chExt cx="958544" cy="4135398"/>
          </a:xfrm>
        </p:grpSpPr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1007780" y="1828800"/>
              <a:ext cx="689003" cy="4122032"/>
              <a:chOff x="380998" y="798080"/>
              <a:chExt cx="1143003" cy="5401697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380998" y="798080"/>
                <a:ext cx="1143003" cy="5358338"/>
                <a:chOff x="380998" y="798080"/>
                <a:chExt cx="1143003" cy="5358338"/>
              </a:xfrm>
            </p:grpSpPr>
            <p:sp>
              <p:nvSpPr>
                <p:cNvPr id="45" name="Can 44"/>
                <p:cNvSpPr/>
                <p:nvPr/>
              </p:nvSpPr>
              <p:spPr>
                <a:xfrm>
                  <a:off x="381001" y="5115485"/>
                  <a:ext cx="1143000" cy="1040933"/>
                </a:xfrm>
                <a:prstGeom prst="can">
                  <a:avLst>
                    <a:gd name="adj" fmla="val 50000"/>
                  </a:avLst>
                </a:prstGeom>
                <a:solidFill>
                  <a:srgbClr val="3C310A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Can 2"/>
                <p:cNvSpPr/>
                <p:nvPr/>
              </p:nvSpPr>
              <p:spPr>
                <a:xfrm>
                  <a:off x="381001" y="4586663"/>
                  <a:ext cx="1143000" cy="1043161"/>
                </a:xfrm>
                <a:prstGeom prst="can">
                  <a:avLst>
                    <a:gd name="adj" fmla="val 50000"/>
                  </a:avLst>
                </a:prstGeom>
                <a:solidFill>
                  <a:srgbClr val="5D4C0F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Can 3"/>
                <p:cNvSpPr/>
                <p:nvPr/>
              </p:nvSpPr>
              <p:spPr>
                <a:xfrm>
                  <a:off x="381001" y="4091877"/>
                  <a:ext cx="1143000" cy="1025279"/>
                </a:xfrm>
                <a:prstGeom prst="can">
                  <a:avLst>
                    <a:gd name="adj" fmla="val 50000"/>
                  </a:avLst>
                </a:prstGeom>
                <a:solidFill>
                  <a:srgbClr val="816A15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Can 4"/>
                <p:cNvSpPr/>
                <p:nvPr/>
              </p:nvSpPr>
              <p:spPr>
                <a:xfrm>
                  <a:off x="381001" y="3561068"/>
                  <a:ext cx="1143000" cy="1041825"/>
                </a:xfrm>
                <a:prstGeom prst="can">
                  <a:avLst>
                    <a:gd name="adj" fmla="val 50000"/>
                  </a:avLst>
                </a:prstGeom>
                <a:solidFill>
                  <a:srgbClr val="A5871B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Can 5"/>
                <p:cNvSpPr/>
                <p:nvPr/>
              </p:nvSpPr>
              <p:spPr>
                <a:xfrm>
                  <a:off x="381001" y="2994010"/>
                  <a:ext cx="1143000" cy="1060101"/>
                </a:xfrm>
                <a:prstGeom prst="can">
                  <a:avLst>
                    <a:gd name="adj" fmla="val 50000"/>
                  </a:avLst>
                </a:prstGeom>
                <a:solidFill>
                  <a:srgbClr val="CCA822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Can 6"/>
                <p:cNvSpPr/>
                <p:nvPr/>
              </p:nvSpPr>
              <p:spPr>
                <a:xfrm>
                  <a:off x="381001" y="2426954"/>
                  <a:ext cx="1143000" cy="1085167"/>
                </a:xfrm>
                <a:prstGeom prst="can">
                  <a:avLst>
                    <a:gd name="adj" fmla="val 50000"/>
                  </a:avLst>
                </a:prstGeom>
                <a:solidFill>
                  <a:srgbClr val="DFBD41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Can 7"/>
                <p:cNvSpPr/>
                <p:nvPr/>
              </p:nvSpPr>
              <p:spPr>
                <a:xfrm>
                  <a:off x="381000" y="1819678"/>
                  <a:ext cx="1143000" cy="1127744"/>
                </a:xfrm>
                <a:prstGeom prst="can">
                  <a:avLst>
                    <a:gd name="adj" fmla="val 50000"/>
                  </a:avLst>
                </a:prstGeom>
                <a:solidFill>
                  <a:srgbClr val="E6CC6C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Can 8"/>
                <p:cNvSpPr/>
                <p:nvPr/>
              </p:nvSpPr>
              <p:spPr>
                <a:xfrm>
                  <a:off x="381000" y="1256595"/>
                  <a:ext cx="1143000" cy="1112049"/>
                </a:xfrm>
                <a:prstGeom prst="can">
                  <a:avLst>
                    <a:gd name="adj" fmla="val 50000"/>
                  </a:avLst>
                </a:prstGeom>
                <a:solidFill>
                  <a:srgbClr val="ECD78C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Can 9"/>
                <p:cNvSpPr/>
                <p:nvPr/>
              </p:nvSpPr>
              <p:spPr>
                <a:xfrm>
                  <a:off x="380998" y="798080"/>
                  <a:ext cx="1143000" cy="978649"/>
                </a:xfrm>
                <a:prstGeom prst="can">
                  <a:avLst>
                    <a:gd name="adj" fmla="val 50000"/>
                  </a:avLst>
                </a:prstGeom>
                <a:solidFill>
                  <a:srgbClr val="F1E3B1"/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35" name="TextBox 10"/>
              <p:cNvSpPr txBox="1">
                <a:spLocks noChangeArrowheads="1"/>
              </p:cNvSpPr>
              <p:nvPr/>
            </p:nvSpPr>
            <p:spPr bwMode="auto">
              <a:xfrm>
                <a:off x="744360" y="5566116"/>
                <a:ext cx="459803" cy="633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1</a:t>
                </a:r>
              </a:p>
            </p:txBody>
          </p:sp>
          <p:sp>
            <p:nvSpPr>
              <p:cNvPr id="36" name="TextBox 11"/>
              <p:cNvSpPr txBox="1">
                <a:spLocks noChangeArrowheads="1"/>
              </p:cNvSpPr>
              <p:nvPr/>
            </p:nvSpPr>
            <p:spPr bwMode="auto">
              <a:xfrm>
                <a:off x="761124" y="5076213"/>
                <a:ext cx="457407" cy="633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2</a:t>
                </a:r>
              </a:p>
            </p:txBody>
          </p:sp>
          <p:sp>
            <p:nvSpPr>
              <p:cNvPr id="37" name="TextBox 12"/>
              <p:cNvSpPr txBox="1">
                <a:spLocks noChangeArrowheads="1"/>
              </p:cNvSpPr>
              <p:nvPr/>
            </p:nvSpPr>
            <p:spPr bwMode="auto">
              <a:xfrm>
                <a:off x="761124" y="4540911"/>
                <a:ext cx="457407" cy="633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3</a:t>
                </a:r>
              </a:p>
            </p:txBody>
          </p:sp>
          <p:sp>
            <p:nvSpPr>
              <p:cNvPr id="38" name="TextBox 13"/>
              <p:cNvSpPr txBox="1">
                <a:spLocks noChangeArrowheads="1"/>
              </p:cNvSpPr>
              <p:nvPr/>
            </p:nvSpPr>
            <p:spPr bwMode="auto">
              <a:xfrm>
                <a:off x="761124" y="4026417"/>
                <a:ext cx="459803" cy="635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4</a:t>
                </a:r>
              </a:p>
            </p:txBody>
          </p:sp>
          <p:sp>
            <p:nvSpPr>
              <p:cNvPr id="40" name="TextBox 14"/>
              <p:cNvSpPr txBox="1">
                <a:spLocks noChangeArrowheads="1"/>
              </p:cNvSpPr>
              <p:nvPr/>
            </p:nvSpPr>
            <p:spPr bwMode="auto">
              <a:xfrm>
                <a:off x="761124" y="3504357"/>
                <a:ext cx="457407" cy="633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5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39570" y="2344854"/>
                <a:ext cx="455013" cy="6355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7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15622" y="1805770"/>
                <a:ext cx="457408" cy="6355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8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29991" y="1217507"/>
                <a:ext cx="455013" cy="6336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9</a:t>
                </a:r>
              </a:p>
            </p:txBody>
          </p:sp>
          <p:sp>
            <p:nvSpPr>
              <p:cNvPr id="44" name="TextBox 18"/>
              <p:cNvSpPr txBox="1">
                <a:spLocks noChangeArrowheads="1"/>
              </p:cNvSpPr>
              <p:nvPr/>
            </p:nvSpPr>
            <p:spPr bwMode="auto">
              <a:xfrm>
                <a:off x="749149" y="2910419"/>
                <a:ext cx="455013" cy="635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6</a:t>
                </a:r>
              </a:p>
            </p:txBody>
          </p:sp>
        </p:grpSp>
        <p:sp>
          <p:nvSpPr>
            <p:cNvPr id="33" name="Rectangle 32"/>
            <p:cNvSpPr/>
            <p:nvPr/>
          </p:nvSpPr>
          <p:spPr bwMode="auto">
            <a:xfrm>
              <a:off x="886127" y="1815434"/>
              <a:ext cx="958544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isometricOffAxis1Right"/>
              <a:lightRig rig="threePt" dir="t"/>
            </a:scene3d>
          </p:spPr>
          <p:txBody>
            <a:bodyPr>
              <a:spAutoFit/>
              <a:scene3d>
                <a:camera prst="isometricOffAxis1Righ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 dirty="0">
                  <a:ln w="50800"/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KKNI</a:t>
              </a:r>
              <a:endParaRPr lang="en-US" sz="2000" b="1" kern="0" dirty="0">
                <a:ln w="50800"/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0" y="6596390"/>
            <a:ext cx="6705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Tim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pengembang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Kurikulum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Direktorat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Pembelajaran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Kemahasiswaan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DIKTI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Tahun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201</a:t>
            </a:r>
            <a:r>
              <a:rPr lang="id-ID" sz="9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9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19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733800" y="381000"/>
          <a:ext cx="60960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101485" y="3124200"/>
            <a:ext cx="851515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rgbClr val="C00000"/>
                </a:solidFill>
                <a:latin typeface="Arial Black" pitchFamily="34" charset="0"/>
                <a:cs typeface="+mn-cs"/>
              </a:rPr>
              <a:t>KKNI</a:t>
            </a:r>
            <a:endParaRPr lang="en-US" sz="2000" b="1" dirty="0">
              <a:ln w="50800"/>
              <a:solidFill>
                <a:srgbClr val="C00000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838201" y="1371598"/>
            <a:ext cx="4191000" cy="4800602"/>
            <a:chOff x="838202" y="1306210"/>
            <a:chExt cx="4191000" cy="48006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Block Arc 13"/>
            <p:cNvSpPr/>
            <p:nvPr/>
          </p:nvSpPr>
          <p:spPr>
            <a:xfrm rot="16200000">
              <a:off x="533401" y="1611011"/>
              <a:ext cx="4800602" cy="4191000"/>
            </a:xfrm>
            <a:prstGeom prst="blockArc">
              <a:avLst>
                <a:gd name="adj1" fmla="val 11357564"/>
                <a:gd name="adj2" fmla="val 20803201"/>
                <a:gd name="adj3" fmla="val 31705"/>
              </a:avLst>
            </a:prstGeom>
            <a:solidFill>
              <a:srgbClr val="F3F1B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" name="Group 12"/>
            <p:cNvGrpSpPr/>
            <p:nvPr/>
          </p:nvGrpSpPr>
          <p:grpSpPr>
            <a:xfrm>
              <a:off x="1219199" y="1306210"/>
              <a:ext cx="3124202" cy="4800602"/>
              <a:chOff x="685800" y="853021"/>
              <a:chExt cx="3124202" cy="4800602"/>
            </a:xfrm>
          </p:grpSpPr>
          <p:sp>
            <p:nvSpPr>
              <p:cNvPr id="8" name="Rectangle 7"/>
              <p:cNvSpPr/>
              <p:nvPr/>
            </p:nvSpPr>
            <p:spPr>
              <a:xfrm rot="16200000">
                <a:off x="-152400" y="1691221"/>
                <a:ext cx="4800602" cy="3124202"/>
              </a:xfrm>
              <a:prstGeom prst="rect">
                <a:avLst/>
              </a:prstGeom>
              <a:noFill/>
            </p:spPr>
            <p:txBody>
              <a:bodyPr spcFirstLastPara="1" wrap="none">
                <a:prstTxWarp prst="textArchUp">
                  <a:avLst>
                    <a:gd name="adj" fmla="val 11766323"/>
                  </a:avLst>
                </a:prstTxWarp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>
                    <a:ln w="11430"/>
                    <a:solidFill>
                      <a:schemeClr val="tx2">
                        <a:lumMod val="75000"/>
                      </a:schemeClr>
                    </a:solidFill>
                    <a:latin typeface="+mn-lt"/>
                    <a:cs typeface="+mn-cs"/>
                  </a:rPr>
                  <a:t>TENAGA KERJA  </a:t>
                </a:r>
                <a:r>
                  <a:rPr lang="en-US" sz="2000" b="1" dirty="0" err="1">
                    <a:ln w="11430"/>
                    <a:solidFill>
                      <a:srgbClr val="FFC000"/>
                    </a:solidFill>
                    <a:latin typeface="+mn-lt"/>
                    <a:cs typeface="+mn-cs"/>
                  </a:rPr>
                  <a:t>dan</a:t>
                </a:r>
                <a:r>
                  <a:rPr lang="en-US" sz="2000" b="1" dirty="0">
                    <a:ln w="11430"/>
                    <a:solidFill>
                      <a:srgbClr val="FFC000"/>
                    </a:solidFill>
                    <a:latin typeface="+mn-lt"/>
                    <a:cs typeface="+mn-cs"/>
                  </a:rPr>
                  <a:t> </a:t>
                </a:r>
                <a:r>
                  <a:rPr lang="en-US" sz="2000" b="1" dirty="0">
                    <a:ln w="11430"/>
                    <a:solidFill>
                      <a:schemeClr val="tx2">
                        <a:lumMod val="75000"/>
                      </a:schemeClr>
                    </a:solidFill>
                    <a:latin typeface="+mn-lt"/>
                    <a:cs typeface="+mn-cs"/>
                  </a:rPr>
                  <a:t>MAHASISWA ASING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284516" y="1924792"/>
                <a:ext cx="925286" cy="831273"/>
              </a:xfrm>
              <a:prstGeom prst="ellipse">
                <a:avLst/>
              </a:prstGeom>
              <a:solidFill>
                <a:srgbClr val="FFE79B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AQF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43002" y="2839192"/>
                <a:ext cx="990600" cy="831273"/>
              </a:xfrm>
              <a:prstGeom prst="ellipse">
                <a:avLst/>
              </a:prstGeom>
              <a:solidFill>
                <a:srgbClr val="FFE79B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EQF</a:t>
                </a: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19202" y="3727238"/>
                <a:ext cx="983673" cy="831273"/>
              </a:xfrm>
              <a:prstGeom prst="ellipse">
                <a:avLst/>
              </a:prstGeom>
              <a:solidFill>
                <a:srgbClr val="FFE79B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SQF</a:t>
                </a:r>
              </a:p>
            </p:txBody>
          </p:sp>
        </p:grpSp>
      </p:grpSp>
      <p:sp>
        <p:nvSpPr>
          <p:cNvPr id="12" name="Teardrop 11"/>
          <p:cNvSpPr/>
          <p:nvPr/>
        </p:nvSpPr>
        <p:spPr>
          <a:xfrm rot="2582323">
            <a:off x="2724872" y="3227702"/>
            <a:ext cx="612820" cy="607288"/>
          </a:xfrm>
          <a:prstGeom prst="teardrop">
            <a:avLst>
              <a:gd name="adj" fmla="val 138811"/>
            </a:avLst>
          </a:prstGeom>
          <a:solidFill>
            <a:srgbClr val="F3F1B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4" name="Text Box 80"/>
          <p:cNvSpPr txBox="1">
            <a:spLocks noChangeArrowheads="1"/>
          </p:cNvSpPr>
          <p:nvPr/>
        </p:nvSpPr>
        <p:spPr bwMode="auto">
          <a:xfrm>
            <a:off x="6804025" y="6553200"/>
            <a:ext cx="216693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554" tIns="42776" rIns="85554" bIns="42776">
            <a:spAutoFit/>
          </a:bodyPr>
          <a:lstStyle/>
          <a:p>
            <a:pPr algn="r" defTabSz="855663" eaLnBrk="0" hangingPunct="0">
              <a:spcBef>
                <a:spcPct val="50000"/>
              </a:spcBef>
            </a:pPr>
            <a:r>
              <a:rPr lang="en-US" sz="1200" b="1">
                <a:latin typeface="Calibri" pitchFamily="34" charset="0"/>
              </a:rPr>
              <a:t>endrotomoits@yahoo.com</a:t>
            </a:r>
          </a:p>
        </p:txBody>
      </p:sp>
      <p:sp>
        <p:nvSpPr>
          <p:cNvPr id="15" name="Teardrop 14"/>
          <p:cNvSpPr/>
          <p:nvPr/>
        </p:nvSpPr>
        <p:spPr>
          <a:xfrm rot="13312537">
            <a:off x="3108863" y="3711856"/>
            <a:ext cx="543889" cy="690608"/>
          </a:xfrm>
          <a:prstGeom prst="teardrop">
            <a:avLst>
              <a:gd name="adj" fmla="val 138811"/>
            </a:avLst>
          </a:prstGeom>
          <a:solidFill>
            <a:srgbClr val="90B07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361890"/>
            <a:ext cx="82296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Peran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KKNI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sebagai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Penyetara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Mutu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SDM di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berbagai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sektor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dan</a:t>
            </a:r>
            <a:r>
              <a:rPr lang="en-US" sz="2000" b="1" dirty="0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SDM </a:t>
            </a:r>
            <a:r>
              <a:rPr lang="en-US" sz="2000" b="1" dirty="0" err="1">
                <a:ln w="50800"/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asing</a:t>
            </a:r>
            <a:endParaRPr lang="en-US" sz="2000" b="1" dirty="0">
              <a:ln w="50800"/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596390"/>
            <a:ext cx="6705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Tim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pengembang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Kurikulum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Direktorat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Pembelajaran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Kemahasiswaan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DIKTI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Tahun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201</a:t>
            </a:r>
            <a:r>
              <a:rPr lang="id-ID" sz="9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9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02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872413" y="1190625"/>
            <a:ext cx="958850" cy="5014913"/>
            <a:chOff x="875241" y="935565"/>
            <a:chExt cx="958544" cy="5015267"/>
          </a:xfrm>
        </p:grpSpPr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1007780" y="990600"/>
              <a:ext cx="691655" cy="4960232"/>
              <a:chOff x="1007780" y="990600"/>
              <a:chExt cx="691655" cy="4960232"/>
            </a:xfrm>
          </p:grpSpPr>
          <p:grpSp>
            <p:nvGrpSpPr>
              <p:cNvPr id="4" name="Group 68"/>
              <p:cNvGrpSpPr>
                <a:grpSpLocks/>
              </p:cNvGrpSpPr>
              <p:nvPr/>
            </p:nvGrpSpPr>
            <p:grpSpPr bwMode="auto">
              <a:xfrm>
                <a:off x="1007780" y="1828800"/>
                <a:ext cx="689003" cy="4122032"/>
                <a:chOff x="380998" y="798080"/>
                <a:chExt cx="1143003" cy="5401697"/>
              </a:xfrm>
            </p:grpSpPr>
            <p:grpSp>
              <p:nvGrpSpPr>
                <p:cNvPr id="5" name="Group 21"/>
                <p:cNvGrpSpPr>
                  <a:grpSpLocks/>
                </p:cNvGrpSpPr>
                <p:nvPr/>
              </p:nvGrpSpPr>
              <p:grpSpPr bwMode="auto">
                <a:xfrm>
                  <a:off x="380998" y="798080"/>
                  <a:ext cx="1143003" cy="5358338"/>
                  <a:chOff x="380998" y="798080"/>
                  <a:chExt cx="1143003" cy="5358338"/>
                </a:xfrm>
              </p:grpSpPr>
              <p:sp>
                <p:nvSpPr>
                  <p:cNvPr id="68" name="Can 67"/>
                  <p:cNvSpPr/>
                  <p:nvPr/>
                </p:nvSpPr>
                <p:spPr>
                  <a:xfrm>
                    <a:off x="381001" y="5115485"/>
                    <a:ext cx="1143000" cy="1040933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3C310A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69" name="Can 2"/>
                  <p:cNvSpPr/>
                  <p:nvPr/>
                </p:nvSpPr>
                <p:spPr>
                  <a:xfrm>
                    <a:off x="381001" y="4586663"/>
                    <a:ext cx="1143000" cy="1043161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5D4C0F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0" name="Can 3"/>
                  <p:cNvSpPr/>
                  <p:nvPr/>
                </p:nvSpPr>
                <p:spPr>
                  <a:xfrm>
                    <a:off x="381001" y="4091877"/>
                    <a:ext cx="1143000" cy="1025279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816A15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1" name="Can 4"/>
                  <p:cNvSpPr/>
                  <p:nvPr/>
                </p:nvSpPr>
                <p:spPr>
                  <a:xfrm>
                    <a:off x="381001" y="3561068"/>
                    <a:ext cx="1143000" cy="1041825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A5871B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2" name="Can 5"/>
                  <p:cNvSpPr/>
                  <p:nvPr/>
                </p:nvSpPr>
                <p:spPr>
                  <a:xfrm>
                    <a:off x="381001" y="2994010"/>
                    <a:ext cx="1143000" cy="1060101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CCA822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3" name="Can 6"/>
                  <p:cNvSpPr/>
                  <p:nvPr/>
                </p:nvSpPr>
                <p:spPr>
                  <a:xfrm>
                    <a:off x="381001" y="2426954"/>
                    <a:ext cx="1143000" cy="1085167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DFBD41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4" name="Can 7"/>
                  <p:cNvSpPr/>
                  <p:nvPr/>
                </p:nvSpPr>
                <p:spPr>
                  <a:xfrm>
                    <a:off x="381000" y="1819678"/>
                    <a:ext cx="1143000" cy="1127744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E6CC6C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5" name="Can 8"/>
                  <p:cNvSpPr/>
                  <p:nvPr/>
                </p:nvSpPr>
                <p:spPr>
                  <a:xfrm>
                    <a:off x="381000" y="1256595"/>
                    <a:ext cx="1143000" cy="1112049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ECD78C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76" name="Can 9"/>
                  <p:cNvSpPr/>
                  <p:nvPr/>
                </p:nvSpPr>
                <p:spPr>
                  <a:xfrm>
                    <a:off x="380998" y="798080"/>
                    <a:ext cx="1143000" cy="978649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1E3B1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000" kern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sp>
              <p:nvSpPr>
                <p:cNvPr id="54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745586" y="5565230"/>
                  <a:ext cx="455456" cy="6345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55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761382" y="5076319"/>
                  <a:ext cx="455456" cy="6345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57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761382" y="4541635"/>
                  <a:ext cx="455456" cy="6345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58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745586" y="4027757"/>
                  <a:ext cx="455456" cy="6345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59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761382" y="3505557"/>
                  <a:ext cx="455456" cy="6324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740320" y="2346731"/>
                  <a:ext cx="452824" cy="6345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716625" y="1807886"/>
                  <a:ext cx="455458" cy="63454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8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61382" y="1217030"/>
                  <a:ext cx="455456" cy="63454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67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48218" y="2910540"/>
                  <a:ext cx="455458" cy="6345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000" b="1" kern="0" dirty="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6</a:t>
                  </a:r>
                </a:p>
              </p:txBody>
            </p:sp>
          </p:grpSp>
          <p:sp>
            <p:nvSpPr>
              <p:cNvPr id="51" name="Can 6"/>
              <p:cNvSpPr/>
              <p:nvPr/>
            </p:nvSpPr>
            <p:spPr bwMode="auto">
              <a:xfrm>
                <a:off x="1010434" y="990600"/>
                <a:ext cx="689001" cy="684372"/>
              </a:xfrm>
              <a:prstGeom prst="can">
                <a:avLst>
                  <a:gd name="adj" fmla="val 50000"/>
                </a:avLst>
              </a:prstGeom>
              <a:solidFill>
                <a:srgbClr val="FFC91D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 bwMode="auto">
            <a:xfrm>
              <a:off x="875241" y="935565"/>
              <a:ext cx="958544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  <a:scene3d>
              <a:camera prst="isometricOffAxis1Right"/>
              <a:lightRig rig="threePt" dir="t"/>
            </a:scene3d>
          </p:spPr>
          <p:txBody>
            <a:bodyPr>
              <a:spAutoFit/>
              <a:scene3d>
                <a:camera prst="isometricOffAxis1Righ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 dirty="0">
                  <a:ln w="50800"/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KKNI</a:t>
              </a:r>
              <a:endParaRPr lang="en-US" sz="2000" b="1" kern="0" dirty="0">
                <a:ln w="50800"/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2438400" y="2224088"/>
            <a:ext cx="3868738" cy="3214687"/>
            <a:chOff x="1565570" y="1836906"/>
            <a:chExt cx="3463632" cy="2657475"/>
          </a:xfrm>
        </p:grpSpPr>
        <p:grpSp>
          <p:nvGrpSpPr>
            <p:cNvPr id="7" name="Group 32"/>
            <p:cNvGrpSpPr>
              <a:grpSpLocks/>
            </p:cNvGrpSpPr>
            <p:nvPr/>
          </p:nvGrpSpPr>
          <p:grpSpPr bwMode="auto">
            <a:xfrm>
              <a:off x="1565570" y="1836906"/>
              <a:ext cx="3463632" cy="2657475"/>
              <a:chOff x="1447800" y="361950"/>
              <a:chExt cx="6096000" cy="6172994"/>
            </a:xfrm>
          </p:grpSpPr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2076450" y="438150"/>
                <a:ext cx="4876800" cy="5867400"/>
                <a:chOff x="2076450" y="438150"/>
                <a:chExt cx="4876800" cy="5867400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2075661" y="438160"/>
                  <a:ext cx="4877801" cy="5868157"/>
                </a:xfrm>
                <a:prstGeom prst="ellipse">
                  <a:avLst/>
                </a:prstGeom>
                <a:solidFill>
                  <a:srgbClr val="EB730F"/>
                </a:solidFill>
                <a:ln w="25400" cap="flat" cmpd="sng" algn="ctr">
                  <a:solidFill>
                    <a:srgbClr val="E65D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2360824" y="877128"/>
                  <a:ext cx="4287462" cy="5106058"/>
                </a:xfrm>
                <a:prstGeom prst="ellipse">
                  <a:avLst/>
                </a:prstGeom>
                <a:solidFill>
                  <a:srgbClr val="F18023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2628477" y="1181967"/>
                  <a:ext cx="3752154" cy="4496380"/>
                </a:xfrm>
                <a:prstGeom prst="ellipse">
                  <a:avLst/>
                </a:prstGeom>
                <a:solidFill>
                  <a:srgbClr val="F3903F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2933652" y="1544727"/>
                  <a:ext cx="3161815" cy="3810491"/>
                </a:xfrm>
                <a:prstGeom prst="ellipse">
                  <a:avLst/>
                </a:prstGeom>
                <a:solidFill>
                  <a:srgbClr val="F5A767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3198805" y="1867857"/>
                  <a:ext cx="2631511" cy="3161182"/>
                </a:xfrm>
                <a:prstGeom prst="ellipse">
                  <a:avLst/>
                </a:prstGeom>
                <a:solidFill>
                  <a:srgbClr val="F7B681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3486471" y="2190986"/>
                  <a:ext cx="2056181" cy="2496633"/>
                </a:xfrm>
                <a:prstGeom prst="ellipse">
                  <a:avLst/>
                </a:prstGeom>
                <a:solidFill>
                  <a:srgbClr val="F9C79D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751623" y="2514116"/>
                  <a:ext cx="1525876" cy="1829036"/>
                </a:xfrm>
                <a:prstGeom prst="ellipse">
                  <a:avLst/>
                </a:prstGeom>
                <a:solidFill>
                  <a:srgbClr val="FBD6B7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4039287" y="2858583"/>
                  <a:ext cx="950546" cy="1143148"/>
                </a:xfrm>
                <a:prstGeom prst="ellipse">
                  <a:avLst/>
                </a:prstGeom>
                <a:solidFill>
                  <a:srgbClr val="FCDDC4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4286930" y="3163423"/>
                  <a:ext cx="437751" cy="551760"/>
                </a:xfrm>
                <a:prstGeom prst="ellipse">
                  <a:avLst/>
                </a:prstGeom>
                <a:solidFill>
                  <a:srgbClr val="FBE2D9"/>
                </a:solidFill>
                <a:ln w="25400" cap="flat" cmpd="sng" algn="ctr">
                  <a:solidFill>
                    <a:srgbClr val="FF6600"/>
                  </a:solidFill>
                  <a:prstDash val="solid"/>
                </a:ln>
                <a:effectLst/>
              </p:spPr>
              <p:txBody>
                <a:bodyPr anchor="ctr">
                  <a:scene3d>
                    <a:camera prst="orthographicFront"/>
                    <a:lightRig rig="flat" dir="t">
                      <a:rot lat="0" lon="0" rev="18900000"/>
                    </a:lightRig>
                  </a:scene3d>
                  <a:sp3d extrusionH="31750" contourW="6350" prstMaterial="powder">
                    <a:bevelT w="19050" h="19050" prst="angle"/>
                    <a:contourClr>
                      <a:schemeClr val="accent3">
                        <a:tint val="100000"/>
                        <a:shade val="100000"/>
                        <a:satMod val="100000"/>
                        <a:hueMod val="100000"/>
                      </a:schemeClr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kern="0">
                    <a:ln/>
                    <a:solidFill>
                      <a:srgbClr val="A28E6A"/>
                    </a:solidFill>
                    <a:latin typeface="+mn-lt"/>
                    <a:cs typeface="+mn-cs"/>
                  </a:endParaRPr>
                </a:p>
              </p:txBody>
            </p:sp>
          </p:grpSp>
          <p:cxnSp>
            <p:nvCxnSpPr>
              <p:cNvPr id="21523" name="Straight Connector 29"/>
              <p:cNvCxnSpPr>
                <a:cxnSpLocks noChangeShapeType="1"/>
              </p:cNvCxnSpPr>
              <p:nvPr/>
            </p:nvCxnSpPr>
            <p:spPr bwMode="auto">
              <a:xfrm rot="5400000">
                <a:off x="1408906" y="3448050"/>
                <a:ext cx="6172994" cy="794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prstDash val="sysDash"/>
                <a:round/>
                <a:headEnd/>
                <a:tailEnd/>
              </a:ln>
            </p:spPr>
          </p:cxnSp>
          <p:cxnSp>
            <p:nvCxnSpPr>
              <p:cNvPr id="2152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1447800" y="3429000"/>
                <a:ext cx="6096000" cy="1588"/>
              </a:xfrm>
              <a:prstGeom prst="line">
                <a:avLst/>
              </a:prstGeom>
              <a:noFill/>
              <a:ln w="9525" algn="ctr">
                <a:solidFill>
                  <a:srgbClr val="FFFFFF"/>
                </a:solidFill>
                <a:prstDash val="sysDash"/>
                <a:round/>
                <a:headEnd/>
                <a:tailEnd/>
              </a:ln>
            </p:spPr>
          </p:cxnSp>
        </p:grpSp>
        <p:sp>
          <p:nvSpPr>
            <p:cNvPr id="44" name="Pie 43"/>
            <p:cNvSpPr/>
            <p:nvPr/>
          </p:nvSpPr>
          <p:spPr>
            <a:xfrm rot="5400000">
              <a:off x="1992818" y="1752957"/>
              <a:ext cx="2606294" cy="2824061"/>
            </a:xfrm>
            <a:prstGeom prst="pie">
              <a:avLst>
                <a:gd name="adj1" fmla="val 10763412"/>
                <a:gd name="adj2" fmla="val 16200000"/>
              </a:avLst>
            </a:prstGeom>
            <a:solidFill>
              <a:srgbClr val="EB730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32814" y="2895600"/>
            <a:ext cx="1104366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sikap</a:t>
            </a:r>
            <a:r>
              <a:rPr lang="en-US" b="1" dirty="0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b="1" dirty="0" err="1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dan</a:t>
            </a:r>
            <a:r>
              <a:rPr lang="en-US" b="1" dirty="0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b="1" dirty="0" err="1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tata</a:t>
            </a:r>
            <a:r>
              <a:rPr lang="en-US" b="1" dirty="0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b="1" dirty="0" err="1">
                <a:ln w="5080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nilai</a:t>
            </a:r>
            <a:endParaRPr lang="en-US" b="1" dirty="0">
              <a:ln w="5080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35329" y="2895600"/>
            <a:ext cx="145605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n w="50800"/>
                <a:latin typeface="+mn-lt"/>
                <a:cs typeface="+mn-cs"/>
              </a:rPr>
              <a:t>Kemampuan</a:t>
            </a:r>
            <a:r>
              <a:rPr lang="en-US" sz="1600" b="1" dirty="0">
                <a:ln w="50800"/>
                <a:latin typeface="+mn-lt"/>
                <a:cs typeface="+mn-cs"/>
              </a:rPr>
              <a:t> </a:t>
            </a:r>
            <a:r>
              <a:rPr lang="en-US" sz="1600" b="1" dirty="0" err="1">
                <a:ln w="50800"/>
                <a:latin typeface="+mn-lt"/>
                <a:cs typeface="+mn-cs"/>
              </a:rPr>
              <a:t>kerja</a:t>
            </a:r>
            <a:endParaRPr lang="en-US" sz="1600" b="1" dirty="0">
              <a:ln w="50800"/>
              <a:latin typeface="+mn-lt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24696" y="3994366"/>
            <a:ext cx="145605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n w="50800"/>
                <a:latin typeface="+mn-lt"/>
                <a:cs typeface="+mn-cs"/>
              </a:rPr>
              <a:t>Penguasaan</a:t>
            </a:r>
            <a:r>
              <a:rPr lang="en-US" b="1" dirty="0">
                <a:ln w="50800"/>
                <a:latin typeface="+mn-lt"/>
                <a:cs typeface="+mn-cs"/>
              </a:rPr>
              <a:t> </a:t>
            </a:r>
            <a:r>
              <a:rPr lang="en-US" b="1" dirty="0" err="1">
                <a:ln w="50800"/>
                <a:latin typeface="+mn-lt"/>
                <a:cs typeface="+mn-cs"/>
              </a:rPr>
              <a:t>pengetahuan</a:t>
            </a:r>
            <a:endParaRPr lang="en-US" b="1" dirty="0">
              <a:ln w="50800"/>
              <a:latin typeface="+mn-lt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35787" y="4000287"/>
            <a:ext cx="2045923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n w="50800"/>
                <a:latin typeface="+mn-lt"/>
                <a:cs typeface="+mn-cs"/>
              </a:rPr>
              <a:t>Kewenangan</a:t>
            </a:r>
            <a:r>
              <a:rPr lang="en-US" sz="1600" b="1" dirty="0">
                <a:ln w="50800"/>
                <a:latin typeface="+mn-lt"/>
                <a:cs typeface="+mn-cs"/>
              </a:rPr>
              <a:t> &amp; </a:t>
            </a:r>
            <a:r>
              <a:rPr lang="en-US" sz="1600" b="1" dirty="0" err="1">
                <a:ln w="50800"/>
                <a:latin typeface="+mn-lt"/>
                <a:cs typeface="+mn-cs"/>
              </a:rPr>
              <a:t>tanggung</a:t>
            </a:r>
            <a:r>
              <a:rPr lang="en-US" sz="1600" b="1" dirty="0">
                <a:ln w="50800"/>
                <a:latin typeface="+mn-lt"/>
                <a:cs typeface="+mn-cs"/>
              </a:rPr>
              <a:t> </a:t>
            </a:r>
            <a:r>
              <a:rPr lang="en-US" sz="1600" b="1" dirty="0" err="1">
                <a:ln w="50800"/>
                <a:latin typeface="+mn-lt"/>
                <a:cs typeface="+mn-cs"/>
              </a:rPr>
              <a:t>jawab</a:t>
            </a:r>
            <a:r>
              <a:rPr lang="en-US" sz="1600" b="1" dirty="0">
                <a:ln w="50800"/>
                <a:latin typeface="+mn-lt"/>
                <a:cs typeface="+mn-cs"/>
              </a:rPr>
              <a:t> 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5725" y="5660648"/>
            <a:ext cx="1168580" cy="89255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ln w="50800"/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4 UNSUR DESKRIPSI </a:t>
            </a:r>
            <a:r>
              <a:rPr lang="en-US" sz="2000" b="1" kern="0" dirty="0">
                <a:ln w="5080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cs typeface="+mn-cs"/>
              </a:rPr>
              <a:t>KKNI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14400" y="268069"/>
            <a:ext cx="695808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chemeClr val="bg2">
                    <a:lumMod val="25000"/>
                  </a:schemeClr>
                </a:solidFill>
                <a:latin typeface="Arial Black" pitchFamily="34" charset="0"/>
                <a:cs typeface="+mn-cs"/>
              </a:rPr>
              <a:t>DESKRIPSI CAPAIAN PEMBELAJARAN MINIMUM (STANDAR KOMPETENSI LULUSAN - SNPT) </a:t>
            </a:r>
          </a:p>
        </p:txBody>
      </p:sp>
      <p:sp>
        <p:nvSpPr>
          <p:cNvPr id="53" name="Rounded Rectangular Callout 52"/>
          <p:cNvSpPr/>
          <p:nvPr/>
        </p:nvSpPr>
        <p:spPr>
          <a:xfrm>
            <a:off x="4786313" y="1143000"/>
            <a:ext cx="2224087" cy="950913"/>
          </a:xfrm>
          <a:prstGeom prst="wedgeRoundRectCallout">
            <a:avLst>
              <a:gd name="adj1" fmla="val -30518"/>
              <a:gd name="adj2" fmla="val 119983"/>
              <a:gd name="adj3" fmla="val 16667"/>
            </a:avLst>
          </a:prstGeom>
          <a:solidFill>
            <a:srgbClr val="FFFF99"/>
          </a:solidFill>
          <a:ln w="12700">
            <a:solidFill>
              <a:srgbClr val="FFCB2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50800"/>
                <a:solidFill>
                  <a:srgbClr val="EEECE1">
                    <a:lumMod val="25000"/>
                  </a:srgbClr>
                </a:solidFill>
              </a:rPr>
              <a:t>TERCANTUM DALAM DESKRIPSI UMUM KKNI</a:t>
            </a:r>
          </a:p>
        </p:txBody>
      </p:sp>
      <p:sp>
        <p:nvSpPr>
          <p:cNvPr id="63" name="Rounded Rectangular Callout 62"/>
          <p:cNvSpPr/>
          <p:nvPr/>
        </p:nvSpPr>
        <p:spPr>
          <a:xfrm>
            <a:off x="5486400" y="4953000"/>
            <a:ext cx="2286000" cy="1219200"/>
          </a:xfrm>
          <a:prstGeom prst="wedgeRoundRectCallout">
            <a:avLst>
              <a:gd name="adj1" fmla="val -74693"/>
              <a:gd name="adj2" fmla="val -65199"/>
              <a:gd name="adj3" fmla="val 16667"/>
            </a:avLst>
          </a:prstGeom>
          <a:solidFill>
            <a:srgbClr val="ECE9AC">
              <a:alpha val="80000"/>
            </a:srgbClr>
          </a:solidFill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50800"/>
                <a:solidFill>
                  <a:srgbClr val="EEECE1">
                    <a:lumMod val="25000"/>
                  </a:srgbClr>
                </a:solidFill>
              </a:rPr>
              <a:t>SEBAGIAN DITETAPKAN DLM SNPT SEBAGIAN DIUSULKAN FORUM PRODI</a:t>
            </a:r>
          </a:p>
        </p:txBody>
      </p:sp>
      <p:sp>
        <p:nvSpPr>
          <p:cNvPr id="64" name="Rounded Rectangular Callout 63"/>
          <p:cNvSpPr/>
          <p:nvPr/>
        </p:nvSpPr>
        <p:spPr>
          <a:xfrm>
            <a:off x="825500" y="4953000"/>
            <a:ext cx="2362200" cy="1219200"/>
          </a:xfrm>
          <a:prstGeom prst="wedgeRoundRectCallout">
            <a:avLst>
              <a:gd name="adj1" fmla="val 78203"/>
              <a:gd name="adj2" fmla="val -64669"/>
              <a:gd name="adj3" fmla="val 16667"/>
            </a:avLst>
          </a:prstGeom>
          <a:solidFill>
            <a:srgbClr val="ECE9AC">
              <a:alpha val="80000"/>
            </a:srgbClr>
          </a:solidFill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50800"/>
                <a:solidFill>
                  <a:srgbClr val="EEECE1">
                    <a:lumMod val="25000"/>
                  </a:srgbClr>
                </a:solidFill>
              </a:rPr>
              <a:t>DITETAPKAN MENTERI ATAS USUL FORUM PRODI SESUAI  RUMPUN ILMU</a:t>
            </a:r>
          </a:p>
        </p:txBody>
      </p:sp>
      <p:sp>
        <p:nvSpPr>
          <p:cNvPr id="65" name="Rounded Rectangular Callout 64"/>
          <p:cNvSpPr/>
          <p:nvPr/>
        </p:nvSpPr>
        <p:spPr>
          <a:xfrm>
            <a:off x="1693863" y="1143000"/>
            <a:ext cx="2192337" cy="950913"/>
          </a:xfrm>
          <a:prstGeom prst="wedgeRoundRectCallout">
            <a:avLst>
              <a:gd name="adj1" fmla="val 35368"/>
              <a:gd name="adj2" fmla="val 123362"/>
              <a:gd name="adj3" fmla="val 16667"/>
            </a:avLst>
          </a:prstGeom>
          <a:solidFill>
            <a:srgbClr val="FFFF99"/>
          </a:solidFill>
          <a:ln w="12700">
            <a:solidFill>
              <a:srgbClr val="FFCB2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50800"/>
                <a:solidFill>
                  <a:srgbClr val="EEECE1">
                    <a:lumMod val="25000"/>
                  </a:srgbClr>
                </a:solidFill>
              </a:rPr>
              <a:t>KEMAMPUAN KERJA UMUM DITETAPKAN DALAM SNPT</a:t>
            </a:r>
          </a:p>
        </p:txBody>
      </p:sp>
      <p:sp>
        <p:nvSpPr>
          <p:cNvPr id="66" name="Rounded Rectangular Callout 65"/>
          <p:cNvSpPr/>
          <p:nvPr/>
        </p:nvSpPr>
        <p:spPr>
          <a:xfrm>
            <a:off x="609600" y="2224088"/>
            <a:ext cx="1981200" cy="1738312"/>
          </a:xfrm>
          <a:prstGeom prst="wedgeRoundRectCallout">
            <a:avLst>
              <a:gd name="adj1" fmla="val 89189"/>
              <a:gd name="adj2" fmla="val 32795"/>
              <a:gd name="adj3" fmla="val 16667"/>
            </a:avLst>
          </a:prstGeom>
          <a:solidFill>
            <a:srgbClr val="ECE9AC">
              <a:alpha val="80000"/>
            </a:srgbClr>
          </a:solidFill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50800"/>
                <a:solidFill>
                  <a:srgbClr val="EEECE1">
                    <a:lumMod val="25000"/>
                  </a:srgbClr>
                </a:solidFill>
              </a:rPr>
              <a:t>KEMAMPUAN KERJA KHUSUS DITETAPKAN MENTERI ATAS USUL FORUM PRODI</a:t>
            </a:r>
          </a:p>
        </p:txBody>
      </p:sp>
      <p:sp>
        <p:nvSpPr>
          <p:cNvPr id="21519" name="TextBox 76"/>
          <p:cNvSpPr txBox="1">
            <a:spLocks noChangeArrowheads="1"/>
          </p:cNvSpPr>
          <p:nvPr/>
        </p:nvSpPr>
        <p:spPr bwMode="auto">
          <a:xfrm>
            <a:off x="7291388" y="6553200"/>
            <a:ext cx="18526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latin typeface="Calibri" pitchFamily="34" charset="0"/>
              </a:rPr>
              <a:t>endrotomoits@yahoo.com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0" y="6596390"/>
            <a:ext cx="6705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Tim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pengembang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Kurikulum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Direktorat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Pembelajaran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dan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Kemahasiswaan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DIKTI </a:t>
            </a:r>
            <a:r>
              <a:rPr lang="en-US" sz="900" b="1" dirty="0" err="1" smtClean="0">
                <a:solidFill>
                  <a:schemeClr val="bg2">
                    <a:lumMod val="25000"/>
                  </a:schemeClr>
                </a:solidFill>
              </a:rPr>
              <a:t>Tahun</a:t>
            </a:r>
            <a:r>
              <a:rPr lang="en-US" sz="900" b="1" dirty="0" smtClean="0">
                <a:solidFill>
                  <a:schemeClr val="bg2">
                    <a:lumMod val="25000"/>
                  </a:schemeClr>
                </a:solidFill>
              </a:rPr>
              <a:t> 201</a:t>
            </a:r>
            <a:r>
              <a:rPr lang="id-ID" sz="9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en-US" sz="9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233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685800"/>
            <a:ext cx="4770438" cy="5838825"/>
            <a:chOff x="100" y="96"/>
            <a:chExt cx="3005" cy="4176"/>
          </a:xfrm>
        </p:grpSpPr>
        <p:pic>
          <p:nvPicPr>
            <p:cNvPr id="11278" name="Picture 3" descr="TRANSFER0f knowledg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" y="96"/>
              <a:ext cx="3005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9" name="Text Box 4"/>
            <p:cNvSpPr txBox="1">
              <a:spLocks noChangeArrowheads="1"/>
            </p:cNvSpPr>
            <p:nvPr/>
          </p:nvSpPr>
          <p:spPr bwMode="auto">
            <a:xfrm>
              <a:off x="408" y="3660"/>
              <a:ext cx="230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chemeClr val="accent2"/>
                  </a:solidFill>
                </a:rPr>
                <a:t>Teacher Centered Learning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970588" y="2743200"/>
            <a:ext cx="3021012" cy="990600"/>
            <a:chOff x="3329" y="2760"/>
            <a:chExt cx="2019" cy="828"/>
          </a:xfrm>
        </p:grpSpPr>
        <p:sp>
          <p:nvSpPr>
            <p:cNvPr id="167942" name="Rectangle 6"/>
            <p:cNvSpPr>
              <a:spLocks noChangeArrowheads="1"/>
            </p:cNvSpPr>
            <p:nvPr/>
          </p:nvSpPr>
          <p:spPr bwMode="auto">
            <a:xfrm>
              <a:off x="3329" y="2760"/>
              <a:ext cx="2019" cy="82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id-ID">
                <a:latin typeface="Arial Black" pitchFamily="34" charset="0"/>
                <a:cs typeface="+mn-cs"/>
              </a:endParaRPr>
            </a:p>
          </p:txBody>
        </p:sp>
        <p:sp>
          <p:nvSpPr>
            <p:cNvPr id="11277" name="Text Box 7"/>
            <p:cNvSpPr txBox="1">
              <a:spLocks noChangeArrowheads="1"/>
            </p:cNvSpPr>
            <p:nvPr/>
          </p:nvSpPr>
          <p:spPr bwMode="auto">
            <a:xfrm>
              <a:off x="3385" y="2860"/>
              <a:ext cx="1884" cy="581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85554" tIns="42776" rIns="85554" bIns="42776">
              <a:spAutoFit/>
            </a:bodyPr>
            <a:lstStyle/>
            <a:p>
              <a:pPr algn="ctr" defTabSz="855663">
                <a:spcBef>
                  <a:spcPct val="50000"/>
                </a:spcBef>
              </a:pPr>
              <a:r>
                <a:rPr lang="en-US" sz="2000" b="1"/>
                <a:t>SISWA PASIF RESEPTIF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019800" y="609600"/>
            <a:ext cx="2895600" cy="1524000"/>
            <a:chOff x="3312" y="528"/>
            <a:chExt cx="2016" cy="1152"/>
          </a:xfrm>
        </p:grpSpPr>
        <p:sp>
          <p:nvSpPr>
            <p:cNvPr id="167945" name="Rectangle 9"/>
            <p:cNvSpPr>
              <a:spLocks noChangeArrowheads="1"/>
            </p:cNvSpPr>
            <p:nvPr/>
          </p:nvSpPr>
          <p:spPr bwMode="auto">
            <a:xfrm>
              <a:off x="3312" y="528"/>
              <a:ext cx="2016" cy="1152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endParaRPr lang="id-ID">
                <a:latin typeface="Arial Black" pitchFamily="34" charset="0"/>
                <a:cs typeface="+mn-cs"/>
              </a:endParaRPr>
            </a:p>
          </p:txBody>
        </p:sp>
        <p:sp>
          <p:nvSpPr>
            <p:cNvPr id="11275" name="Text Box 10"/>
            <p:cNvSpPr txBox="1">
              <a:spLocks noChangeArrowheads="1"/>
            </p:cNvSpPr>
            <p:nvPr/>
          </p:nvSpPr>
          <p:spPr bwMode="auto">
            <a:xfrm>
              <a:off x="3348" y="617"/>
              <a:ext cx="1968" cy="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/>
                <a:t>Belajar =     menerima pengetahuan </a:t>
              </a:r>
              <a:r>
                <a:rPr lang="en-US" sz="2400" b="1">
                  <a:latin typeface="Arial Black" pitchFamily="34" charset="0"/>
                </a:rPr>
                <a:t>?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010150" y="4114800"/>
            <a:ext cx="3981450" cy="1147763"/>
            <a:chOff x="2676" y="3084"/>
            <a:chExt cx="2652" cy="1072"/>
          </a:xfrm>
        </p:grpSpPr>
        <p:sp>
          <p:nvSpPr>
            <p:cNvPr id="167948" name="Freeform 12"/>
            <p:cNvSpPr>
              <a:spLocks/>
            </p:cNvSpPr>
            <p:nvPr/>
          </p:nvSpPr>
          <p:spPr bwMode="auto">
            <a:xfrm>
              <a:off x="2676" y="3084"/>
              <a:ext cx="2652" cy="1068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36" y="84"/>
                </a:cxn>
                <a:cxn ang="0">
                  <a:pos x="48" y="120"/>
                </a:cxn>
                <a:cxn ang="0">
                  <a:pos x="96" y="192"/>
                </a:cxn>
                <a:cxn ang="0">
                  <a:pos x="120" y="240"/>
                </a:cxn>
                <a:cxn ang="0">
                  <a:pos x="156" y="264"/>
                </a:cxn>
                <a:cxn ang="0">
                  <a:pos x="180" y="300"/>
                </a:cxn>
                <a:cxn ang="0">
                  <a:pos x="216" y="312"/>
                </a:cxn>
                <a:cxn ang="0">
                  <a:pos x="324" y="360"/>
                </a:cxn>
                <a:cxn ang="0">
                  <a:pos x="420" y="384"/>
                </a:cxn>
                <a:cxn ang="0">
                  <a:pos x="600" y="336"/>
                </a:cxn>
                <a:cxn ang="0">
                  <a:pos x="648" y="348"/>
                </a:cxn>
                <a:cxn ang="0">
                  <a:pos x="684" y="288"/>
                </a:cxn>
                <a:cxn ang="0">
                  <a:pos x="720" y="252"/>
                </a:cxn>
                <a:cxn ang="0">
                  <a:pos x="804" y="216"/>
                </a:cxn>
                <a:cxn ang="0">
                  <a:pos x="936" y="120"/>
                </a:cxn>
                <a:cxn ang="0">
                  <a:pos x="1440" y="60"/>
                </a:cxn>
                <a:cxn ang="0">
                  <a:pos x="1548" y="12"/>
                </a:cxn>
                <a:cxn ang="0">
                  <a:pos x="1584" y="0"/>
                </a:cxn>
                <a:cxn ang="0">
                  <a:pos x="1884" y="48"/>
                </a:cxn>
                <a:cxn ang="0">
                  <a:pos x="2076" y="60"/>
                </a:cxn>
                <a:cxn ang="0">
                  <a:pos x="2124" y="72"/>
                </a:cxn>
                <a:cxn ang="0">
                  <a:pos x="2160" y="96"/>
                </a:cxn>
                <a:cxn ang="0">
                  <a:pos x="2376" y="60"/>
                </a:cxn>
                <a:cxn ang="0">
                  <a:pos x="2496" y="72"/>
                </a:cxn>
                <a:cxn ang="0">
                  <a:pos x="2604" y="48"/>
                </a:cxn>
                <a:cxn ang="0">
                  <a:pos x="2616" y="84"/>
                </a:cxn>
                <a:cxn ang="0">
                  <a:pos x="2616" y="324"/>
                </a:cxn>
                <a:cxn ang="0">
                  <a:pos x="2652" y="732"/>
                </a:cxn>
                <a:cxn ang="0">
                  <a:pos x="2652" y="936"/>
                </a:cxn>
                <a:cxn ang="0">
                  <a:pos x="2640" y="972"/>
                </a:cxn>
                <a:cxn ang="0">
                  <a:pos x="2448" y="1032"/>
                </a:cxn>
                <a:cxn ang="0">
                  <a:pos x="2112" y="1068"/>
                </a:cxn>
                <a:cxn ang="0">
                  <a:pos x="2040" y="1044"/>
                </a:cxn>
                <a:cxn ang="0">
                  <a:pos x="1704" y="1068"/>
                </a:cxn>
                <a:cxn ang="0">
                  <a:pos x="1260" y="1056"/>
                </a:cxn>
                <a:cxn ang="0">
                  <a:pos x="972" y="1008"/>
                </a:cxn>
                <a:cxn ang="0">
                  <a:pos x="756" y="972"/>
                </a:cxn>
                <a:cxn ang="0">
                  <a:pos x="792" y="840"/>
                </a:cxn>
                <a:cxn ang="0">
                  <a:pos x="744" y="684"/>
                </a:cxn>
                <a:cxn ang="0">
                  <a:pos x="600" y="516"/>
                </a:cxn>
                <a:cxn ang="0">
                  <a:pos x="264" y="480"/>
                </a:cxn>
                <a:cxn ang="0">
                  <a:pos x="192" y="408"/>
                </a:cxn>
                <a:cxn ang="0">
                  <a:pos x="132" y="336"/>
                </a:cxn>
                <a:cxn ang="0">
                  <a:pos x="120" y="288"/>
                </a:cxn>
                <a:cxn ang="0">
                  <a:pos x="48" y="216"/>
                </a:cxn>
                <a:cxn ang="0">
                  <a:pos x="0" y="60"/>
                </a:cxn>
              </a:cxnLst>
              <a:rect l="0" t="0" r="r" b="b"/>
              <a:pathLst>
                <a:path w="2652" h="1068">
                  <a:moveTo>
                    <a:pt x="0" y="60"/>
                  </a:moveTo>
                  <a:cubicBezTo>
                    <a:pt x="12" y="68"/>
                    <a:pt x="27" y="73"/>
                    <a:pt x="36" y="84"/>
                  </a:cubicBezTo>
                  <a:cubicBezTo>
                    <a:pt x="44" y="94"/>
                    <a:pt x="42" y="109"/>
                    <a:pt x="48" y="120"/>
                  </a:cubicBezTo>
                  <a:cubicBezTo>
                    <a:pt x="62" y="145"/>
                    <a:pt x="80" y="168"/>
                    <a:pt x="96" y="192"/>
                  </a:cubicBezTo>
                  <a:cubicBezTo>
                    <a:pt x="106" y="207"/>
                    <a:pt x="109" y="226"/>
                    <a:pt x="120" y="240"/>
                  </a:cubicBezTo>
                  <a:cubicBezTo>
                    <a:pt x="129" y="251"/>
                    <a:pt x="144" y="256"/>
                    <a:pt x="156" y="264"/>
                  </a:cubicBezTo>
                  <a:cubicBezTo>
                    <a:pt x="164" y="276"/>
                    <a:pt x="169" y="291"/>
                    <a:pt x="180" y="300"/>
                  </a:cubicBezTo>
                  <a:cubicBezTo>
                    <a:pt x="190" y="308"/>
                    <a:pt x="205" y="306"/>
                    <a:pt x="216" y="312"/>
                  </a:cubicBezTo>
                  <a:cubicBezTo>
                    <a:pt x="295" y="351"/>
                    <a:pt x="200" y="329"/>
                    <a:pt x="324" y="360"/>
                  </a:cubicBezTo>
                  <a:cubicBezTo>
                    <a:pt x="356" y="368"/>
                    <a:pt x="420" y="384"/>
                    <a:pt x="420" y="384"/>
                  </a:cubicBezTo>
                  <a:cubicBezTo>
                    <a:pt x="490" y="374"/>
                    <a:pt x="538" y="367"/>
                    <a:pt x="600" y="336"/>
                  </a:cubicBezTo>
                  <a:cubicBezTo>
                    <a:pt x="616" y="340"/>
                    <a:pt x="634" y="356"/>
                    <a:pt x="648" y="348"/>
                  </a:cubicBezTo>
                  <a:cubicBezTo>
                    <a:pt x="668" y="336"/>
                    <a:pt x="670" y="307"/>
                    <a:pt x="684" y="288"/>
                  </a:cubicBezTo>
                  <a:cubicBezTo>
                    <a:pt x="694" y="274"/>
                    <a:pt x="708" y="264"/>
                    <a:pt x="720" y="252"/>
                  </a:cubicBezTo>
                  <a:cubicBezTo>
                    <a:pt x="795" y="277"/>
                    <a:pt x="771" y="262"/>
                    <a:pt x="804" y="216"/>
                  </a:cubicBezTo>
                  <a:cubicBezTo>
                    <a:pt x="833" y="176"/>
                    <a:pt x="889" y="136"/>
                    <a:pt x="936" y="120"/>
                  </a:cubicBezTo>
                  <a:cubicBezTo>
                    <a:pt x="1143" y="51"/>
                    <a:pt x="1110" y="71"/>
                    <a:pt x="1440" y="60"/>
                  </a:cubicBezTo>
                  <a:cubicBezTo>
                    <a:pt x="1497" y="22"/>
                    <a:pt x="1462" y="41"/>
                    <a:pt x="1548" y="12"/>
                  </a:cubicBezTo>
                  <a:cubicBezTo>
                    <a:pt x="1560" y="8"/>
                    <a:pt x="1584" y="0"/>
                    <a:pt x="1584" y="0"/>
                  </a:cubicBezTo>
                  <a:cubicBezTo>
                    <a:pt x="1676" y="61"/>
                    <a:pt x="1768" y="42"/>
                    <a:pt x="1884" y="48"/>
                  </a:cubicBezTo>
                  <a:cubicBezTo>
                    <a:pt x="1968" y="69"/>
                    <a:pt x="1975" y="71"/>
                    <a:pt x="2076" y="60"/>
                  </a:cubicBezTo>
                  <a:cubicBezTo>
                    <a:pt x="2092" y="64"/>
                    <a:pt x="2109" y="66"/>
                    <a:pt x="2124" y="72"/>
                  </a:cubicBezTo>
                  <a:cubicBezTo>
                    <a:pt x="2137" y="78"/>
                    <a:pt x="2146" y="95"/>
                    <a:pt x="2160" y="96"/>
                  </a:cubicBezTo>
                  <a:cubicBezTo>
                    <a:pt x="2213" y="100"/>
                    <a:pt x="2326" y="71"/>
                    <a:pt x="2376" y="60"/>
                  </a:cubicBezTo>
                  <a:cubicBezTo>
                    <a:pt x="2416" y="64"/>
                    <a:pt x="2456" y="74"/>
                    <a:pt x="2496" y="72"/>
                  </a:cubicBezTo>
                  <a:cubicBezTo>
                    <a:pt x="2533" y="70"/>
                    <a:pt x="2567" y="44"/>
                    <a:pt x="2604" y="48"/>
                  </a:cubicBezTo>
                  <a:cubicBezTo>
                    <a:pt x="2617" y="49"/>
                    <a:pt x="2612" y="72"/>
                    <a:pt x="2616" y="84"/>
                  </a:cubicBezTo>
                  <a:cubicBezTo>
                    <a:pt x="2602" y="182"/>
                    <a:pt x="2584" y="229"/>
                    <a:pt x="2616" y="324"/>
                  </a:cubicBezTo>
                  <a:cubicBezTo>
                    <a:pt x="2595" y="468"/>
                    <a:pt x="2621" y="593"/>
                    <a:pt x="2652" y="732"/>
                  </a:cubicBezTo>
                  <a:cubicBezTo>
                    <a:pt x="2627" y="807"/>
                    <a:pt x="2627" y="861"/>
                    <a:pt x="2652" y="936"/>
                  </a:cubicBezTo>
                  <a:cubicBezTo>
                    <a:pt x="2648" y="948"/>
                    <a:pt x="2650" y="964"/>
                    <a:pt x="2640" y="972"/>
                  </a:cubicBezTo>
                  <a:cubicBezTo>
                    <a:pt x="2600" y="1006"/>
                    <a:pt x="2495" y="1025"/>
                    <a:pt x="2448" y="1032"/>
                  </a:cubicBezTo>
                  <a:cubicBezTo>
                    <a:pt x="2339" y="1068"/>
                    <a:pt x="2221" y="1032"/>
                    <a:pt x="2112" y="1068"/>
                  </a:cubicBezTo>
                  <a:cubicBezTo>
                    <a:pt x="2088" y="1060"/>
                    <a:pt x="2064" y="1052"/>
                    <a:pt x="2040" y="1044"/>
                  </a:cubicBezTo>
                  <a:cubicBezTo>
                    <a:pt x="1933" y="1008"/>
                    <a:pt x="1704" y="1068"/>
                    <a:pt x="1704" y="1068"/>
                  </a:cubicBezTo>
                  <a:cubicBezTo>
                    <a:pt x="1545" y="1015"/>
                    <a:pt x="1488" y="1048"/>
                    <a:pt x="1260" y="1056"/>
                  </a:cubicBezTo>
                  <a:cubicBezTo>
                    <a:pt x="1131" y="1048"/>
                    <a:pt x="1073" y="1059"/>
                    <a:pt x="972" y="1008"/>
                  </a:cubicBezTo>
                  <a:cubicBezTo>
                    <a:pt x="887" y="1016"/>
                    <a:pt x="808" y="1050"/>
                    <a:pt x="756" y="972"/>
                  </a:cubicBezTo>
                  <a:cubicBezTo>
                    <a:pt x="768" y="928"/>
                    <a:pt x="787" y="885"/>
                    <a:pt x="792" y="840"/>
                  </a:cubicBezTo>
                  <a:cubicBezTo>
                    <a:pt x="799" y="784"/>
                    <a:pt x="769" y="729"/>
                    <a:pt x="744" y="684"/>
                  </a:cubicBezTo>
                  <a:cubicBezTo>
                    <a:pt x="700" y="603"/>
                    <a:pt x="691" y="546"/>
                    <a:pt x="600" y="516"/>
                  </a:cubicBezTo>
                  <a:cubicBezTo>
                    <a:pt x="485" y="527"/>
                    <a:pt x="364" y="547"/>
                    <a:pt x="264" y="480"/>
                  </a:cubicBezTo>
                  <a:cubicBezTo>
                    <a:pt x="214" y="379"/>
                    <a:pt x="274" y="477"/>
                    <a:pt x="192" y="408"/>
                  </a:cubicBezTo>
                  <a:cubicBezTo>
                    <a:pt x="168" y="388"/>
                    <a:pt x="154" y="358"/>
                    <a:pt x="132" y="336"/>
                  </a:cubicBezTo>
                  <a:cubicBezTo>
                    <a:pt x="128" y="320"/>
                    <a:pt x="129" y="302"/>
                    <a:pt x="120" y="288"/>
                  </a:cubicBezTo>
                  <a:cubicBezTo>
                    <a:pt x="101" y="260"/>
                    <a:pt x="48" y="216"/>
                    <a:pt x="48" y="216"/>
                  </a:cubicBezTo>
                  <a:cubicBezTo>
                    <a:pt x="30" y="161"/>
                    <a:pt x="33" y="109"/>
                    <a:pt x="0" y="60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tx1">
                  <a:alpha val="50000"/>
                </a:scheme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id-ID">
                <a:latin typeface="Arial Black" pitchFamily="34" charset="0"/>
                <a:cs typeface="+mn-cs"/>
              </a:endParaRPr>
            </a:p>
          </p:txBody>
        </p:sp>
        <p:sp>
          <p:nvSpPr>
            <p:cNvPr id="11273" name="Text Box 13"/>
            <p:cNvSpPr txBox="1">
              <a:spLocks noChangeArrowheads="1"/>
            </p:cNvSpPr>
            <p:nvPr/>
          </p:nvSpPr>
          <p:spPr bwMode="auto">
            <a:xfrm>
              <a:off x="3360" y="3216"/>
              <a:ext cx="1968" cy="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Comic Sans MS" pitchFamily="66" charset="0"/>
                </a:rPr>
                <a:t>SERING DINAMAKAN PENGAJARAN</a:t>
              </a:r>
            </a:p>
          </p:txBody>
        </p:sp>
      </p:grp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3200400" y="685800"/>
            <a:ext cx="2743200" cy="762000"/>
          </a:xfrm>
          <a:prstGeom prst="wedgeEllipseCallout">
            <a:avLst>
              <a:gd name="adj1" fmla="val -44792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KAMU AKAN SAYA JADIKAN SEPERTI APA YA ?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 flipH="1">
            <a:off x="-36513" y="1844675"/>
            <a:ext cx="2133601" cy="838200"/>
          </a:xfrm>
          <a:prstGeom prst="cloudCallout">
            <a:avLst>
              <a:gd name="adj1" fmla="val -44870"/>
              <a:gd name="adj2" fmla="val 6988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SAYA MAU JADI APA 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6324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SEJARAH KELAM PROSES BELAJAR MENGAJAR DI PERG. TINGGI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2.gstatic.com/images?q=tbn:ANd9GcQ2kZYa6WD8eRxkIR1ziGYprWC95UCgbpi11C59E-4bQTVebyjp7_vImUkk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743200"/>
            <a:ext cx="2209800" cy="28411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05200" y="1066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DOSEN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668</Words>
  <Application>Microsoft Office PowerPoint</Application>
  <PresentationFormat>On-screen Show (4:3)</PresentationFormat>
  <Paragraphs>237</Paragraphs>
  <Slides>25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TINGKATAN KEMAMPUAN   Ranah Psikomotor (HARROW)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UMY</dc:creator>
  <cp:lastModifiedBy>User</cp:lastModifiedBy>
  <cp:revision>28</cp:revision>
  <cp:lastPrinted>2016-01-28T05:11:19Z</cp:lastPrinted>
  <dcterms:created xsi:type="dcterms:W3CDTF">2012-11-07T16:16:46Z</dcterms:created>
  <dcterms:modified xsi:type="dcterms:W3CDTF">2016-01-28T05:26:57Z</dcterms:modified>
</cp:coreProperties>
</file>