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67"/>
  </p:notesMasterIdLst>
  <p:handoutMasterIdLst>
    <p:handoutMasterId r:id="rId68"/>
  </p:handoutMasterIdLst>
  <p:sldIdLst>
    <p:sldId id="258" r:id="rId3"/>
    <p:sldId id="260" r:id="rId4"/>
    <p:sldId id="270" r:id="rId5"/>
    <p:sldId id="271" r:id="rId6"/>
    <p:sldId id="261" r:id="rId7"/>
    <p:sldId id="272" r:id="rId8"/>
    <p:sldId id="273" r:id="rId9"/>
    <p:sldId id="274" r:id="rId10"/>
    <p:sldId id="275" r:id="rId11"/>
    <p:sldId id="276" r:id="rId12"/>
    <p:sldId id="296" r:id="rId13"/>
    <p:sldId id="278" r:id="rId14"/>
    <p:sldId id="279" r:id="rId15"/>
    <p:sldId id="280" r:id="rId16"/>
    <p:sldId id="281" r:id="rId17"/>
    <p:sldId id="282" r:id="rId18"/>
    <p:sldId id="283" r:id="rId19"/>
    <p:sldId id="284" r:id="rId20"/>
    <p:sldId id="285" r:id="rId21"/>
    <p:sldId id="277" r:id="rId22"/>
    <p:sldId id="286" r:id="rId23"/>
    <p:sldId id="287" r:id="rId24"/>
    <p:sldId id="288" r:id="rId25"/>
    <p:sldId id="289" r:id="rId26"/>
    <p:sldId id="290" r:id="rId27"/>
    <p:sldId id="291" r:id="rId28"/>
    <p:sldId id="292" r:id="rId29"/>
    <p:sldId id="293" r:id="rId30"/>
    <p:sldId id="294" r:id="rId31"/>
    <p:sldId id="295"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31" r:id="rId50"/>
    <p:sldId id="314" r:id="rId51"/>
    <p:sldId id="329" r:id="rId52"/>
    <p:sldId id="330" r:id="rId53"/>
    <p:sldId id="315" r:id="rId54"/>
    <p:sldId id="316" r:id="rId55"/>
    <p:sldId id="317" r:id="rId56"/>
    <p:sldId id="318" r:id="rId57"/>
    <p:sldId id="319" r:id="rId58"/>
    <p:sldId id="320" r:id="rId59"/>
    <p:sldId id="321" r:id="rId60"/>
    <p:sldId id="322" r:id="rId61"/>
    <p:sldId id="323" r:id="rId62"/>
    <p:sldId id="326" r:id="rId63"/>
    <p:sldId id="327" r:id="rId64"/>
    <p:sldId id="328" r:id="rId65"/>
    <p:sldId id="26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66FF"/>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74" autoAdjust="0"/>
    <p:restoredTop sz="91741" autoAdjust="0"/>
  </p:normalViewPr>
  <p:slideViewPr>
    <p:cSldViewPr snapToGrid="0">
      <p:cViewPr>
        <p:scale>
          <a:sx n="50" d="100"/>
          <a:sy n="50" d="100"/>
        </p:scale>
        <p:origin x="-1596" y="-45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smtClean="0"/>
              <a:t>Pedoman Operasional Penilaian Angka Kredit Kenaikan Pangkat/Jabatan Fungsional Dosen</a:t>
            </a: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pPr/>
              <a:t>12/17/2014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pPr/>
              <a:t>‹#›</a:t>
            </a:fld>
            <a:endParaRPr/>
          </a:p>
        </p:txBody>
      </p:sp>
    </p:spTree>
    <p:extLst>
      <p:ext uri="{BB962C8B-B14F-4D97-AF65-F5344CB8AC3E}">
        <p14:creationId xmlns=""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smtClean="0"/>
              <a:t>Pedoman Operasional Penilaian Angka Kredit Kenaikan Pangkat/Jabatan Fungsional Dosen</a:t>
            </a: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pPr/>
              <a:t>12/17/2014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pPr/>
              <a:t>‹#›</a:t>
            </a:fld>
            <a:endParaRPr/>
          </a:p>
        </p:txBody>
      </p:sp>
    </p:spTree>
    <p:extLst>
      <p:ext uri="{BB962C8B-B14F-4D97-AF65-F5344CB8AC3E}">
        <p14:creationId xmlns=""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D491D0-8E1B-49C7-849B-A28568D94497}" type="slidenum">
              <a:rPr lang="id-ID" smtClean="0"/>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6" name="Slide Number Placeholder 5"/>
          <p:cNvSpPr>
            <a:spLocks noGrp="1"/>
          </p:cNvSpPr>
          <p:nvPr>
            <p:ph type="sldNum" sz="quarter" idx="12"/>
          </p:nvPr>
        </p:nvSpPr>
        <p:spPr/>
        <p:txBody>
          <a:bodyPr/>
          <a:lstStyle/>
          <a:p>
            <a:fld id="{DED491D0-8E1B-49C7-849B-A28568D94497}"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D491D0-8E1B-49C7-849B-A28568D94497}" type="slidenum">
              <a:rPr lang="en-US" smtClean="0"/>
              <a:pPr/>
              <a:t>3</a:t>
            </a:fld>
            <a:endParaRPr lang="en-US"/>
          </a:p>
        </p:txBody>
      </p:sp>
    </p:spTree>
    <p:extLst>
      <p:ext uri="{BB962C8B-B14F-4D97-AF65-F5344CB8AC3E}">
        <p14:creationId xmlns="" xmlns:p14="http://schemas.microsoft.com/office/powerpoint/2010/main" val="39117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5" name="Slide Number Placeholder 4"/>
          <p:cNvSpPr>
            <a:spLocks noGrp="1"/>
          </p:cNvSpPr>
          <p:nvPr>
            <p:ph type="sldNum" sz="quarter" idx="11"/>
          </p:nvPr>
        </p:nvSpPr>
        <p:spPr/>
        <p:txBody>
          <a:bodyPr/>
          <a:lstStyle/>
          <a:p>
            <a:fld id="{DED491D0-8E1B-49C7-849B-A28568D94497}"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DED491D0-8E1B-49C7-849B-A28568D94497}" type="slidenum">
              <a:rPr lang="id-ID" smtClean="0"/>
              <a:pPr/>
              <a:t>14</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5" name="Slide Number Placeholder 4"/>
          <p:cNvSpPr>
            <a:spLocks noGrp="1"/>
          </p:cNvSpPr>
          <p:nvPr>
            <p:ph type="sldNum" sz="quarter" idx="11"/>
          </p:nvPr>
        </p:nvSpPr>
        <p:spPr/>
        <p:txBody>
          <a:bodyPr/>
          <a:lstStyle/>
          <a:p>
            <a:fld id="{DED491D0-8E1B-49C7-849B-A28568D94497}" type="slidenum">
              <a:rPr lang="id-ID" smtClean="0"/>
              <a:pPr/>
              <a:t>15</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Copy paste dari PO nomor 9,10,11 hal 27</a:t>
            </a:r>
            <a:r>
              <a:rPr lang="en-US" dirty="0" smtClean="0"/>
              <a:t> (</a:t>
            </a:r>
            <a:r>
              <a:rPr lang="en-US" dirty="0" err="1" smtClean="0"/>
              <a:t>sudah</a:t>
            </a:r>
            <a:r>
              <a:rPr lang="en-US" dirty="0" smtClean="0"/>
              <a:t>)</a:t>
            </a:r>
            <a:endParaRPr lang="id-ID" dirty="0" smtClean="0"/>
          </a:p>
        </p:txBody>
      </p:sp>
      <p:sp>
        <p:nvSpPr>
          <p:cNvPr id="4" name="Slide Number Placeholder 3"/>
          <p:cNvSpPr>
            <a:spLocks noGrp="1"/>
          </p:cNvSpPr>
          <p:nvPr>
            <p:ph type="sldNum" sz="quarter" idx="10"/>
          </p:nvPr>
        </p:nvSpPr>
        <p:spPr/>
        <p:txBody>
          <a:bodyPr/>
          <a:lstStyle/>
          <a:p>
            <a:fld id="{DED491D0-8E1B-49C7-849B-A28568D94497}" type="slidenum">
              <a:rPr lang="id-ID" smtClean="0"/>
              <a:pPr/>
              <a:t>28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hal 30</a:t>
            </a:r>
            <a:r>
              <a:rPr lang="en-US" dirty="0" smtClean="0"/>
              <a:t> (</a:t>
            </a:r>
            <a:r>
              <a:rPr lang="en-US" dirty="0" err="1" smtClean="0"/>
              <a:t>sudah</a:t>
            </a:r>
            <a:r>
              <a:rPr lang="en-US" dirty="0"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DED491D0-8E1B-49C7-849B-A28568D94497}" type="slidenum">
              <a:rPr lang="id-ID" smtClean="0"/>
              <a:pPr/>
              <a:t>34</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Tambahin keterangan bintang</a:t>
            </a:r>
            <a:r>
              <a:rPr lang="en-US" dirty="0" smtClean="0"/>
              <a:t> (</a:t>
            </a:r>
            <a:r>
              <a:rPr lang="en-US" dirty="0" err="1" smtClean="0"/>
              <a:t>sudah</a:t>
            </a:r>
            <a:r>
              <a:rPr lang="en-US" smtClean="0"/>
              <a:t>)</a:t>
            </a:r>
            <a:endParaRPr lang="id-ID" dirty="0" smtClean="0"/>
          </a:p>
          <a:p>
            <a:endParaRPr lang="id-ID" dirty="0"/>
          </a:p>
        </p:txBody>
      </p:sp>
      <p:sp>
        <p:nvSpPr>
          <p:cNvPr id="4" name="Slide Number Placeholder 3"/>
          <p:cNvSpPr>
            <a:spLocks noGrp="1"/>
          </p:cNvSpPr>
          <p:nvPr>
            <p:ph type="sldNum" sz="quarter" idx="10"/>
          </p:nvPr>
        </p:nvSpPr>
        <p:spPr/>
        <p:txBody>
          <a:bodyPr/>
          <a:lstStyle/>
          <a:p>
            <a:fld id="{DED491D0-8E1B-49C7-849B-A28568D94497}" type="slidenum">
              <a:rPr lang="id-ID" smtClean="0"/>
              <a:pPr/>
              <a:t>45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r>
              <a:rPr lang="en-US" smtClean="0"/>
              <a:t>9/21/2012</a:t>
            </a:r>
            <a:endParaRPr/>
          </a:p>
        </p:txBody>
      </p:sp>
      <p:sp>
        <p:nvSpPr>
          <p:cNvPr id="12" name="Footer Placeholder 11"/>
          <p:cNvSpPr>
            <a:spLocks noGrp="1"/>
          </p:cNvSpPr>
          <p:nvPr>
            <p:ph type="ftr" sz="quarter" idx="11"/>
          </p:nvPr>
        </p:nvSpPr>
        <p:spPr/>
        <p:txBody>
          <a:bodyPr/>
          <a:lstStyle/>
          <a:p>
            <a:r>
              <a:rPr lang="id-ID" smtClean="0"/>
              <a:t>Direktorat Jenderal Pendidikan Tinggi 2014</a:t>
            </a:r>
            <a:endParaRPr/>
          </a:p>
        </p:txBody>
      </p:sp>
      <p:sp>
        <p:nvSpPr>
          <p:cNvPr id="13" name="Slide Number Placeholder 12"/>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3047549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9/21/2012</a:t>
            </a:r>
            <a:endParaRPr/>
          </a:p>
        </p:txBody>
      </p:sp>
      <p:sp>
        <p:nvSpPr>
          <p:cNvPr id="5" name="Footer Placeholder 4"/>
          <p:cNvSpPr>
            <a:spLocks noGrp="1"/>
          </p:cNvSpPr>
          <p:nvPr>
            <p:ph type="ftr" sz="quarter" idx="11"/>
          </p:nvPr>
        </p:nvSpPr>
        <p:spPr/>
        <p:txBody>
          <a:bodyPr/>
          <a:lstStyle/>
          <a:p>
            <a:r>
              <a:rPr lang="id-ID" smtClean="0"/>
              <a:t>Direktorat Jenderal Pendidikan Tinggi 2014</a:t>
            </a:r>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2664405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r>
              <a:rPr lang="en-US" smtClean="0"/>
              <a:t>9/21/2012</a:t>
            </a:r>
            <a:endParaRPr/>
          </a:p>
        </p:txBody>
      </p:sp>
      <p:sp>
        <p:nvSpPr>
          <p:cNvPr id="5" name="Footer Placeholder 4"/>
          <p:cNvSpPr>
            <a:spLocks noGrp="1"/>
          </p:cNvSpPr>
          <p:nvPr>
            <p:ph type="ftr" sz="quarter" idx="11"/>
          </p:nvPr>
        </p:nvSpPr>
        <p:spPr>
          <a:xfrm>
            <a:off x="2382374" y="6356350"/>
            <a:ext cx="5687786" cy="365125"/>
          </a:xfrm>
        </p:spPr>
        <p:txBody>
          <a:bodyPr/>
          <a:lstStyle/>
          <a:p>
            <a:r>
              <a:rPr lang="id-ID" smtClean="0"/>
              <a:t>Direktorat Jenderal Pendidikan Tinggi 2014</a:t>
            </a:r>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pPr/>
              <a:t>‹#›</a:t>
            </a:fld>
            <a:endParaRPr/>
          </a:p>
        </p:txBody>
      </p:sp>
    </p:spTree>
    <p:extLst>
      <p:ext uri="{BB962C8B-B14F-4D97-AF65-F5344CB8AC3E}">
        <p14:creationId xmlns="" xmlns:p14="http://schemas.microsoft.com/office/powerpoint/2010/main" val="3029411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9/21/2012</a:t>
            </a:r>
            <a:endParaRPr/>
          </a:p>
        </p:txBody>
      </p:sp>
      <p:sp>
        <p:nvSpPr>
          <p:cNvPr id="5" name="Footer Placeholder 4"/>
          <p:cNvSpPr>
            <a:spLocks noGrp="1"/>
          </p:cNvSpPr>
          <p:nvPr>
            <p:ph type="ftr" sz="quarter" idx="11"/>
          </p:nvPr>
        </p:nvSpPr>
        <p:spPr/>
        <p:txBody>
          <a:bodyPr/>
          <a:lstStyle/>
          <a:p>
            <a:r>
              <a:rPr lang="id-ID" smtClean="0"/>
              <a:t>Direktorat Jenderal Pendidikan Tinggi 2014</a:t>
            </a:r>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541333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9/21/2012</a:t>
            </a:r>
            <a:endParaRPr/>
          </a:p>
        </p:txBody>
      </p:sp>
      <p:sp>
        <p:nvSpPr>
          <p:cNvPr id="5" name="Footer Placeholder 4"/>
          <p:cNvSpPr>
            <a:spLocks noGrp="1"/>
          </p:cNvSpPr>
          <p:nvPr>
            <p:ph type="ftr" sz="quarter" idx="11"/>
          </p:nvPr>
        </p:nvSpPr>
        <p:spPr/>
        <p:txBody>
          <a:bodyPr/>
          <a:lstStyle/>
          <a:p>
            <a:r>
              <a:rPr lang="id-ID" smtClean="0"/>
              <a:t>Direktorat Jenderal Pendidikan Tinggi 2014</a:t>
            </a:r>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42824528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9/21/2012</a:t>
            </a:r>
            <a:endParaRPr/>
          </a:p>
        </p:txBody>
      </p:sp>
      <p:sp>
        <p:nvSpPr>
          <p:cNvPr id="6" name="Footer Placeholder 5"/>
          <p:cNvSpPr>
            <a:spLocks noGrp="1"/>
          </p:cNvSpPr>
          <p:nvPr>
            <p:ph type="ftr" sz="quarter" idx="11"/>
          </p:nvPr>
        </p:nvSpPr>
        <p:spPr/>
        <p:txBody>
          <a:bodyPr/>
          <a:lstStyle/>
          <a:p>
            <a:r>
              <a:rPr lang="id-ID" smtClean="0"/>
              <a:t>Direktorat Jenderal Pendidikan Tinggi 2014</a:t>
            </a:r>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3201040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9/21/2012</a:t>
            </a:r>
            <a:endParaRPr/>
          </a:p>
        </p:txBody>
      </p:sp>
      <p:sp>
        <p:nvSpPr>
          <p:cNvPr id="8" name="Footer Placeholder 7"/>
          <p:cNvSpPr>
            <a:spLocks noGrp="1"/>
          </p:cNvSpPr>
          <p:nvPr>
            <p:ph type="ftr" sz="quarter" idx="11"/>
          </p:nvPr>
        </p:nvSpPr>
        <p:spPr/>
        <p:txBody>
          <a:bodyPr/>
          <a:lstStyle/>
          <a:p>
            <a:r>
              <a:rPr lang="id-ID" smtClean="0"/>
              <a:t>Direktorat Jenderal Pendidikan Tinggi 2014</a:t>
            </a:r>
            <a:endParaRPr/>
          </a:p>
        </p:txBody>
      </p:sp>
      <p:sp>
        <p:nvSpPr>
          <p:cNvPr id="9" name="Slide Number Placeholder 8"/>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4261286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9/21/2012</a:t>
            </a:r>
            <a:endParaRPr/>
          </a:p>
        </p:txBody>
      </p:sp>
      <p:sp>
        <p:nvSpPr>
          <p:cNvPr id="4" name="Footer Placeholder 3"/>
          <p:cNvSpPr>
            <a:spLocks noGrp="1"/>
          </p:cNvSpPr>
          <p:nvPr>
            <p:ph type="ftr" sz="quarter" idx="11"/>
          </p:nvPr>
        </p:nvSpPr>
        <p:spPr/>
        <p:txBody>
          <a:bodyPr/>
          <a:lstStyle/>
          <a:p>
            <a:r>
              <a:rPr lang="id-ID" smtClean="0"/>
              <a:t>Direktorat Jenderal Pendidikan Tinggi 2014</a:t>
            </a:r>
            <a:endParaRPr/>
          </a:p>
        </p:txBody>
      </p:sp>
      <p:sp>
        <p:nvSpPr>
          <p:cNvPr id="5" name="Slide Number Placeholder 4"/>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2641611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9/21/2012</a:t>
            </a:r>
            <a:endParaRPr/>
          </a:p>
        </p:txBody>
      </p:sp>
      <p:sp>
        <p:nvSpPr>
          <p:cNvPr id="3" name="Footer Placeholder 2"/>
          <p:cNvSpPr>
            <a:spLocks noGrp="1"/>
          </p:cNvSpPr>
          <p:nvPr>
            <p:ph type="ftr" sz="quarter" idx="11"/>
          </p:nvPr>
        </p:nvSpPr>
        <p:spPr/>
        <p:txBody>
          <a:bodyPr/>
          <a:lstStyle/>
          <a:p>
            <a:r>
              <a:rPr lang="id-ID" smtClean="0"/>
              <a:t>Direktorat Jenderal Pendidikan Tinggi 2014</a:t>
            </a:r>
            <a:endParaRPr/>
          </a:p>
        </p:txBody>
      </p:sp>
      <p:sp>
        <p:nvSpPr>
          <p:cNvPr id="4" name="Slide Number Placeholder 3"/>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18302962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a:p>
        </p:txBody>
      </p:sp>
      <p:sp>
        <p:nvSpPr>
          <p:cNvPr id="6" name="Footer Placeholder 5"/>
          <p:cNvSpPr>
            <a:spLocks noGrp="1"/>
          </p:cNvSpPr>
          <p:nvPr>
            <p:ph type="ftr" sz="quarter" idx="11"/>
          </p:nvPr>
        </p:nvSpPr>
        <p:spPr/>
        <p:txBody>
          <a:bodyPr/>
          <a:lstStyle/>
          <a:p>
            <a:r>
              <a:rPr lang="id-ID" smtClean="0"/>
              <a:t>Direktorat Jenderal Pendidikan Tinggi 2014</a:t>
            </a:r>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3114742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9/21/2012</a:t>
            </a:r>
            <a:endParaRPr/>
          </a:p>
        </p:txBody>
      </p:sp>
      <p:sp>
        <p:nvSpPr>
          <p:cNvPr id="6" name="Footer Placeholder 5"/>
          <p:cNvSpPr>
            <a:spLocks noGrp="1"/>
          </p:cNvSpPr>
          <p:nvPr>
            <p:ph type="ftr" sz="quarter" idx="11"/>
          </p:nvPr>
        </p:nvSpPr>
        <p:spPr/>
        <p:txBody>
          <a:bodyPr/>
          <a:lstStyle/>
          <a:p>
            <a:r>
              <a:rPr lang="id-ID" smtClean="0"/>
              <a:t>Direktorat Jenderal Pendidikan Tinggi 2014</a:t>
            </a:r>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 xmlns:p14="http://schemas.microsoft.com/office/powerpoint/2010/main" val="4161366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9/21/2012</a:t>
            </a:r>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Direktorat Jenderal Pendidikan Tinggi 2014</a:t>
            </a:r>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pPr/>
              <a:t>‹#›</a:t>
            </a:fld>
            <a:endParaRPr/>
          </a:p>
        </p:txBody>
      </p:sp>
    </p:spTree>
    <p:extLst>
      <p:ext uri="{BB962C8B-B14F-4D97-AF65-F5344CB8AC3E}">
        <p14:creationId xmlns=""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duplichecker.com/" TargetMode="External"/><Relationship Id="rId3" Type="http://schemas.openxmlformats.org/officeDocument/2006/relationships/hyperlink" Target="http://scholarlyoa.com/publishers/" TargetMode="External"/><Relationship Id="rId7" Type="http://schemas.openxmlformats.org/officeDocument/2006/relationships/hyperlink" Target="http://www.plagiarisma.net/" TargetMode="External"/><Relationship Id="rId2" Type="http://schemas.openxmlformats.org/officeDocument/2006/relationships/hyperlink" Target="http://www.scimagojr.com/" TargetMode="External"/><Relationship Id="rId1" Type="http://schemas.openxmlformats.org/officeDocument/2006/relationships/slideLayout" Target="../slideLayouts/slideLayout2.xml"/><Relationship Id="rId6" Type="http://schemas.openxmlformats.org/officeDocument/2006/relationships/hyperlink" Target="http://www.doaj.com/" TargetMode="External"/><Relationship Id="rId5" Type="http://schemas.openxmlformats.org/officeDocument/2006/relationships/hyperlink" Target="http://issn.lipi.go.id/" TargetMode="External"/><Relationship Id="rId4" Type="http://schemas.openxmlformats.org/officeDocument/2006/relationships/hyperlink" Target="http://www.microsoftacademicsearch.com/" TargetMode="External"/><Relationship Id="rId9" Type="http://schemas.openxmlformats.org/officeDocument/2006/relationships/hyperlink" Target="http://www.ithenticate.c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pubmed.com/" TargetMode="External"/><Relationship Id="rId7" Type="http://schemas.openxmlformats.org/officeDocument/2006/relationships/hyperlink" Target="http://www.harzing.com/pop.htm" TargetMode="External"/><Relationship Id="rId2" Type="http://schemas.openxmlformats.org/officeDocument/2006/relationships/hyperlink" Target="http://www.mendeley.com/" TargetMode="External"/><Relationship Id="rId1" Type="http://schemas.openxmlformats.org/officeDocument/2006/relationships/slideLayout" Target="../slideLayouts/slideLayout2.xml"/><Relationship Id="rId6" Type="http://schemas.openxmlformats.org/officeDocument/2006/relationships/hyperlink" Target="http://www.scopus.com/search/form/authorFreeLookup.url" TargetMode="External"/><Relationship Id="rId5" Type="http://schemas.openxmlformats.org/officeDocument/2006/relationships/hyperlink" Target="http://www.elsevier.com/elsevier-products/procedia" TargetMode="External"/><Relationship Id="rId4" Type="http://schemas.openxmlformats.org/officeDocument/2006/relationships/hyperlink" Target="http://www.elsevier.com/journal-authors/home"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313749" y="1542057"/>
            <a:ext cx="8500062" cy="2387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4800" spc="50" dirty="0" smtClean="0">
                <a:ln w="11430"/>
                <a:solidFill>
                  <a:srgbClr val="0066FF"/>
                </a:solidFill>
                <a:effectLst>
                  <a:outerShdw blurRad="76200" dist="50800" dir="5400000" algn="tl" rotWithShape="0">
                    <a:srgbClr val="000000">
                      <a:alpha val="65000"/>
                    </a:srgbClr>
                  </a:outerShdw>
                </a:effectLst>
              </a:rPr>
              <a:t>PEDOMAN OPERASIONAL PENILAIAN ANGKA KREDIT KENAIKAN PANGKAT/JABATAN FUNGSIONAL DOSEN</a:t>
            </a:r>
            <a:endParaRPr lang="en-US" sz="4800" spc="50" dirty="0">
              <a:ln w="11430"/>
              <a:solidFill>
                <a:srgbClr val="0066FF"/>
              </a:solidFill>
              <a:effectLst>
                <a:outerShdw blurRad="76200" dist="50800" dir="5400000" algn="tl" rotWithShape="0">
                  <a:srgbClr val="000000">
                    <a:alpha val="65000"/>
                  </a:srgbClr>
                </a:outerShdw>
              </a:effectLst>
            </a:endParaRPr>
          </a:p>
        </p:txBody>
      </p:sp>
      <p:pic>
        <p:nvPicPr>
          <p:cNvPr id="5" name="Picture 2" descr="http://t0.gstatic.com/images?q=tbn:ANd9GcQcp0vokJYL3etHQaJAvzLA65VnwwJVQbZEZh4rESQWd0l3epu-Fg"/>
          <p:cNvPicPr>
            <a:picLocks noChangeAspect="1" noChangeArrowheads="1"/>
          </p:cNvPicPr>
          <p:nvPr/>
        </p:nvPicPr>
        <p:blipFill>
          <a:blip r:embed="rId3" cstate="print"/>
          <a:srcRect/>
          <a:stretch>
            <a:fillRect/>
          </a:stretch>
        </p:blipFill>
        <p:spPr bwMode="auto">
          <a:xfrm>
            <a:off x="2673913" y="333373"/>
            <a:ext cx="1939635" cy="1911928"/>
          </a:xfrm>
          <a:prstGeom prst="rect">
            <a:avLst/>
          </a:prstGeom>
          <a:noFill/>
          <a:ln w="9525">
            <a:noFill/>
            <a:miter lim="800000"/>
            <a:headEnd/>
            <a:tailEnd/>
          </a:ln>
        </p:spPr>
      </p:pic>
      <p:sp>
        <p:nvSpPr>
          <p:cNvPr id="7" name="Flowchart: Alternate Process 6"/>
          <p:cNvSpPr/>
          <p:nvPr/>
        </p:nvSpPr>
        <p:spPr>
          <a:xfrm>
            <a:off x="2028825" y="5077827"/>
            <a:ext cx="8134350" cy="1128712"/>
          </a:xfrm>
          <a:prstGeom prst="flowChartAlternateProcess">
            <a:avLst/>
          </a:prstGeom>
          <a:solidFill>
            <a:srgbClr val="000099"/>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45969" y="5180946"/>
            <a:ext cx="8500062" cy="865321"/>
          </a:xfrm>
        </p:spPr>
        <p:txBody>
          <a:bodyPr/>
          <a:lstStyle/>
          <a:p>
            <a:pPr algn="ctr"/>
            <a:r>
              <a:rPr lang="en-US" dirty="0" err="1" smtClean="0">
                <a:solidFill>
                  <a:schemeClr val="bg1"/>
                </a:solidFill>
              </a:rPr>
              <a:t>Direktorat</a:t>
            </a:r>
            <a:r>
              <a:rPr lang="en-US" dirty="0" smtClean="0">
                <a:solidFill>
                  <a:schemeClr val="bg1"/>
                </a:solidFill>
              </a:rPr>
              <a:t> </a:t>
            </a:r>
            <a:r>
              <a:rPr lang="en-US" dirty="0" err="1" smtClean="0">
                <a:solidFill>
                  <a:schemeClr val="bg1"/>
                </a:solidFill>
              </a:rPr>
              <a:t>Jenderal</a:t>
            </a:r>
            <a:r>
              <a:rPr lang="en-US" dirty="0" smtClean="0">
                <a:solidFill>
                  <a:schemeClr val="bg1"/>
                </a:solidFill>
              </a:rPr>
              <a:t> </a:t>
            </a:r>
            <a:r>
              <a:rPr lang="en-US" dirty="0" err="1" smtClean="0">
                <a:solidFill>
                  <a:schemeClr val="bg1"/>
                </a:solidFill>
              </a:rPr>
              <a:t>Pendidikan</a:t>
            </a:r>
            <a:r>
              <a:rPr lang="en-US" dirty="0" smtClean="0">
                <a:solidFill>
                  <a:schemeClr val="bg1"/>
                </a:solidFill>
              </a:rPr>
              <a:t> </a:t>
            </a:r>
            <a:r>
              <a:rPr lang="en-US" dirty="0" err="1" smtClean="0">
                <a:solidFill>
                  <a:schemeClr val="bg1"/>
                </a:solidFill>
              </a:rPr>
              <a:t>Tinggi</a:t>
            </a:r>
            <a:endParaRPr lang="en-US" dirty="0" smtClean="0">
              <a:solidFill>
                <a:schemeClr val="bg1"/>
              </a:solidFill>
            </a:endParaRPr>
          </a:p>
          <a:p>
            <a:pPr algn="ctr"/>
            <a:r>
              <a:rPr lang="en-US" dirty="0" err="1" smtClean="0">
                <a:solidFill>
                  <a:schemeClr val="bg1"/>
                </a:solidFill>
              </a:rPr>
              <a:t>Tahun</a:t>
            </a:r>
            <a:r>
              <a:rPr lang="en-US" dirty="0" smtClean="0">
                <a:solidFill>
                  <a:schemeClr val="bg1"/>
                </a:solidFill>
              </a:rPr>
              <a:t> 2014</a:t>
            </a:r>
            <a:endParaRPr lang="en-US" dirty="0">
              <a:solidFill>
                <a:schemeClr val="bg1"/>
              </a:solidFill>
            </a:endParaRPr>
          </a:p>
        </p:txBody>
      </p:sp>
      <p:sp>
        <p:nvSpPr>
          <p:cNvPr id="8" name="Rectangle 7"/>
          <p:cNvSpPr/>
          <p:nvPr/>
        </p:nvSpPr>
        <p:spPr>
          <a:xfrm>
            <a:off x="4900613" y="987744"/>
            <a:ext cx="7291387"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4900613" y="4140526"/>
            <a:ext cx="7291387" cy="45719"/>
          </a:xfrm>
          <a:prstGeom prst="rect">
            <a:avLst/>
          </a:prstGeom>
          <a:solidFill>
            <a:srgbClr val="000099"/>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2" name="Picture 11" descr="tangga.jpg"/>
          <p:cNvPicPr>
            <a:picLocks noChangeAspect="1"/>
          </p:cNvPicPr>
          <p:nvPr/>
        </p:nvPicPr>
        <p:blipFill>
          <a:blip r:embed="rId4" cstate="print"/>
          <a:stretch>
            <a:fillRect/>
          </a:stretch>
        </p:blipFill>
        <p:spPr>
          <a:xfrm>
            <a:off x="590550" y="2609812"/>
            <a:ext cx="1866900" cy="1657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buku.jpg"/>
          <p:cNvPicPr>
            <a:picLocks noChangeAspect="1"/>
          </p:cNvPicPr>
          <p:nvPr/>
        </p:nvPicPr>
        <p:blipFill>
          <a:blip r:embed="rId5" cstate="print"/>
          <a:stretch>
            <a:fillRect/>
          </a:stretch>
        </p:blipFill>
        <p:spPr>
          <a:xfrm>
            <a:off x="1485901" y="2281237"/>
            <a:ext cx="895350" cy="80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8772525" y="4190999"/>
            <a:ext cx="3095719" cy="584775"/>
          </a:xfrm>
          <a:prstGeom prst="rect">
            <a:avLst/>
          </a:prstGeom>
          <a:noFill/>
        </p:spPr>
        <p:txBody>
          <a:bodyPr wrap="none" rtlCol="0">
            <a:spAutoFit/>
          </a:bodyPr>
          <a:lstStyle/>
          <a:p>
            <a:r>
              <a:rPr lang="en-US" sz="3200" dirty="0" err="1" smtClean="0">
                <a:solidFill>
                  <a:srgbClr val="006600"/>
                </a:solidFill>
                <a:latin typeface="Stencil" pitchFamily="82" charset="0"/>
              </a:rPr>
              <a:t>Oktober</a:t>
            </a:r>
            <a:r>
              <a:rPr lang="en-US" sz="3200" dirty="0" smtClean="0">
                <a:solidFill>
                  <a:srgbClr val="006600"/>
                </a:solidFill>
                <a:latin typeface="Stencil" pitchFamily="82" charset="0"/>
              </a:rPr>
              <a:t> 2014</a:t>
            </a:r>
            <a:endParaRPr lang="en-US" sz="3200" dirty="0">
              <a:solidFill>
                <a:srgbClr val="006600"/>
              </a:solidFill>
              <a:latin typeface="Stencil" pitchFamily="82" charset="0"/>
            </a:endParaRPr>
          </a:p>
        </p:txBody>
      </p:sp>
    </p:spTree>
    <p:extLst>
      <p:ext uri="{BB962C8B-B14F-4D97-AF65-F5344CB8AC3E}">
        <p14:creationId xmlns="" xmlns:p14="http://schemas.microsoft.com/office/powerpoint/2010/main" val="1732698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08610" y="2094202"/>
          <a:ext cx="8126762" cy="3907070"/>
        </p:xfrm>
        <a:graphic>
          <a:graphicData uri="http://schemas.openxmlformats.org/drawingml/2006/table">
            <a:tbl>
              <a:tblPr firstRow="1" firstCol="1" bandRow="1">
                <a:tableStyleId>{5C22544A-7EE6-4342-B048-85BDC9FD1C3A}</a:tableStyleId>
              </a:tblPr>
              <a:tblGrid>
                <a:gridCol w="655240"/>
                <a:gridCol w="2088232"/>
                <a:gridCol w="1440160"/>
                <a:gridCol w="1368152"/>
                <a:gridCol w="237997"/>
                <a:gridCol w="1058147"/>
                <a:gridCol w="399158"/>
                <a:gridCol w="310330"/>
                <a:gridCol w="406786"/>
                <a:gridCol w="162560"/>
              </a:tblGrid>
              <a:tr h="299171">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NO</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JABATAN </a:t>
                      </a: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KADEMIK </a:t>
                      </a:r>
                      <a:r>
                        <a:rPr lang="id-ID" sz="1800" b="1" dirty="0">
                          <a:solidFill>
                            <a:schemeClr val="bg1"/>
                          </a:solidFill>
                          <a:effectLst/>
                          <a:latin typeface="+mj-lt"/>
                          <a:ea typeface="Arial Unicode MS" panose="020B0604020202020204" pitchFamily="34" charset="-128"/>
                          <a:cs typeface="Arial Unicode MS" panose="020B0604020202020204" pitchFamily="34" charset="-128"/>
                        </a:rPr>
                        <a:t>DOSEN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KUALIFIKASI PENDIDIKAN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gridSpan="7">
                  <a:txBody>
                    <a:bodyPr/>
                    <a:lstStyle/>
                    <a:p>
                      <a:pPr marL="0" marR="0" algn="ctr">
                        <a:lnSpc>
                          <a:spcPct val="100000"/>
                        </a:lnSpc>
                        <a:spcBef>
                          <a:spcPts val="0"/>
                        </a:spcBef>
                        <a:spcAft>
                          <a:spcPts val="0"/>
                        </a:spcAft>
                      </a:pPr>
                      <a:r>
                        <a:rPr lang="en-US" sz="1800" b="1" dirty="0" smtClean="0">
                          <a:solidFill>
                            <a:schemeClr val="bg1"/>
                          </a:solidFill>
                          <a:effectLst/>
                          <a:latin typeface="+mj-lt"/>
                          <a:ea typeface="Arial Unicode MS" panose="020B0604020202020204" pitchFamily="34" charset="-128"/>
                          <a:cs typeface="Arial Unicode MS" panose="020B0604020202020204" pitchFamily="34" charset="-128"/>
                        </a:rPr>
                        <a:t>PROGRAM</a:t>
                      </a:r>
                      <a:r>
                        <a:rPr lang="en-US" sz="1800" b="1" baseline="0" dirty="0" smtClean="0">
                          <a:solidFill>
                            <a:schemeClr val="bg1"/>
                          </a:solidFill>
                          <a:effectLst/>
                          <a:latin typeface="+mj-lt"/>
                          <a:ea typeface="Arial Unicode MS" panose="020B0604020202020204" pitchFamily="34" charset="-128"/>
                          <a:cs typeface="Arial Unicode MS" panose="020B0604020202020204" pitchFamily="34" charset="-128"/>
                        </a:rPr>
                        <a:t> STUDI</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3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800" b="1" dirty="0" smtClean="0">
                          <a:solidFill>
                            <a:schemeClr val="bg1"/>
                          </a:solidFill>
                          <a:effectLst/>
                          <a:latin typeface="+mj-lt"/>
                          <a:ea typeface="Arial Unicode MS" panose="020B0604020202020204" pitchFamily="34" charset="-128"/>
                          <a:cs typeface="Arial Unicode MS" panose="020B0604020202020204" pitchFamily="34" charset="-128"/>
                        </a:rPr>
                        <a:t>Diploma/</a:t>
                      </a:r>
                    </a:p>
                    <a:p>
                      <a:pPr marL="0" marR="0" algn="ctr">
                        <a:lnSpc>
                          <a:spcPct val="100000"/>
                        </a:lnSpc>
                        <a:spcBef>
                          <a:spcPts val="0"/>
                        </a:spcBef>
                        <a:spcAft>
                          <a:spcPts val="0"/>
                        </a:spcAft>
                      </a:pPr>
                      <a:r>
                        <a:rPr lang="en-US" sz="1800" b="1" dirty="0" err="1" smtClean="0">
                          <a:solidFill>
                            <a:schemeClr val="bg1"/>
                          </a:solidFill>
                          <a:effectLst/>
                          <a:latin typeface="+mj-lt"/>
                          <a:ea typeface="Arial Unicode MS" panose="020B0604020202020204" pitchFamily="34" charset="-128"/>
                          <a:cs typeface="Arial Unicode MS" panose="020B0604020202020204" pitchFamily="34" charset="-128"/>
                        </a:rPr>
                        <a:t>Sarjana</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gridSpan="2">
                  <a:txBody>
                    <a:bodyPr/>
                    <a:lstStyle/>
                    <a:p>
                      <a:pPr marL="0" marR="0" algn="ctr">
                        <a:lnSpc>
                          <a:spcPct val="100000"/>
                        </a:lnSpc>
                        <a:spcBef>
                          <a:spcPts val="0"/>
                        </a:spcBef>
                        <a:spcAft>
                          <a:spcPts val="0"/>
                        </a:spcAft>
                      </a:pPr>
                      <a:r>
                        <a:rPr lang="en-US" sz="1800" b="1" dirty="0" smtClean="0">
                          <a:solidFill>
                            <a:schemeClr val="bg1"/>
                          </a:solidFill>
                          <a:effectLst/>
                          <a:latin typeface="+mj-lt"/>
                          <a:ea typeface="Arial Unicode MS" panose="020B0604020202020204" pitchFamily="34" charset="-128"/>
                          <a:cs typeface="Arial Unicode MS" panose="020B0604020202020204" pitchFamily="34" charset="-128"/>
                        </a:rPr>
                        <a:t>Magister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pPr marL="0" marR="0" algn="ctr">
                        <a:lnSpc>
                          <a:spcPct val="100000"/>
                        </a:lnSpc>
                        <a:spcBef>
                          <a:spcPts val="0"/>
                        </a:spcBef>
                        <a:spcAft>
                          <a:spcPts val="0"/>
                        </a:spcAft>
                      </a:pPr>
                      <a:endParaRPr lang="en-US" sz="16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en-US" sz="1800" b="1" dirty="0" err="1" smtClean="0">
                          <a:solidFill>
                            <a:schemeClr val="bg1"/>
                          </a:solidFill>
                          <a:effectLst/>
                          <a:latin typeface="+mj-lt"/>
                          <a:ea typeface="Arial Unicode MS" panose="020B0604020202020204" pitchFamily="34" charset="-128"/>
                          <a:cs typeface="Arial Unicode MS" panose="020B0604020202020204" pitchFamily="34" charset="-128"/>
                        </a:rPr>
                        <a:t>Doktor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51435" marR="51435"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1</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Magister</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effectLst/>
                          <a:latin typeface="+mj-lt"/>
                          <a:ea typeface="Arial Unicode MS" panose="020B0604020202020204" pitchFamily="34" charset="-128"/>
                          <a:cs typeface="Arial Unicode MS" panose="020B0604020202020204" pitchFamily="34" charset="-128"/>
                        </a:rPr>
                        <a:t>-</a:t>
                      </a:r>
                      <a:endParaRPr lang="en-US" sz="1800" b="0" dirty="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en-US" sz="1800" b="0" dirty="0" smtClean="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strike="sngStrike"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701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4</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en-US" sz="1800" b="0" dirty="0" smtClean="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9">
                  <a:txBody>
                    <a:bodyPr/>
                    <a:lstStyle/>
                    <a:p>
                      <a:pPr marL="0" marR="0" algn="just">
                        <a:lnSpc>
                          <a:spcPct val="100000"/>
                        </a:lnSpc>
                        <a:spcBef>
                          <a:spcPts val="0"/>
                        </a:spcBef>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  M =</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gn="just">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Melaksanakan</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B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Membantu</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r>
            </a:tbl>
          </a:graphicData>
        </a:graphic>
      </p:graphicFrame>
      <p:sp>
        <p:nvSpPr>
          <p:cNvPr id="5" name="Title 1"/>
          <p:cNvSpPr txBox="1">
            <a:spLocks noGrp="1"/>
          </p:cNvSpPr>
          <p:nvPr>
            <p:ph type="title"/>
          </p:nvPr>
        </p:nvSpPr>
        <p:spPr bwMode="auto">
          <a:prstGeom prst="rect">
            <a:avLst/>
          </a:prstGeom>
          <a:noFill/>
          <a:ln w="9525">
            <a:noFill/>
            <a:miter lim="800000"/>
            <a:headEnd/>
            <a:tailEnd/>
          </a:ln>
        </p:spPr>
        <p:txBody>
          <a:bodyPr anchor="ctr">
            <a:normAutofit/>
          </a:bodyPr>
          <a:lstStyle/>
          <a:p>
            <a:pPr algn="ctr" eaLnBrk="1" hangingPunct="1"/>
            <a:r>
              <a:rPr lang="en-US" altLang="en-US" sz="3200" b="1" dirty="0" smtClean="0"/>
              <a:t>WEWENANG DAN TANGGUNG JAWAB DOSEN DALAM MELAKSANAKAN PENGAJARAN</a:t>
            </a:r>
            <a:endParaRPr lang="en-US" altLang="en-US" sz="32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10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anchor="ctr">
            <a:normAutofit/>
          </a:bodyPr>
          <a:lstStyle/>
          <a:p>
            <a:pPr algn="ctr" eaLnBrk="1" hangingPunct="1"/>
            <a:r>
              <a:rPr lang="en-US" altLang="en-US" sz="3200" b="1" dirty="0" smtClean="0"/>
              <a:t>WEWENANG DAN TANGGUNG JAWAB DOSEN DALAM MELAKSANAKAN BIMBINGAN TA</a:t>
            </a:r>
            <a:endParaRPr lang="en-US" altLang="en-US" sz="2400" b="1" dirty="0"/>
          </a:p>
        </p:txBody>
      </p:sp>
      <p:graphicFrame>
        <p:nvGraphicFramePr>
          <p:cNvPr id="5" name="Table 4"/>
          <p:cNvGraphicFramePr>
            <a:graphicFrameLocks noGrp="1"/>
          </p:cNvGraphicFramePr>
          <p:nvPr/>
        </p:nvGraphicFramePr>
        <p:xfrm>
          <a:off x="1967091" y="2080359"/>
          <a:ext cx="8126762" cy="4455710"/>
        </p:xfrm>
        <a:graphic>
          <a:graphicData uri="http://schemas.openxmlformats.org/drawingml/2006/table">
            <a:tbl>
              <a:tblPr firstRow="1" firstCol="1" bandRow="1">
                <a:tableStyleId>{5C22544A-7EE6-4342-B048-85BDC9FD1C3A}</a:tableStyleId>
              </a:tblPr>
              <a:tblGrid>
                <a:gridCol w="655240"/>
                <a:gridCol w="2088232"/>
                <a:gridCol w="1440160"/>
                <a:gridCol w="1368152"/>
                <a:gridCol w="237997"/>
                <a:gridCol w="1058147"/>
                <a:gridCol w="399158"/>
                <a:gridCol w="310330"/>
                <a:gridCol w="406786"/>
                <a:gridCol w="162560"/>
              </a:tblGrid>
              <a:tr h="299171">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NO</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JABATAN </a:t>
                      </a: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KADEMIK </a:t>
                      </a:r>
                      <a:r>
                        <a:rPr lang="id-ID" sz="1800" b="1" dirty="0">
                          <a:solidFill>
                            <a:schemeClr val="bg1"/>
                          </a:solidFill>
                          <a:effectLst/>
                          <a:latin typeface="+mj-lt"/>
                          <a:ea typeface="Arial Unicode MS" panose="020B0604020202020204" pitchFamily="34" charset="-128"/>
                          <a:cs typeface="Arial Unicode MS" panose="020B0604020202020204" pitchFamily="34" charset="-128"/>
                        </a:rPr>
                        <a:t>DOSEN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rowSpan="2">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KUALIFIKASI PENDIDIKAN</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gridSpan="7">
                  <a:txBody>
                    <a:bodyPr/>
                    <a:lstStyle/>
                    <a:p>
                      <a:pPr marL="0" marR="0" algn="ctr">
                        <a:lnSpc>
                          <a:spcPct val="100000"/>
                        </a:lnSpc>
                        <a:spcBef>
                          <a:spcPts val="0"/>
                        </a:spcBef>
                        <a:spcAft>
                          <a:spcPts val="0"/>
                        </a:spcAft>
                      </a:pPr>
                      <a:r>
                        <a:rPr lang="id-ID" sz="1800" b="1" dirty="0">
                          <a:solidFill>
                            <a:schemeClr val="bg1"/>
                          </a:solidFill>
                          <a:effectLst/>
                          <a:latin typeface="+mj-lt"/>
                          <a:ea typeface="Arial Unicode MS" panose="020B0604020202020204" pitchFamily="34" charset="-128"/>
                          <a:cs typeface="Arial Unicode MS" panose="020B0604020202020204" pitchFamily="34" charset="-128"/>
                        </a:rPr>
                        <a:t>BIMBINGAN TUGAS AKHIR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834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Skripsi/         Tugas Akhir</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gridSpan="2">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Tesis</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pPr marL="0" marR="0" algn="ctr">
                        <a:lnSpc>
                          <a:spcPct val="100000"/>
                        </a:lnSpc>
                        <a:spcBef>
                          <a:spcPts val="0"/>
                        </a:spcBef>
                        <a:spcAft>
                          <a:spcPts val="0"/>
                        </a:spcAft>
                      </a:pPr>
                      <a:endParaRPr lang="en-US" sz="16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1" dirty="0" smtClean="0">
                          <a:solidFill>
                            <a:schemeClr val="bg1"/>
                          </a:solidFill>
                          <a:effectLst/>
                          <a:latin typeface="+mj-lt"/>
                          <a:ea typeface="Arial Unicode MS" panose="020B0604020202020204" pitchFamily="34" charset="-128"/>
                          <a:cs typeface="Arial Unicode MS" panose="020B0604020202020204" pitchFamily="34" charset="-128"/>
                        </a:rPr>
                        <a:t>Disertasi</a:t>
                      </a:r>
                      <a:endParaRPr lang="en-US" sz="18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1</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Magister</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M</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a:effectLst/>
                          <a:latin typeface="+mj-lt"/>
                          <a:ea typeface="Arial Unicode MS" panose="020B0604020202020204" pitchFamily="34" charset="-128"/>
                          <a:cs typeface="Arial Unicode MS" panose="020B0604020202020204" pitchFamily="34" charset="-128"/>
                        </a:rPr>
                        <a:t>-</a:t>
                      </a:r>
                      <a:endParaRPr lang="en-US" sz="1800" b="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effectLst/>
                          <a:latin typeface="+mj-lt"/>
                          <a:ea typeface="Arial Unicode MS" panose="020B0604020202020204" pitchFamily="34" charset="-128"/>
                          <a:cs typeface="Arial Unicode MS" panose="020B0604020202020204" pitchFamily="34" charset="-128"/>
                        </a:rPr>
                        <a:t>-</a:t>
                      </a:r>
                      <a:endParaRPr lang="en-US" sz="1800" b="0" dirty="0">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row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rowSpan="2">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strike="sngStrike"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701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B/M*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4</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Doktor</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gridSpan="2">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b="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gridSpan="4">
                  <a:txBody>
                    <a:bodyPr/>
                    <a:lstStyle/>
                    <a:p>
                      <a:pPr marL="0" marR="0" algn="ctr">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M**</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r">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800" b="0" dirty="0">
                          <a:solidFill>
                            <a:schemeClr val="tx1"/>
                          </a:solidFill>
                          <a:effectLst/>
                          <a:latin typeface="+mj-lt"/>
                          <a:ea typeface="Arial Unicode MS" panose="020B0604020202020204" pitchFamily="34" charset="-128"/>
                          <a:cs typeface="Arial Unicode MS" panose="020B0604020202020204" pitchFamily="34" charset="-128"/>
                        </a:rPr>
                        <a:t>=</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9">
                  <a:txBody>
                    <a:bodyPr/>
                    <a:lstStyle/>
                    <a:p>
                      <a:pPr marL="0" marR="0" algn="just">
                        <a:lnSpc>
                          <a:spcPct val="100000"/>
                        </a:lnSpc>
                        <a:spcBef>
                          <a:spcPts val="0"/>
                        </a:spcBef>
                        <a:spcAft>
                          <a:spcPts val="0"/>
                        </a:spcAft>
                      </a:pPr>
                      <a:endParaRPr lang="en-US" sz="18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marR="0" algn="just">
                        <a:lnSpc>
                          <a:spcPct val="100000"/>
                        </a:lnSpc>
                        <a:spcBef>
                          <a:spcPts val="0"/>
                        </a:spcBef>
                        <a:spcAft>
                          <a:spcPts val="0"/>
                        </a:spcAft>
                      </a:pPr>
                      <a:r>
                        <a:rPr lang="id-ID" sz="1800" b="0" dirty="0" smtClean="0">
                          <a:solidFill>
                            <a:schemeClr val="tx1"/>
                          </a:solidFill>
                          <a:effectLst/>
                          <a:latin typeface="+mj-lt"/>
                          <a:ea typeface="Arial Unicode MS" panose="020B0604020202020204" pitchFamily="34" charset="-128"/>
                          <a:cs typeface="Arial Unicode MS" panose="020B0604020202020204" pitchFamily="34" charset="-128"/>
                        </a:rPr>
                        <a:t>Sebagai </a:t>
                      </a:r>
                      <a:r>
                        <a:rPr lang="id-ID" sz="1800" b="0" dirty="0">
                          <a:solidFill>
                            <a:schemeClr val="tx1"/>
                          </a:solidFill>
                          <a:effectLst/>
                          <a:latin typeface="+mj-lt"/>
                          <a:ea typeface="Arial Unicode MS" panose="020B0604020202020204" pitchFamily="34" charset="-128"/>
                          <a:cs typeface="Arial Unicode MS" panose="020B0604020202020204" pitchFamily="34" charset="-128"/>
                        </a:rPr>
                        <a:t>penulis pertama pada jurnal ilmiah internasional bereputasi</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9">
                  <a:txBody>
                    <a:bodyPr/>
                    <a:lstStyle/>
                    <a:p>
                      <a:pPr marL="0" marR="0" algn="just">
                        <a:lnSpc>
                          <a:spcPct val="100000"/>
                        </a:lnSpc>
                        <a:spcBef>
                          <a:spcPts val="0"/>
                        </a:spcBef>
                        <a:spcAft>
                          <a:spcPts val="0"/>
                        </a:spcAft>
                      </a:pPr>
                      <a:r>
                        <a:rPr lang="id-ID" sz="1800" b="0" dirty="0">
                          <a:solidFill>
                            <a:schemeClr val="tx1"/>
                          </a:solidFill>
                          <a:effectLst/>
                          <a:latin typeface="+mj-lt"/>
                          <a:ea typeface="Arial Unicode MS" panose="020B0604020202020204" pitchFamily="34" charset="-128"/>
                          <a:cs typeface="Arial Unicode MS" panose="020B0604020202020204" pitchFamily="34" charset="-128"/>
                        </a:rPr>
                        <a:t>Sesuai dengan Pasal 26 ayat 10 (b) Permendikbud Nomor 49 Tahun 2014 </a:t>
                      </a: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  M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gn="just">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Melaksanakan</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r>
              <a:tr h="299171">
                <a:tc>
                  <a:txBody>
                    <a:bodyPr/>
                    <a:lstStyle/>
                    <a:p>
                      <a:pPr marL="0" marR="0" algn="r">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B =</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gridSpan="4">
                  <a:txBody>
                    <a:bodyPr/>
                    <a:lstStyle/>
                    <a:p>
                      <a:pPr marL="0" marR="0">
                        <a:lnSpc>
                          <a:spcPct val="100000"/>
                        </a:lnSpc>
                        <a:spcBef>
                          <a:spcPts val="0"/>
                        </a:spcBef>
                        <a:spcAft>
                          <a:spcPts val="0"/>
                        </a:spcAft>
                      </a:pPr>
                      <a:r>
                        <a:rPr lang="id-ID" sz="1800" b="0">
                          <a:solidFill>
                            <a:schemeClr val="tx1"/>
                          </a:solidFill>
                          <a:effectLst/>
                          <a:latin typeface="+mj-lt"/>
                          <a:ea typeface="Arial Unicode MS" panose="020B0604020202020204" pitchFamily="34" charset="-128"/>
                          <a:cs typeface="Arial Unicode MS" panose="020B0604020202020204" pitchFamily="34" charset="-128"/>
                        </a:rPr>
                        <a:t>Membantu</a:t>
                      </a: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hMerge="1">
                  <a:txBody>
                    <a:bodyPr/>
                    <a:lstStyle/>
                    <a:p>
                      <a:endParaRPr lang="en-US"/>
                    </a:p>
                  </a:txBody>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c>
                  <a:txBody>
                    <a:bodyPr/>
                    <a:lstStyle/>
                    <a:p>
                      <a:pPr>
                        <a:lnSpc>
                          <a:spcPct val="100000"/>
                        </a:lnSpc>
                        <a:spcAft>
                          <a:spcPts val="0"/>
                        </a:spcAf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0" marR="68580" marT="0" marB="0" anchor="b">
                    <a:noFill/>
                  </a:tcPr>
                </a:tc>
              </a:tr>
            </a:tbl>
          </a:graphicData>
        </a:graphic>
      </p:graphicFrame>
      <p:sp>
        <p:nvSpPr>
          <p:cNvPr id="2" name="Slide Number Placeholder 1"/>
          <p:cNvSpPr>
            <a:spLocks noGrp="1"/>
          </p:cNvSpPr>
          <p:nvPr>
            <p:ph type="sldNum" sz="quarter" idx="12"/>
          </p:nvPr>
        </p:nvSpPr>
        <p:spPr/>
        <p:txBody>
          <a:bodyPr/>
          <a:lstStyle/>
          <a:p>
            <a:fld id="{BD266BE7-899D-4075-917F-DBDE33B6B692}" type="slidenum">
              <a:rPr lang="en-US" smtClean="0"/>
              <a:pPr/>
              <a:t>11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6313" y="318287"/>
          <a:ext cx="8640962" cy="6274472"/>
        </p:xfrm>
        <a:graphic>
          <a:graphicData uri="http://schemas.openxmlformats.org/drawingml/2006/table">
            <a:tbl>
              <a:tblPr/>
              <a:tblGrid>
                <a:gridCol w="569153"/>
                <a:gridCol w="406537"/>
                <a:gridCol w="3160155"/>
                <a:gridCol w="812398"/>
                <a:gridCol w="1772505"/>
                <a:gridCol w="1107816"/>
                <a:gridCol w="812398"/>
              </a:tblGrid>
              <a:tr h="635664">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42158">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(1)</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(2)</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(3)</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(4)</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(5)</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tabLst>
                          <a:tab pos="228600" algn="l"/>
                        </a:tabLst>
                      </a:pPr>
                      <a:r>
                        <a:rPr lang="id-ID" sz="1600" b="1" dirty="0">
                          <a:solidFill>
                            <a:schemeClr val="tx1"/>
                          </a:solidFill>
                          <a:latin typeface="+mj-lt"/>
                          <a:ea typeface="Arial Unicode MS" panose="020B0604020202020204" pitchFamily="34" charset="-128"/>
                          <a:cs typeface="Arial Unicode MS" panose="020B0604020202020204" pitchFamily="34" charset="-128"/>
                        </a:rPr>
                        <a:t>(6)</a:t>
                      </a:r>
                      <a:endParaRPr lang="en-US" sz="1600" b="1" dirty="0">
                        <a:solidFill>
                          <a:schemeClr val="tx1"/>
                        </a:solidFill>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I</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PENDIDIKAN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158">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A</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PENDIDIKAN</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316">
                <a:tc rowSpan="4">
                  <a:txBody>
                    <a:bodyPr/>
                    <a:lstStyle/>
                    <a:p>
                      <a:pPr marL="0" marR="0" algn="just">
                        <a:lnSpc>
                          <a:spcPct val="100000"/>
                        </a:lnSpc>
                        <a:spcBef>
                          <a:spcPts val="0"/>
                        </a:spcBef>
                        <a:spcAft>
                          <a:spcPts val="0"/>
                        </a:spcAft>
                        <a:tabLst>
                          <a:tab pos="228600" algn="l"/>
                        </a:tabLst>
                      </a:pPr>
                      <a:endParaRPr lang="id-ID" sz="160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7620" marR="0" algn="l">
                        <a:lnSpc>
                          <a:spcPct val="100000"/>
                        </a:lnSpc>
                        <a:spcBef>
                          <a:spcPts val="0"/>
                        </a:spcBef>
                        <a:spcAft>
                          <a:spcPts val="0"/>
                        </a:spcAft>
                        <a:tabLst>
                          <a:tab pos="7620" algn="l"/>
                          <a:tab pos="449580" algn="l"/>
                        </a:tabLst>
                      </a:pPr>
                      <a:r>
                        <a:rPr lang="id-ID" sz="1600" dirty="0">
                          <a:latin typeface="+mj-lt"/>
                          <a:ea typeface="Arial Unicode MS" panose="020B0604020202020204" pitchFamily="34" charset="-128"/>
                          <a:cs typeface="Arial Unicode MS" panose="020B0604020202020204" pitchFamily="34" charset="-128"/>
                        </a:rPr>
                        <a:t>Mengikuti pendidikan formal dan memperoleh gelar/sebutan/ijazah:</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7620" marR="0" algn="l">
                        <a:lnSpc>
                          <a:spcPct val="100000"/>
                        </a:lnSpc>
                        <a:spcBef>
                          <a:spcPts val="0"/>
                        </a:spcBef>
                        <a:spcAft>
                          <a:spcPts val="0"/>
                        </a:spcAft>
                        <a:tabLst>
                          <a:tab pos="7620" algn="l"/>
                          <a:tab pos="449580" algn="l"/>
                        </a:tabLst>
                      </a:pPr>
                      <a:r>
                        <a:rPr lang="id-ID" sz="1600" dirty="0">
                          <a:latin typeface="+mj-lt"/>
                          <a:ea typeface="Arial Unicode MS" panose="020B0604020202020204" pitchFamily="34" charset="-128"/>
                          <a:cs typeface="Arial Unicode MS" panose="020B0604020202020204" pitchFamily="34" charset="-128"/>
                        </a:rPr>
                        <a:t>a. Doktor/se</a:t>
                      </a:r>
                      <a:r>
                        <a:rPr lang="en-US" sz="1600" dirty="0" err="1">
                          <a:latin typeface="+mj-lt"/>
                          <a:ea typeface="Arial Unicode MS" panose="020B0604020202020204" pitchFamily="34" charset="-128"/>
                          <a:cs typeface="Arial Unicode MS" panose="020B0604020202020204" pitchFamily="34" charset="-128"/>
                        </a:rPr>
                        <a:t>derajat</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I.A.1.a</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Bukti tugas/izin belajar dan pindai </a:t>
                      </a:r>
                      <a:r>
                        <a:rPr lang="en-US" sz="1400" dirty="0" err="1">
                          <a:latin typeface="+mj-lt"/>
                          <a:ea typeface="Arial Unicode MS" panose="020B0604020202020204" pitchFamily="34" charset="-128"/>
                          <a:cs typeface="Arial Unicode MS" panose="020B0604020202020204" pitchFamily="34" charset="-128"/>
                        </a:rPr>
                        <a:t>ijazah</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en-US" sz="1400"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a:latin typeface="+mj-lt"/>
                          <a:ea typeface="Arial Unicode MS" panose="020B0604020202020204" pitchFamily="34" charset="-128"/>
                          <a:cs typeface="Arial Unicode MS" panose="020B0604020202020204" pitchFamily="34" charset="-128"/>
                        </a:rPr>
                        <a:t>1/periode penilaian</a:t>
                      </a:r>
                      <a:endParaRPr lang="en-US" sz="160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200</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5664">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b. Magister/se</a:t>
                      </a:r>
                      <a:r>
                        <a:rPr lang="en-US" sz="1600" dirty="0" err="1">
                          <a:latin typeface="+mj-lt"/>
                          <a:ea typeface="Arial Unicode MS" panose="020B0604020202020204" pitchFamily="34" charset="-128"/>
                          <a:cs typeface="Arial Unicode MS" panose="020B0604020202020204" pitchFamily="34" charset="-128"/>
                        </a:rPr>
                        <a:t>derajat</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I.A.1.b</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pPr>
                      <a:r>
                        <a:rPr lang="id-ID" sz="1400" dirty="0">
                          <a:latin typeface="+mj-lt"/>
                          <a:ea typeface="Arial Unicode MS" panose="020B0604020202020204" pitchFamily="34" charset="-128"/>
                          <a:cs typeface="Arial Unicode MS" panose="020B0604020202020204" pitchFamily="34" charset="-128"/>
                        </a:rPr>
                        <a:t>Bukti tugas/izin belajar dan 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ijazah</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en-US" sz="1400"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1/periode penilaian</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150</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5664">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a:latin typeface="+mj-lt"/>
                          <a:ea typeface="Arial Unicode MS" panose="020B0604020202020204" pitchFamily="34" charset="-128"/>
                          <a:cs typeface="Arial Unicode MS" panose="020B0604020202020204" pitchFamily="34" charset="-128"/>
                        </a:rPr>
                        <a:t>2</a:t>
                      </a:r>
                      <a:endParaRPr lang="en-US" sz="160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Mengikuti diklat prajabatan golongan III</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I.A.2</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pPr>
                      <a:r>
                        <a:rPr lang="id-ID" sz="1400" dirty="0">
                          <a:latin typeface="+mj-lt"/>
                          <a:ea typeface="Arial Unicode MS" panose="020B0604020202020204" pitchFamily="34" charset="-128"/>
                          <a:cs typeface="Arial Unicode MS" panose="020B0604020202020204" pitchFamily="34" charset="-128"/>
                        </a:rPr>
                        <a:t>Bukti tugas/izin belajar dan 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ijazah</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en-US" sz="1400" dirty="0">
                          <a:latin typeface="+mj-lt"/>
                          <a:ea typeface="Arial Unicode MS" panose="020B0604020202020204" pitchFamily="34" charset="-128"/>
                          <a:cs typeface="Arial Unicode MS" panose="020B0604020202020204" pitchFamily="34" charset="-128"/>
                        </a:rPr>
                        <a:t>  </a:t>
                      </a: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1/periode penilaian</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3</a:t>
                      </a:r>
                      <a:endParaRPr lang="en-US" sz="16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888">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II</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marL="0" marR="0" algn="l">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UNSUR PELAKSANAAN PENDIDIKAN </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5105">
                <a:tc rowSpan="2">
                  <a:txBody>
                    <a:bodyPr/>
                    <a:lstStyle/>
                    <a:p>
                      <a:pPr marL="0" marR="0" algn="just">
                        <a:lnSpc>
                          <a:spcPct val="100000"/>
                        </a:lnSpc>
                        <a:spcBef>
                          <a:spcPts val="0"/>
                        </a:spcBef>
                        <a:spcAft>
                          <a:spcPts val="0"/>
                        </a:spcAft>
                        <a:tabLst>
                          <a:tab pos="228600" algn="l"/>
                        </a:tabLst>
                      </a:pPr>
                      <a:endParaRPr lang="id-ID" sz="140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A</a:t>
                      </a:r>
                      <a:endParaRPr lang="en-US" sz="140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Melaksanakan perkuliahan/tutorial/perkuliahan praktikum dan membimbing,menguji serta menyelenggarakan pendidikan di laboratorium, praktik keguruan, bengkel/studio/kebun percobaan/teknologi pengajaran dan praktik lapangan (setiap semester):</a:t>
                      </a:r>
                      <a:endParaRPr lang="en-US"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a:t>
                      </a:r>
                      <a:endParaRPr lang="en-US" sz="1400" dirty="0">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66040">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 Asisten Ahli untuk:     </a:t>
                      </a:r>
                      <a:endParaRPr lang="en-US"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endParaRPr lang="en-US" dirty="0">
                        <a:latin typeface="+mj-lt"/>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5" name="TextBox 4"/>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12</a:t>
            </a:fld>
            <a:endParaRPr lang="en-US"/>
          </a:p>
        </p:txBody>
      </p:sp>
    </p:spTree>
    <p:extLst>
      <p:ext uri="{BB962C8B-B14F-4D97-AF65-F5344CB8AC3E}">
        <p14:creationId xmlns="" xmlns:p14="http://schemas.microsoft.com/office/powerpoint/2010/main" val="33506443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630" y="322985"/>
          <a:ext cx="8640962" cy="6089531"/>
        </p:xfrm>
        <a:graphic>
          <a:graphicData uri="http://schemas.openxmlformats.org/drawingml/2006/table">
            <a:tbl>
              <a:tblPr/>
              <a:tblGrid>
                <a:gridCol w="562869"/>
                <a:gridCol w="388430"/>
                <a:gridCol w="3197732"/>
                <a:gridCol w="819522"/>
                <a:gridCol w="1728192"/>
                <a:gridCol w="1152128"/>
                <a:gridCol w="792089"/>
              </a:tblGrid>
              <a:tr h="632973">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991">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991">
                <a:tc rowSpan="12">
                  <a:txBody>
                    <a:bodyPr/>
                    <a:lstStyle/>
                    <a:p>
                      <a:pPr marL="0" marR="0" algn="just">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12">
                  <a:txBody>
                    <a:bodyPr/>
                    <a:lstStyle/>
                    <a:p>
                      <a:pPr marL="0" marR="0" algn="ctr">
                        <a:lnSpc>
                          <a:spcPct val="100000"/>
                        </a:lnSpc>
                        <a:spcBef>
                          <a:spcPts val="0"/>
                        </a:spcBef>
                        <a:spcAft>
                          <a:spcPts val="0"/>
                        </a:spcAft>
                        <a:tabLst>
                          <a:tab pos="228600" algn="l"/>
                        </a:tabLst>
                      </a:pPr>
                      <a:endParaRPr lang="en-US"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160020" algn="l"/>
                        </a:tabLst>
                      </a:pPr>
                      <a:r>
                        <a:rPr lang="id-ID" sz="1400" dirty="0">
                          <a:latin typeface="+mj-lt"/>
                          <a:ea typeface="Arial Unicode MS" panose="020B0604020202020204" pitchFamily="34" charset="-128"/>
                          <a:cs typeface="Arial Unicode MS" panose="020B0604020202020204" pitchFamily="34" charset="-128"/>
                        </a:rPr>
                        <a:t>    a.  beban mengajar 10 sks pertama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II.A.1.a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0991">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    b.  beban mengajar 2 sks berikutnya</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II.A.1.b</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0,25</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 Lektor/Lektor Kepala/Profesor untuk: </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    a.  beban mengajar 10 sks pertama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II.A.2.a</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10/semester</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1</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19">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    b.  beban mengajar 2 sks berikutnya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II.A.2.b</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982">
                <a:tc vMerge="1">
                  <a:txBody>
                    <a:bodyPr/>
                    <a:lstStyle/>
                    <a:p>
                      <a:endParaRPr lang="en-US"/>
                    </a:p>
                  </a:txBody>
                  <a:tcPr/>
                </a:tc>
                <a:tc vMerge="1">
                  <a:txBody>
                    <a:bodyPr/>
                    <a:lstStyle/>
                    <a:p>
                      <a:endParaRPr lang="en-US"/>
                    </a:p>
                  </a:txBody>
                  <a:tcPr/>
                </a:tc>
                <a:tc>
                  <a:txBody>
                    <a:bodyPr/>
                    <a:lstStyle/>
                    <a:p>
                      <a:pPr marL="171450" marR="0" indent="-17145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3. </a:t>
                      </a:r>
                      <a:r>
                        <a:rPr lang="id-ID" sz="1400" dirty="0" smtClean="0">
                          <a:latin typeface="+mj-lt"/>
                          <a:ea typeface="Arial Unicode MS" panose="020B0604020202020204" pitchFamily="34" charset="-128"/>
                          <a:cs typeface="Arial Unicode MS" panose="020B0604020202020204" pitchFamily="34" charset="-128"/>
                        </a:rPr>
                        <a:t>Kegiatan </a:t>
                      </a:r>
                      <a:r>
                        <a:rPr lang="id-ID" sz="1400" dirty="0">
                          <a:latin typeface="+mj-lt"/>
                          <a:ea typeface="Arial Unicode MS" panose="020B0604020202020204" pitchFamily="34" charset="-128"/>
                          <a:cs typeface="Arial Unicode MS" panose="020B0604020202020204" pitchFamily="34" charset="-128"/>
                        </a:rPr>
                        <a:t>pelaksanaan pendidikan untuk pendidikan dokter klinis </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endParaRPr lang="id-ID"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11/semester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endParaRPr lang="id-ID"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rowSpan="2">
                  <a:txBody>
                    <a:bodyPr/>
                    <a:lstStyle/>
                    <a:p>
                      <a:pPr marL="342900" marR="0" lvl="0" indent="-171450">
                        <a:lnSpc>
                          <a:spcPct val="100000"/>
                        </a:lnSpc>
                        <a:spcBef>
                          <a:spcPts val="0"/>
                        </a:spcBef>
                        <a:spcAft>
                          <a:spcPts val="0"/>
                        </a:spcAft>
                        <a:buSzPts val="1000"/>
                        <a:buFont typeface="+mj-lt"/>
                        <a:buNone/>
                        <a:tabLst>
                          <a:tab pos="400050" algn="l"/>
                        </a:tabLst>
                      </a:pPr>
                      <a:r>
                        <a:rPr lang="en-US" sz="1400" dirty="0" smtClean="0">
                          <a:latin typeface="+mj-lt"/>
                          <a:ea typeface="Arial Unicode MS" panose="020B0604020202020204" pitchFamily="34" charset="-128"/>
                          <a:cs typeface="Arial Unicode MS" panose="020B0604020202020204" pitchFamily="34" charset="-128"/>
                        </a:rPr>
                        <a:t>a. </a:t>
                      </a:r>
                      <a:r>
                        <a:rPr lang="en-US" sz="1400" dirty="0" err="1" smtClean="0">
                          <a:latin typeface="+mj-lt"/>
                          <a:ea typeface="Arial Unicode MS" panose="020B0604020202020204" pitchFamily="34" charset="-128"/>
                          <a:cs typeface="Arial Unicode MS" panose="020B0604020202020204" pitchFamily="34" charset="-128"/>
                        </a:rPr>
                        <a:t>Melakukan</a:t>
                      </a:r>
                      <a:r>
                        <a:rPr lang="en-US" sz="1400" dirty="0" smtClean="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pengajaran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untuk</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peserta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pendidikan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dokter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melalui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tindakan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medik</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spesialistik</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II.A.3.a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tr>
              <a:tr h="607855">
                <a:tc vMerge="1">
                  <a:txBody>
                    <a:bodyPr/>
                    <a:lstStyle/>
                    <a:p>
                      <a:endParaRPr lang="en-US"/>
                    </a:p>
                  </a:txBody>
                  <a:tcPr/>
                </a:tc>
                <a:tc vMerge="1">
                  <a:txBody>
                    <a:bodyPr/>
                    <a:lstStyle/>
                    <a:p>
                      <a:endParaRPr lang="en-US"/>
                    </a:p>
                  </a:txBody>
                  <a:tcPr/>
                </a:tc>
                <a:tc vMerge="1">
                  <a:txBody>
                    <a:bodyPr/>
                    <a:lstStyle/>
                    <a:p>
                      <a:pPr marL="342900" marR="0" lvl="0" indent="-342900">
                        <a:lnSpc>
                          <a:spcPct val="115000"/>
                        </a:lnSpc>
                        <a:spcBef>
                          <a:spcPts val="200"/>
                        </a:spcBef>
                        <a:spcAft>
                          <a:spcPts val="200"/>
                        </a:spcAft>
                        <a:buSzPts val="1000"/>
                        <a:buFont typeface="+mj-lt"/>
                        <a:buAutoNum type="alphaLcPeriod"/>
                        <a:tabLst>
                          <a:tab pos="355600" algn="l"/>
                        </a:tabLst>
                      </a:pPr>
                      <a:endParaRPr lang="en-US" sz="110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200"/>
                        </a:spcBef>
                        <a:spcAft>
                          <a:spcPts val="200"/>
                        </a:spcAft>
                        <a:tabLst>
                          <a:tab pos="228600" algn="l"/>
                        </a:tabLs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973">
                <a:tc vMerge="1">
                  <a:txBody>
                    <a:bodyPr/>
                    <a:lstStyle/>
                    <a:p>
                      <a:endParaRPr lang="en-US"/>
                    </a:p>
                  </a:txBody>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dirty="0" smtClean="0">
                          <a:latin typeface="+mj-lt"/>
                          <a:ea typeface="Arial Unicode MS" panose="020B0604020202020204" pitchFamily="34" charset="-128"/>
                          <a:cs typeface="Arial Unicode MS" panose="020B0604020202020204" pitchFamily="34" charset="-128"/>
                        </a:rPr>
                        <a:t>b. </a:t>
                      </a:r>
                      <a:r>
                        <a:rPr lang="en-US" sz="1400" dirty="0" err="1" smtClean="0">
                          <a:latin typeface="+mj-lt"/>
                          <a:ea typeface="Arial Unicode MS" panose="020B0604020202020204" pitchFamily="34" charset="-128"/>
                          <a:cs typeface="Arial Unicode MS" panose="020B0604020202020204" pitchFamily="34" charset="-128"/>
                        </a:rPr>
                        <a:t>Melakukan</a:t>
                      </a:r>
                      <a:r>
                        <a:rPr lang="en-US" sz="1400" dirty="0" smtClean="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pengajaran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Konsultasi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spesialis</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kepada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peserta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pendidikan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dokter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II.A.3.b</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latin typeface="+mj-lt"/>
                          <a:ea typeface="Arial Unicode MS" panose="020B0604020202020204" pitchFamily="34" charset="-128"/>
                          <a:cs typeface="Arial Unicode MS" panose="020B0604020202020204" pitchFamily="34" charset="-128"/>
                        </a:rPr>
                        <a:t>Pindai SK Penugasan</a:t>
                      </a:r>
                      <a:r>
                        <a:rPr lang="id-ID" sz="1400">
                          <a:latin typeface="+mj-lt"/>
                          <a:ea typeface="Arial Unicode MS" panose="020B0604020202020204" pitchFamily="34" charset="-128"/>
                          <a:cs typeface="Arial Unicode MS" panose="020B0604020202020204" pitchFamily="34" charset="-128"/>
                        </a:rPr>
                        <a:t> dan bukti kinerja</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2</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73">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200" dirty="0"/>
                    </a:p>
                  </a:txBody>
                  <a:tcPr marL="27418" marR="2741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dirty="0" smtClean="0">
                          <a:latin typeface="+mj-lt"/>
                          <a:ea typeface="Arial Unicode MS" panose="020B0604020202020204" pitchFamily="34" charset="-128"/>
                          <a:cs typeface="Arial Unicode MS" panose="020B0604020202020204" pitchFamily="34" charset="-128"/>
                        </a:rPr>
                        <a:t>c. </a:t>
                      </a:r>
                      <a:r>
                        <a:rPr lang="en-US" sz="1400" dirty="0" err="1" smtClean="0">
                          <a:latin typeface="+mj-lt"/>
                          <a:ea typeface="Arial Unicode MS" panose="020B0604020202020204" pitchFamily="34" charset="-128"/>
                          <a:cs typeface="Arial Unicode MS" panose="020B0604020202020204" pitchFamily="34" charset="-128"/>
                        </a:rPr>
                        <a:t>Melakukan</a:t>
                      </a:r>
                      <a:r>
                        <a:rPr lang="en-US" sz="1400" dirty="0" smtClean="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pemeriksaan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luar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dengan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pembimbingan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terhadap</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peserta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pendidikan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dokter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II.A.3.c</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nSpc>
                          <a:spcPct val="100000"/>
                        </a:lnSpc>
                        <a:spcBef>
                          <a:spcPts val="0"/>
                        </a:spcBef>
                        <a:spcAft>
                          <a:spcPts val="0"/>
                        </a:spcAf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973">
                <a:tc vMerge="1">
                  <a:txBody>
                    <a:bodyPr/>
                    <a:lstStyle/>
                    <a:p>
                      <a:pPr marL="0" marR="0" algn="just">
                        <a:lnSpc>
                          <a:spcPct val="115000"/>
                        </a:lnSpc>
                        <a:spcBef>
                          <a:spcPts val="200"/>
                        </a:spcBef>
                        <a:spcAft>
                          <a:spcPts val="200"/>
                        </a:spcAft>
                        <a:tabLst>
                          <a:tab pos="228600" algn="l"/>
                        </a:tabLst>
                      </a:pPr>
                      <a:endParaRPr lang="id-ID" sz="1200" dirty="0">
                        <a:latin typeface="Book Antiqua"/>
                        <a:ea typeface="Calibri"/>
                        <a:cs typeface="Arial"/>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dirty="0" smtClean="0">
                          <a:latin typeface="+mj-lt"/>
                          <a:ea typeface="Arial Unicode MS" panose="020B0604020202020204" pitchFamily="34" charset="-128"/>
                          <a:cs typeface="Arial Unicode MS" panose="020B0604020202020204" pitchFamily="34" charset="-128"/>
                        </a:rPr>
                        <a:t>d. </a:t>
                      </a:r>
                      <a:r>
                        <a:rPr lang="en-US" sz="1400" dirty="0" err="1" smtClean="0">
                          <a:latin typeface="+mj-lt"/>
                          <a:ea typeface="Arial Unicode MS" panose="020B0604020202020204" pitchFamily="34" charset="-128"/>
                          <a:cs typeface="Arial Unicode MS" panose="020B0604020202020204" pitchFamily="34" charset="-128"/>
                        </a:rPr>
                        <a:t>Melakukan</a:t>
                      </a:r>
                      <a:r>
                        <a:rPr lang="en-US" sz="1400" dirty="0" smtClean="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pemeriksaan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dalam</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dengan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pembimbingan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terhadap</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peserta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pendidikan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dokter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II.A.3.d</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latin typeface="+mj-lt"/>
                          <a:ea typeface="Arial Unicode MS" panose="020B0604020202020204" pitchFamily="34" charset="-128"/>
                          <a:cs typeface="Arial Unicode MS" panose="020B0604020202020204" pitchFamily="34" charset="-128"/>
                        </a:rPr>
                        <a:t>Pindai SK Penugasan</a:t>
                      </a:r>
                      <a:r>
                        <a:rPr lang="id-ID" sz="1400">
                          <a:latin typeface="+mj-lt"/>
                          <a:ea typeface="Arial Unicode MS" panose="020B0604020202020204" pitchFamily="34" charset="-128"/>
                          <a:cs typeface="Arial Unicode MS" panose="020B0604020202020204" pitchFamily="34" charset="-128"/>
                        </a:rPr>
                        <a:t> dan bukti kinerja</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a:latin typeface="+mj-lt"/>
                          <a:ea typeface="Arial Unicode MS" panose="020B0604020202020204" pitchFamily="34" charset="-128"/>
                          <a:cs typeface="Arial Unicode MS" panose="020B0604020202020204" pitchFamily="34" charset="-128"/>
                        </a:rPr>
                        <a:t>3</a:t>
                      </a:r>
                      <a:endParaRPr lang="en-US" sz="14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632973">
                <a:tc vMerge="1">
                  <a:txBody>
                    <a:bodyPr/>
                    <a:lstStyle/>
                    <a:p>
                      <a:endParaRPr lang="en-US"/>
                    </a:p>
                  </a:txBody>
                  <a:tcPr/>
                </a:tc>
                <a:tc vMerge="1">
                  <a:txBody>
                    <a:bodyPr/>
                    <a:lstStyle/>
                    <a:p>
                      <a:endParaRPr lang="en-US"/>
                    </a:p>
                  </a:txBody>
                  <a:tcPr/>
                </a:tc>
                <a:tc>
                  <a:txBody>
                    <a:bodyPr/>
                    <a:lstStyle/>
                    <a:p>
                      <a:pPr marL="342900" marR="0" lvl="0" indent="-171450">
                        <a:lnSpc>
                          <a:spcPct val="100000"/>
                        </a:lnSpc>
                        <a:spcBef>
                          <a:spcPts val="0"/>
                        </a:spcBef>
                        <a:spcAft>
                          <a:spcPts val="0"/>
                        </a:spcAft>
                        <a:buSzPts val="1000"/>
                        <a:buFont typeface="+mj-lt"/>
                        <a:buNone/>
                        <a:tabLst>
                          <a:tab pos="355600" algn="l"/>
                        </a:tabLst>
                      </a:pPr>
                      <a:r>
                        <a:rPr lang="en-US" sz="1400" dirty="0" smtClean="0">
                          <a:latin typeface="+mj-lt"/>
                          <a:ea typeface="Arial Unicode MS" panose="020B0604020202020204" pitchFamily="34" charset="-128"/>
                          <a:cs typeface="Arial Unicode MS" panose="020B0604020202020204" pitchFamily="34" charset="-128"/>
                        </a:rPr>
                        <a:t>e. </a:t>
                      </a:r>
                      <a:r>
                        <a:rPr lang="en-US" sz="1400" dirty="0" err="1" smtClean="0">
                          <a:latin typeface="+mj-lt"/>
                          <a:ea typeface="Arial Unicode MS" panose="020B0604020202020204" pitchFamily="34" charset="-128"/>
                          <a:cs typeface="Arial Unicode MS" panose="020B0604020202020204" pitchFamily="34" charset="-128"/>
                        </a:rPr>
                        <a:t>Menjadi</a:t>
                      </a:r>
                      <a:r>
                        <a:rPr lang="en-US" sz="1400" dirty="0" smtClean="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saksi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ahli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dengan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pembimbingan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terhadap</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peserta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pendidikan</a:t>
                      </a:r>
                      <a:r>
                        <a:rPr lang="en-US" sz="1400" dirty="0">
                          <a:latin typeface="+mj-lt"/>
                          <a:ea typeface="Arial Unicode MS" panose="020B0604020202020204" pitchFamily="34" charset="-128"/>
                          <a:cs typeface="Arial Unicode MS" panose="020B0604020202020204" pitchFamily="34" charset="-128"/>
                        </a:rPr>
                        <a:t> </a:t>
                      </a:r>
                      <a:r>
                        <a:rPr lang="en-US" sz="1400" dirty="0" err="1" smtClean="0">
                          <a:latin typeface="+mj-lt"/>
                          <a:ea typeface="Arial Unicode MS" panose="020B0604020202020204" pitchFamily="34" charset="-128"/>
                          <a:cs typeface="Arial Unicode MS" panose="020B0604020202020204" pitchFamily="34" charset="-128"/>
                        </a:rPr>
                        <a:t>dokter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II.A.3.e</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13</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295097803"/>
              </p:ext>
            </p:extLst>
          </p:nvPr>
        </p:nvGraphicFramePr>
        <p:xfrm>
          <a:off x="3036904" y="319522"/>
          <a:ext cx="8640963" cy="5911227"/>
        </p:xfrm>
        <a:graphic>
          <a:graphicData uri="http://schemas.openxmlformats.org/drawingml/2006/table">
            <a:tbl>
              <a:tblPr/>
              <a:tblGrid>
                <a:gridCol w="554924"/>
                <a:gridCol w="396374"/>
                <a:gridCol w="3225167"/>
                <a:gridCol w="792088"/>
                <a:gridCol w="2016224"/>
                <a:gridCol w="936105"/>
                <a:gridCol w="720081"/>
              </a:tblGrid>
              <a:tr h="63202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0675">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(3)</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841">
                <a:tc rowSpan="8">
                  <a:txBody>
                    <a:bodyPr/>
                    <a:lstStyle/>
                    <a:p>
                      <a:pPr marL="0" marR="0" algn="just">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B</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Membimbing seminar mahasiswa (setiap </a:t>
                      </a:r>
                      <a:r>
                        <a:rPr lang="id-ID" sz="1400" dirty="0" smtClean="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II.B</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C</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Membimbing KKN, Praktik Kerja Nyata, Praktik Kerja Lapangan (setiap 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II.C</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asli</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842701">
                <a:tc vMerge="1">
                  <a:txBody>
                    <a:bodyPr/>
                    <a:lstStyle/>
                    <a:p>
                      <a:endParaRPr lang="en-US"/>
                    </a:p>
                  </a:txBody>
                  <a:tcPr/>
                </a:tc>
                <a:tc rowSpan="6">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D</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solidFill>
                            <a:srgbClr val="000000"/>
                          </a:solidFill>
                          <a:latin typeface="+mj-lt"/>
                          <a:ea typeface="Arial Unicode MS" panose="020B0604020202020204" pitchFamily="34" charset="-128"/>
                          <a:cs typeface="Arial Unicode MS" panose="020B0604020202020204" pitchFamily="34" charset="-128"/>
                        </a:rPr>
                        <a:t>Membimbing dan ikut membimbing dalam menghasilkan disertasi, tesis, skripsi dan laporan akhir studi yang sesuai bidang penugasannya: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13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 Pembimbing Utama per orang (setiap mahasiswa):    </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     a.  Disertasi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II.D.1.a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8</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indent="133350" algn="l">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b.  Tesis</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II.D.1.b</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6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3</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     c.  Skripsi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II.D.1.c</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8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2026">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     d.  Laporan akhir studi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II.D.1.d</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smtClean="0">
                          <a:latin typeface="+mj-lt"/>
                          <a:ea typeface="Arial Unicode MS" panose="020B0604020202020204" pitchFamily="34" charset="-128"/>
                          <a:cs typeface="Arial Unicode MS" panose="020B0604020202020204" pitchFamily="34" charset="-128"/>
                        </a:rPr>
                        <a:t>10 </a:t>
                      </a:r>
                      <a:r>
                        <a:rPr lang="id-ID" sz="1400" dirty="0">
                          <a:latin typeface="+mj-lt"/>
                          <a:ea typeface="Arial Unicode MS" panose="020B0604020202020204" pitchFamily="34" charset="-128"/>
                          <a:cs typeface="Arial Unicode MS" panose="020B0604020202020204" pitchFamily="34" charset="-128"/>
                        </a:rPr>
                        <a:t>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3" name="TextBox 1"/>
          <p:cNvSpPr txBox="1">
            <a:spLocks noChangeArrowheads="1"/>
          </p:cNvSpPr>
          <p:nvPr/>
        </p:nvSpPr>
        <p:spPr bwMode="auto">
          <a:xfrm>
            <a:off x="2941784" y="6254533"/>
            <a:ext cx="3887643" cy="369332"/>
          </a:xfrm>
          <a:prstGeom prst="rect">
            <a:avLst/>
          </a:prstGeom>
          <a:noFill/>
          <a:ln w="9525">
            <a:noFill/>
            <a:miter lim="800000"/>
            <a:headEnd/>
            <a:tailEnd/>
          </a:ln>
        </p:spPr>
        <p:txBody>
          <a:bodyPr wrap="square">
            <a:spAutoFit/>
          </a:bodyPr>
          <a:lstStyle/>
          <a:p>
            <a:pPr eaLnBrk="1" hangingPunct="1"/>
            <a:r>
              <a:rPr lang="en-US" altLang="en-US" b="1" dirty="0" err="1">
                <a:latin typeface="+mj-lt"/>
                <a:ea typeface="Arial Unicode MS" pitchFamily="34" charset="-128"/>
                <a:cs typeface="Arial Unicode MS" pitchFamily="34" charset="-128"/>
              </a:rPr>
              <a:t>Ak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maksimum</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utk</a:t>
            </a:r>
            <a:r>
              <a:rPr lang="en-US" altLang="en-US" b="1" dirty="0">
                <a:latin typeface="+mj-lt"/>
                <a:ea typeface="Arial Unicode MS" pitchFamily="34" charset="-128"/>
                <a:cs typeface="Arial Unicode MS" pitchFamily="34" charset="-128"/>
              </a:rPr>
              <a:t> </a:t>
            </a:r>
            <a:r>
              <a:rPr lang="en-US" altLang="en-US" b="1" dirty="0" err="1">
                <a:latin typeface="+mj-lt"/>
                <a:ea typeface="Arial Unicode MS" pitchFamily="34" charset="-128"/>
                <a:cs typeface="Arial Unicode MS" pitchFamily="34" charset="-128"/>
              </a:rPr>
              <a:t>meluluskan</a:t>
            </a:r>
            <a:r>
              <a:rPr lang="en-US" altLang="en-US" b="1" dirty="0">
                <a:latin typeface="+mj-lt"/>
                <a:ea typeface="Arial Unicode MS" pitchFamily="34" charset="-128"/>
                <a:cs typeface="Arial Unicode MS" pitchFamily="34" charset="-128"/>
              </a:rPr>
              <a:t> :32 </a:t>
            </a:r>
            <a:r>
              <a:rPr lang="en-US" altLang="en-US" b="1" dirty="0" err="1">
                <a:latin typeface="+mj-lt"/>
                <a:ea typeface="Arial Unicode MS" pitchFamily="34" charset="-128"/>
                <a:cs typeface="Arial Unicode MS" pitchFamily="34" charset="-128"/>
              </a:rPr>
              <a:t>kum</a:t>
            </a:r>
            <a:endParaRPr lang="en-US" altLang="en-US" b="1" dirty="0">
              <a:latin typeface="+mj-lt"/>
              <a:ea typeface="Arial Unicode MS" pitchFamily="34" charset="-128"/>
              <a:cs typeface="Arial Unicode MS" pitchFamily="34" charset="-128"/>
            </a:endParaRPr>
          </a:p>
        </p:txBody>
      </p:sp>
      <p:sp>
        <p:nvSpPr>
          <p:cNvPr id="5" name="TextBox 4"/>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pPr/>
              <a:t>14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6" y="326589"/>
          <a:ext cx="8640964" cy="5638800"/>
        </p:xfrm>
        <a:graphic>
          <a:graphicData uri="http://schemas.openxmlformats.org/drawingml/2006/table">
            <a:tbl>
              <a:tblPr/>
              <a:tblGrid>
                <a:gridCol w="554925"/>
                <a:gridCol w="396375"/>
                <a:gridCol w="3225167"/>
                <a:gridCol w="792088"/>
                <a:gridCol w="2016224"/>
                <a:gridCol w="936104"/>
                <a:gridCol w="720081"/>
              </a:tblGrid>
              <a:tr h="633046">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015">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(4)</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(5)</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31">
                <a:tc rowSpan="8">
                  <a:txBody>
                    <a:bodyPr/>
                    <a:lstStyle/>
                    <a:p>
                      <a:pPr marL="0" marR="0" algn="just">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marL="0" marR="0" algn="ctr">
                        <a:lnSpc>
                          <a:spcPct val="100000"/>
                        </a:lnSpc>
                        <a:spcBef>
                          <a:spcPts val="0"/>
                        </a:spcBef>
                        <a:spcAft>
                          <a:spcPts val="0"/>
                        </a:spcAft>
                        <a:tabLst>
                          <a:tab pos="228600" algn="l"/>
                        </a:tabLst>
                      </a:pP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28600" marR="0" indent="-228600">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2. Pembimbing Pendamping/Pembantu per orang (setiap mahasiswa):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160020" marR="0" indent="-160020">
                        <a:lnSpc>
                          <a:spcPct val="100000"/>
                        </a:lnSpc>
                        <a:spcBef>
                          <a:spcPts val="0"/>
                        </a:spcBef>
                        <a:spcAft>
                          <a:spcPts val="0"/>
                        </a:spcAft>
                        <a:tabLst>
                          <a:tab pos="160020" algn="l"/>
                        </a:tabLst>
                      </a:pPr>
                      <a:r>
                        <a:rPr lang="id-ID" sz="1400" dirty="0">
                          <a:latin typeface="+mj-lt"/>
                          <a:ea typeface="Arial Unicode MS" panose="020B0604020202020204" pitchFamily="34" charset="-128"/>
                          <a:cs typeface="Arial Unicode MS" panose="020B0604020202020204" pitchFamily="34" charset="-128"/>
                        </a:rPr>
                        <a:t>    a. Disertasi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II.D.2.a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 lulusan</a:t>
                      </a:r>
                      <a:endParaRPr lang="en-US" sz="1400" dirty="0">
                        <a:latin typeface="+mj-lt"/>
                        <a:ea typeface="Arial Unicode MS" panose="020B0604020202020204" pitchFamily="34" charset="-128"/>
                        <a:cs typeface="Arial Unicode MS" panose="020B0604020202020204" pitchFamily="34" charset="-128"/>
                      </a:endParaRPr>
                    </a:p>
                    <a:p>
                      <a:pPr marL="0" marR="0">
                        <a:lnSpc>
                          <a:spcPct val="100000"/>
                        </a:lnSpc>
                        <a:spcBef>
                          <a:spcPts val="0"/>
                        </a:spcBef>
                        <a:spcAft>
                          <a:spcPts val="0"/>
                        </a:spcAft>
                        <a:tabLst>
                          <a:tab pos="228600" algn="l"/>
                        </a:tabLst>
                      </a:pPr>
                      <a:r>
                        <a:rPr lang="id-ID" sz="1400" dirty="0" smtClean="0">
                          <a:latin typeface="+mj-lt"/>
                          <a:ea typeface="Arial Unicode MS" panose="020B0604020202020204" pitchFamily="34" charset="-128"/>
                          <a:cs typeface="Arial Unicode MS" panose="020B0604020202020204" pitchFamily="34" charset="-128"/>
                        </a:rPr>
                        <a:t>/</a:t>
                      </a: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6</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pPr marL="0" marR="0" algn="ctr">
                        <a:lnSpc>
                          <a:spcPct val="115000"/>
                        </a:lnSpc>
                        <a:spcBef>
                          <a:spcPts val="200"/>
                        </a:spcBef>
                        <a:spcAft>
                          <a:spcPts val="200"/>
                        </a:spcAft>
                        <a:tabLst>
                          <a:tab pos="228600" algn="l"/>
                        </a:tabLst>
                      </a:pPr>
                      <a:endParaRPr lang="en-US" sz="1200" dirty="0">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    b. Tesis</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II.D.2.b</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6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    c. Skripsi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II.D.2.c</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8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331470" algn="l"/>
                        </a:tabLst>
                      </a:pPr>
                      <a:r>
                        <a:rPr lang="id-ID" sz="1400" dirty="0">
                          <a:latin typeface="+mj-lt"/>
                          <a:ea typeface="Arial Unicode MS" panose="020B0604020202020204" pitchFamily="34" charset="-128"/>
                          <a:cs typeface="Arial Unicode MS" panose="020B0604020202020204" pitchFamily="34" charset="-128"/>
                        </a:rPr>
                        <a:t>    d. Laporan akhir studi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II.D.2.d</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lembar</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pengesahan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smtClean="0">
                          <a:latin typeface="+mj-lt"/>
                          <a:ea typeface="Arial Unicode MS" panose="020B0604020202020204" pitchFamily="34" charset="-128"/>
                          <a:cs typeface="Arial Unicode MS" panose="020B0604020202020204" pitchFamily="34" charset="-128"/>
                        </a:rPr>
                        <a:t>10 </a:t>
                      </a:r>
                      <a:r>
                        <a:rPr lang="id-ID" sz="1400" dirty="0">
                          <a:latin typeface="+mj-lt"/>
                          <a:ea typeface="Arial Unicode MS" panose="020B0604020202020204" pitchFamily="34" charset="-128"/>
                          <a:cs typeface="Arial Unicode MS" panose="020B0604020202020204" pitchFamily="34" charset="-128"/>
                        </a:rPr>
                        <a:t>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2031">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E</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Bertugas sebagai penguji pada ujian akhir/Profesi*</a:t>
                      </a:r>
                      <a:r>
                        <a:rPr lang="en-US" sz="1400" dirty="0">
                          <a:latin typeface="+mj-lt"/>
                          <a:ea typeface="Arial Unicode MS" panose="020B0604020202020204" pitchFamily="34" charset="-128"/>
                          <a:cs typeface="Arial Unicode MS" panose="020B0604020202020204" pitchFamily="34" charset="-128"/>
                        </a:rPr>
                        <a:t>*</a:t>
                      </a:r>
                      <a:r>
                        <a:rPr lang="id-ID" sz="1400" dirty="0">
                          <a:latin typeface="+mj-lt"/>
                          <a:ea typeface="Arial Unicode MS" panose="020B0604020202020204" pitchFamily="34" charset="-128"/>
                          <a:cs typeface="Arial Unicode MS" panose="020B0604020202020204" pitchFamily="34" charset="-128"/>
                        </a:rPr>
                        <a:t> (setiap mahasiswa):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 Ketua penguji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II.E.1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bukti kinerja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undangan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rgbClr val="000000"/>
                      </a:solidFill>
                      <a:prstDash val="solid"/>
                      <a:round/>
                      <a:headEnd type="none" w="med" len="med"/>
                      <a:tailEnd type="none" w="med" len="med"/>
                    </a:lnT>
                    <a:solidFill>
                      <a:schemeClr val="accent1">
                        <a:lumMod val="20000"/>
                        <a:lumOff val="80000"/>
                      </a:schemeClr>
                    </a:solidFill>
                  </a:tcPr>
                </a:tc>
              </a:tr>
              <a:tr h="633046">
                <a:tc vMerge="1">
                  <a:txBody>
                    <a:bodyPr/>
                    <a:lstStyle/>
                    <a:p>
                      <a:endParaRPr lang="en-US"/>
                    </a:p>
                  </a:txBody>
                  <a:tcPr/>
                </a:tc>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 Anggota penguji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II.E.2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bukti kinerja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dan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undangan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8 lulusan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0,5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7" y="318911"/>
          <a:ext cx="8640962" cy="5556738"/>
        </p:xfrm>
        <a:graphic>
          <a:graphicData uri="http://schemas.openxmlformats.org/drawingml/2006/table">
            <a:tbl>
              <a:tblPr/>
              <a:tblGrid>
                <a:gridCol w="554924"/>
                <a:gridCol w="396374"/>
                <a:gridCol w="3225167"/>
                <a:gridCol w="792088"/>
                <a:gridCol w="2016224"/>
                <a:gridCol w="936104"/>
                <a:gridCol w="720081"/>
              </a:tblGrid>
              <a:tr h="622495">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7498">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(1)</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(2)</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(3)</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(4)</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(5)</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991">
                <a:tc rowSpan="6">
                  <a:txBody>
                    <a:bodyPr/>
                    <a:lstStyle/>
                    <a:p>
                      <a:pPr marL="0" marR="0" algn="just">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F</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Membina kegiatan mahasiswa di bidang akademik dan kemahasiswaan, termasuk dalam kegiatan ini adalah membimbing mahasiswa menghasilkan produk saintifik (setiap 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II.F</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penugasan</a:t>
                      </a:r>
                      <a:r>
                        <a:rPr lang="id-ID" sz="1400" dirty="0">
                          <a:latin typeface="+mj-lt"/>
                          <a:ea typeface="Arial Unicode MS" panose="020B0604020202020204" pitchFamily="34" charset="-128"/>
                          <a:cs typeface="Arial Unicode MS" panose="020B0604020202020204" pitchFamily="34" charset="-128"/>
                        </a:rPr>
                        <a:t>, dan bukti kinerja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 kegiatan /semester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G</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Mengembangkan program kuliah</a:t>
                      </a:r>
                      <a:r>
                        <a:rPr lang="en-US" sz="1400" dirty="0">
                          <a:latin typeface="+mj-lt"/>
                          <a:ea typeface="Arial Unicode MS" panose="020B0604020202020204" pitchFamily="34" charset="-128"/>
                          <a:cs typeface="Arial Unicode MS" panose="020B0604020202020204" pitchFamily="34" charset="-128"/>
                        </a:rPr>
                        <a:t> yang </a:t>
                      </a:r>
                      <a:r>
                        <a:rPr lang="en-US" sz="1400" dirty="0" err="1">
                          <a:latin typeface="+mj-lt"/>
                          <a:ea typeface="Arial Unicode MS" panose="020B0604020202020204" pitchFamily="34" charset="-128"/>
                          <a:cs typeface="Arial Unicode MS" panose="020B0604020202020204" pitchFamily="34" charset="-128"/>
                        </a:rPr>
                        <a:t>mempunyai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nilai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kebaharuan</a:t>
                      </a:r>
                      <a:r>
                        <a:rPr lang="en-US" sz="1400" dirty="0">
                          <a:latin typeface="+mj-lt"/>
                          <a:ea typeface="Arial Unicode MS" panose="020B0604020202020204" pitchFamily="34" charset="-128"/>
                          <a:cs typeface="Arial Unicode MS" panose="020B0604020202020204" pitchFamily="34" charset="-128"/>
                        </a:rPr>
                        <a:t> </a:t>
                      </a:r>
                      <a:r>
                        <a:rPr lang="id-ID" sz="1400" dirty="0">
                          <a:latin typeface="+mj-lt"/>
                          <a:ea typeface="Arial Unicode MS" panose="020B0604020202020204" pitchFamily="34" charset="-128"/>
                          <a:cs typeface="Arial Unicode MS" panose="020B0604020202020204" pitchFamily="34" charset="-128"/>
                        </a:rPr>
                        <a:t>metode</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atau</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substansi</a:t>
                      </a:r>
                      <a:r>
                        <a:rPr lang="en-US" sz="1400" dirty="0">
                          <a:latin typeface="+mj-lt"/>
                          <a:ea typeface="Arial Unicode MS" panose="020B0604020202020204" pitchFamily="34" charset="-128"/>
                          <a:cs typeface="Arial Unicode MS" panose="020B0604020202020204" pitchFamily="34" charset="-128"/>
                        </a:rPr>
                        <a:t> </a:t>
                      </a:r>
                      <a:r>
                        <a:rPr lang="id-ID" sz="1400" dirty="0">
                          <a:latin typeface="+mj-lt"/>
                          <a:ea typeface="Arial Unicode MS" panose="020B0604020202020204" pitchFamily="34" charset="-128"/>
                          <a:cs typeface="Arial Unicode MS" panose="020B0604020202020204" pitchFamily="34" charset="-128"/>
                        </a:rPr>
                        <a:t>(setiap produk)</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II.G</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a:latin typeface="+mj-lt"/>
                          <a:ea typeface="Arial Unicode MS" panose="020B0604020202020204" pitchFamily="34" charset="-128"/>
                          <a:cs typeface="Arial Unicode MS" panose="020B0604020202020204" pitchFamily="34" charset="-128"/>
                        </a:rPr>
                        <a:t>File </a:t>
                      </a:r>
                      <a:r>
                        <a:rPr lang="en-US" sz="1400" dirty="0" err="1">
                          <a:latin typeface="+mj-lt"/>
                          <a:ea typeface="Arial Unicode MS" panose="020B0604020202020204" pitchFamily="34" charset="-128"/>
                          <a:cs typeface="Arial Unicode MS" panose="020B0604020202020204" pitchFamily="34" charset="-128"/>
                        </a:rPr>
                        <a:t>produk</a:t>
                      </a:r>
                      <a:r>
                        <a:rPr lang="en-US" sz="1400"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 mata kuliah /semester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22495">
                <a:tc vMerge="1">
                  <a:txBody>
                    <a:bodyPr/>
                    <a:lstStyle/>
                    <a:p>
                      <a:endParaRPr lang="en-US"/>
                    </a:p>
                  </a:txBody>
                  <a:tcPr/>
                </a:tc>
                <a:tc rowSpan="3">
                  <a:txBody>
                    <a:bodyPr/>
                    <a:lstStyle/>
                    <a:p>
                      <a:pPr marL="0" marR="0" algn="just">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H</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Mengembangkan bahan pengajaran/ bahan kuliah </a:t>
                      </a:r>
                      <a:r>
                        <a:rPr lang="en-US" sz="1400" dirty="0">
                          <a:latin typeface="+mj-lt"/>
                          <a:ea typeface="Arial Unicode MS" panose="020B0604020202020204" pitchFamily="34" charset="-128"/>
                          <a:cs typeface="Arial Unicode MS" panose="020B0604020202020204" pitchFamily="34" charset="-128"/>
                        </a:rPr>
                        <a:t>yang </a:t>
                      </a:r>
                      <a:r>
                        <a:rPr lang="en-US" sz="1400" dirty="0" err="1">
                          <a:latin typeface="+mj-lt"/>
                          <a:ea typeface="Arial Unicode MS" panose="020B0604020202020204" pitchFamily="34" charset="-128"/>
                          <a:cs typeface="Arial Unicode MS" panose="020B0604020202020204" pitchFamily="34" charset="-128"/>
                        </a:rPr>
                        <a:t>mempunyai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nilai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kebaharuan</a:t>
                      </a:r>
                      <a:r>
                        <a:rPr lang="en-US" sz="1400" dirty="0">
                          <a:latin typeface="+mj-lt"/>
                          <a:ea typeface="Arial Unicode MS" panose="020B0604020202020204" pitchFamily="34" charset="-128"/>
                          <a:cs typeface="Arial Unicode MS" panose="020B0604020202020204" pitchFamily="34" charset="-128"/>
                        </a:rPr>
                        <a:t>  </a:t>
                      </a:r>
                      <a:r>
                        <a:rPr lang="id-ID" sz="1400" dirty="0">
                          <a:latin typeface="+mj-lt"/>
                          <a:ea typeface="Arial Unicode MS" panose="020B0604020202020204" pitchFamily="34" charset="-128"/>
                          <a:cs typeface="Arial Unicode MS" panose="020B0604020202020204" pitchFamily="34" charset="-128"/>
                        </a:rPr>
                        <a:t>(setiap produk),</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2495">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tabLst>
                          <a:tab pos="228600" algn="l"/>
                        </a:tabLst>
                      </a:pPr>
                      <a:r>
                        <a:rPr lang="id-ID" sz="1400" dirty="0">
                          <a:solidFill>
                            <a:srgbClr val="000000"/>
                          </a:solidFill>
                          <a:latin typeface="+mj-lt"/>
                          <a:ea typeface="Arial Unicode MS" panose="020B0604020202020204" pitchFamily="34" charset="-128"/>
                          <a:cs typeface="Arial Unicode MS" panose="020B0604020202020204" pitchFamily="34" charset="-128"/>
                        </a:rPr>
                        <a:t>1.  Buku ajar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II.H.1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a:latin typeface="+mj-lt"/>
                          <a:ea typeface="Arial Unicode MS" panose="020B0604020202020204" pitchFamily="34" charset="-128"/>
                          <a:cs typeface="Arial Unicode MS" panose="020B0604020202020204" pitchFamily="34" charset="-128"/>
                        </a:rPr>
                        <a:t>File </a:t>
                      </a:r>
                      <a:r>
                        <a:rPr lang="en-US" sz="1400" dirty="0" err="1">
                          <a:latin typeface="+mj-lt"/>
                          <a:ea typeface="Arial Unicode MS" panose="020B0604020202020204" pitchFamily="34" charset="-128"/>
                          <a:cs typeface="Arial Unicode MS" panose="020B0604020202020204" pitchFamily="34" charset="-128"/>
                        </a:rPr>
                        <a:t>produk</a:t>
                      </a:r>
                      <a:r>
                        <a:rPr lang="en-US" sz="1400"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solidFill>
                            <a:srgbClr val="000000"/>
                          </a:solidFill>
                          <a:latin typeface="+mj-lt"/>
                          <a:ea typeface="Arial Unicode MS" panose="020B0604020202020204" pitchFamily="34" charset="-128"/>
                          <a:cs typeface="Arial Unicode MS" panose="020B0604020202020204" pitchFamily="34" charset="-128"/>
                        </a:rPr>
                        <a:t>1 buku</a:t>
                      </a:r>
                      <a:r>
                        <a:rPr lang="id-ID" sz="1400" dirty="0" smtClean="0">
                          <a:solidFill>
                            <a:srgbClr val="000000"/>
                          </a:solidFill>
                          <a:latin typeface="+mj-lt"/>
                          <a:ea typeface="Arial Unicode MS" panose="020B0604020202020204" pitchFamily="34" charset="-128"/>
                          <a:cs typeface="Arial Unicode MS" panose="020B0604020202020204" pitchFamily="34" charset="-128"/>
                        </a:rPr>
                        <a:t>/</a:t>
                      </a:r>
                      <a:endParaRPr lang="en-US" sz="1400" dirty="0" smtClean="0">
                        <a:solidFill>
                          <a:srgbClr val="000000"/>
                        </a:solidFill>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smtClean="0">
                          <a:solidFill>
                            <a:srgbClr val="000000"/>
                          </a:solidFill>
                          <a:latin typeface="+mj-lt"/>
                          <a:ea typeface="Arial Unicode MS" panose="020B0604020202020204" pitchFamily="34" charset="-128"/>
                          <a:cs typeface="Arial Unicode MS" panose="020B0604020202020204" pitchFamily="34" charset="-128"/>
                        </a:rPr>
                        <a:t>tahun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solidFill>
                            <a:srgbClr val="000000"/>
                          </a:solidFill>
                          <a:latin typeface="+mj-lt"/>
                          <a:ea typeface="Arial Unicode MS" panose="020B0604020202020204" pitchFamily="34" charset="-128"/>
                          <a:cs typeface="Arial Unicode MS" panose="020B0604020202020204" pitchFamily="34" charset="-128"/>
                        </a:rPr>
                        <a:t>20</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37492">
                <a:tc vMerge="1">
                  <a:txBody>
                    <a:bodyPr/>
                    <a:lstStyle/>
                    <a:p>
                      <a:endParaRPr lang="en-US"/>
                    </a:p>
                  </a:txBody>
                  <a:tcPr/>
                </a:tc>
                <a:tc vMerge="1">
                  <a:txBody>
                    <a:bodyPr/>
                    <a:lstStyle/>
                    <a:p>
                      <a:endParaRPr lang="en-US"/>
                    </a:p>
                  </a:txBody>
                  <a:tcPr/>
                </a:tc>
                <a:tc>
                  <a:txBody>
                    <a:bodyPr/>
                    <a:lstStyle/>
                    <a:p>
                      <a:pPr marL="170180" marR="0" indent="-170180" algn="l">
                        <a:lnSpc>
                          <a:spcPct val="100000"/>
                        </a:lnSpc>
                        <a:spcBef>
                          <a:spcPts val="0"/>
                        </a:spcBef>
                        <a:spcAft>
                          <a:spcPts val="0"/>
                        </a:spcAft>
                        <a:tabLst>
                          <a:tab pos="228600" algn="l"/>
                        </a:tabLst>
                      </a:pPr>
                      <a:r>
                        <a:rPr lang="id-ID" sz="1400" dirty="0" smtClean="0">
                          <a:latin typeface="+mj-lt"/>
                          <a:ea typeface="Arial Unicode MS" panose="020B0604020202020204" pitchFamily="34" charset="-128"/>
                          <a:cs typeface="Arial Unicode MS" panose="020B0604020202020204" pitchFamily="34" charset="-128"/>
                        </a:rPr>
                        <a:t>2.Diktat</a:t>
                      </a:r>
                      <a:r>
                        <a:rPr lang="id-ID" sz="1400" dirty="0">
                          <a:latin typeface="+mj-lt"/>
                          <a:ea typeface="Arial Unicode MS" panose="020B0604020202020204" pitchFamily="34" charset="-128"/>
                          <a:cs typeface="Arial Unicode MS" panose="020B0604020202020204" pitchFamily="34" charset="-128"/>
                        </a:rPr>
                        <a:t>, Modul, Petunjuk praktikum, Model, Alat bantu, Audio visual, Naskah tutorial, </a:t>
                      </a:r>
                      <a:r>
                        <a:rPr lang="id-ID" sz="1400" i="1" dirty="0">
                          <a:latin typeface="+mj-lt"/>
                          <a:ea typeface="Arial Unicode MS" panose="020B0604020202020204" pitchFamily="34" charset="-128"/>
                          <a:cs typeface="Arial Unicode MS" panose="020B0604020202020204" pitchFamily="34" charset="-128"/>
                        </a:rPr>
                        <a:t>Job sheet praktikum</a:t>
                      </a:r>
                      <a:r>
                        <a:rPr lang="id-ID" sz="1400" dirty="0">
                          <a:latin typeface="+mj-lt"/>
                          <a:ea typeface="Arial Unicode MS" panose="020B0604020202020204" pitchFamily="34" charset="-128"/>
                          <a:cs typeface="Arial Unicode MS" panose="020B0604020202020204" pitchFamily="34" charset="-128"/>
                        </a:rPr>
                        <a:t> terkait dengan mata kuliah yang diampu</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II.H.2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a:latin typeface="+mj-lt"/>
                          <a:ea typeface="Arial Unicode MS" panose="020B0604020202020204" pitchFamily="34" charset="-128"/>
                          <a:cs typeface="Arial Unicode MS" panose="020B0604020202020204" pitchFamily="34" charset="-128"/>
                        </a:rPr>
                        <a:t>File </a:t>
                      </a:r>
                      <a:r>
                        <a:rPr lang="en-US" sz="1400" dirty="0" err="1">
                          <a:latin typeface="+mj-lt"/>
                          <a:ea typeface="Arial Unicode MS" panose="020B0604020202020204" pitchFamily="34" charset="-128"/>
                          <a:cs typeface="Arial Unicode MS" panose="020B0604020202020204" pitchFamily="34" charset="-128"/>
                        </a:rPr>
                        <a:t>produk</a:t>
                      </a:r>
                      <a:r>
                        <a:rPr lang="en-US" sz="1400"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solidFill>
                            <a:srgbClr val="000000"/>
                          </a:solidFill>
                          <a:latin typeface="+mj-lt"/>
                          <a:ea typeface="Arial Unicode MS" panose="020B0604020202020204" pitchFamily="34" charset="-128"/>
                          <a:cs typeface="Arial Unicode MS" panose="020B0604020202020204" pitchFamily="34" charset="-128"/>
                        </a:rPr>
                        <a:t>1 produk /semester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4997">
                <a:tc v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lnSpc>
                          <a:spcPct val="100000"/>
                        </a:lnSpc>
                        <a:spcBef>
                          <a:spcPts val="0"/>
                        </a:spcBef>
                        <a:spcAft>
                          <a:spcPts val="0"/>
                        </a:spcAft>
                      </a:pPr>
                      <a:r>
                        <a:rPr lang="id-ID" sz="1400" dirty="0">
                          <a:latin typeface="+mj-lt"/>
                          <a:ea typeface="Arial Unicode MS" panose="020B0604020202020204" pitchFamily="34" charset="-128"/>
                          <a:cs typeface="Arial Unicode MS" panose="020B0604020202020204" pitchFamily="34" charset="-128"/>
                        </a:rPr>
                        <a:t>Menyampaikan orasi ilmiah </a:t>
                      </a:r>
                      <a:r>
                        <a:rPr lang="en-US" sz="1400" dirty="0">
                          <a:latin typeface="+mj-lt"/>
                          <a:ea typeface="Arial Unicode MS" panose="020B0604020202020204" pitchFamily="34" charset="-128"/>
                          <a:cs typeface="Arial Unicode MS" panose="020B0604020202020204" pitchFamily="34" charset="-128"/>
                        </a:rPr>
                        <a:t>di </a:t>
                      </a:r>
                      <a:r>
                        <a:rPr lang="en-US" sz="1400" dirty="0" err="1">
                          <a:latin typeface="+mj-lt"/>
                          <a:ea typeface="Arial Unicode MS" panose="020B0604020202020204" pitchFamily="34" charset="-128"/>
                          <a:cs typeface="Arial Unicode MS" panose="020B0604020202020204" pitchFamily="34" charset="-128"/>
                        </a:rPr>
                        <a:t>tingkat</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perguruan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tinggi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a:latin typeface="+mj-lt"/>
                          <a:ea typeface="Arial Unicode MS" panose="020B0604020202020204" pitchFamily="34" charset="-128"/>
                          <a:cs typeface="Arial Unicode MS" panose="020B0604020202020204" pitchFamily="34" charset="-128"/>
                        </a:rPr>
                        <a:t>File </a:t>
                      </a:r>
                      <a:r>
                        <a:rPr lang="en-US" sz="1400" dirty="0" err="1">
                          <a:latin typeface="+mj-lt"/>
                          <a:ea typeface="Arial Unicode MS" panose="020B0604020202020204" pitchFamily="34" charset="-128"/>
                          <a:cs typeface="Arial Unicode MS" panose="020B0604020202020204" pitchFamily="34" charset="-128"/>
                        </a:rPr>
                        <a:t>produk</a:t>
                      </a:r>
                      <a:r>
                        <a:rPr lang="en-US" sz="1400" dirty="0">
                          <a:latin typeface="+mj-lt"/>
                          <a:ea typeface="Arial Unicode MS" panose="020B0604020202020204" pitchFamily="34" charset="-128"/>
                          <a:cs typeface="Arial Unicode MS" panose="020B0604020202020204" pitchFamily="34"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2 orasi</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9" y="326449"/>
          <a:ext cx="8640962" cy="6278880"/>
        </p:xfrm>
        <a:graphic>
          <a:graphicData uri="http://schemas.openxmlformats.org/drawingml/2006/table">
            <a:tbl>
              <a:tblPr/>
              <a:tblGrid>
                <a:gridCol w="554924"/>
                <a:gridCol w="396374"/>
                <a:gridCol w="3225167"/>
                <a:gridCol w="792088"/>
                <a:gridCol w="2016224"/>
                <a:gridCol w="936104"/>
                <a:gridCol w="720081"/>
              </a:tblGrid>
              <a:tr h="633774">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11258">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(1)</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(2)</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(3)</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(4)</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a:latin typeface="+mj-lt"/>
                          <a:ea typeface="Arial Unicode MS" panose="020B0604020202020204" pitchFamily="34" charset="-128"/>
                          <a:cs typeface="Arial Unicode MS" panose="020B0604020202020204" pitchFamily="34" charset="-128"/>
                        </a:rPr>
                        <a:t>(5)</a:t>
                      </a:r>
                      <a:endParaRPr lang="en-US" sz="14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b="1" dirty="0">
                          <a:latin typeface="+mj-lt"/>
                          <a:ea typeface="Arial Unicode MS" panose="020B0604020202020204" pitchFamily="34" charset="-128"/>
                          <a:cs typeface="Arial Unicode MS" panose="020B0604020202020204" pitchFamily="34" charset="-128"/>
                        </a:rPr>
                        <a:t>(6)</a:t>
                      </a:r>
                      <a:endParaRPr lang="en-US" sz="14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16">
                <a:tc rowSpan="9">
                  <a:txBody>
                    <a:bodyPr/>
                    <a:lstStyle/>
                    <a:p>
                      <a:pPr marL="0" marR="0" algn="just">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J</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Menduduki jabatan pimpinan perguruan tinggi (setiap semester): </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400"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9">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1 jabatan/</a:t>
                      </a:r>
                      <a:endParaRPr lang="en-US" sz="1400" dirty="0">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semester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00000"/>
                        </a:lnSpc>
                        <a:spcBef>
                          <a:spcPts val="0"/>
                        </a:spcBef>
                        <a:spcAft>
                          <a:spcPts val="0"/>
                        </a:spcAft>
                        <a:buSzPts val="1000"/>
                        <a:buFont typeface="+mj-lt"/>
                        <a:buNone/>
                      </a:pPr>
                      <a:r>
                        <a:rPr lang="en-US" sz="1400" dirty="0" smtClean="0">
                          <a:latin typeface="+mj-lt"/>
                          <a:ea typeface="Arial Unicode MS" panose="020B0604020202020204" pitchFamily="34" charset="-128"/>
                          <a:cs typeface="Arial Unicode MS" panose="020B0604020202020204" pitchFamily="34" charset="-128"/>
                        </a:rPr>
                        <a:t>1.</a:t>
                      </a:r>
                      <a:r>
                        <a:rPr lang="en-US" sz="1400" baseline="0" dirty="0" smtClean="0">
                          <a:latin typeface="+mj-lt"/>
                          <a:ea typeface="Arial Unicode MS" panose="020B0604020202020204" pitchFamily="34" charset="-128"/>
                          <a:cs typeface="Arial Unicode MS" panose="020B0604020202020204" pitchFamily="34" charset="-128"/>
                        </a:rPr>
                        <a:t> </a:t>
                      </a:r>
                      <a:r>
                        <a:rPr lang="id-ID" sz="1400" dirty="0" smtClean="0">
                          <a:latin typeface="+mj-lt"/>
                          <a:ea typeface="Arial Unicode MS" panose="020B0604020202020204" pitchFamily="34" charset="-128"/>
                          <a:cs typeface="Arial Unicode MS" panose="020B0604020202020204" pitchFamily="34" charset="-128"/>
                        </a:rPr>
                        <a:t>Rektor</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II.J.1</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6</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pPr>
                      <a:r>
                        <a:rPr lang="en-US" sz="1400" dirty="0" smtClean="0">
                          <a:latin typeface="+mj-lt"/>
                          <a:ea typeface="Arial Unicode MS" panose="020B0604020202020204" pitchFamily="34" charset="-128"/>
                          <a:cs typeface="Arial Unicode MS" panose="020B0604020202020204" pitchFamily="34" charset="-128"/>
                        </a:rPr>
                        <a:t>2. </a:t>
                      </a:r>
                      <a:r>
                        <a:rPr lang="id-ID" sz="1400" dirty="0" smtClean="0">
                          <a:latin typeface="+mj-lt"/>
                          <a:ea typeface="Arial Unicode MS" panose="020B0604020202020204" pitchFamily="34" charset="-128"/>
                          <a:cs typeface="Arial Unicode MS" panose="020B0604020202020204" pitchFamily="34" charset="-128"/>
                        </a:rPr>
                        <a:t>Wakil </a:t>
                      </a:r>
                      <a:r>
                        <a:rPr lang="id-ID" sz="1400" dirty="0">
                          <a:latin typeface="+mj-lt"/>
                          <a:ea typeface="Arial Unicode MS" panose="020B0604020202020204" pitchFamily="34" charset="-128"/>
                          <a:cs typeface="Arial Unicode MS" panose="020B0604020202020204" pitchFamily="34" charset="-128"/>
                        </a:rPr>
                        <a:t>rektor/dekan/direktur program pasca sarjana/ketua lembaga</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II.J.2</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45032">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nSpc>
                          <a:spcPct val="100000"/>
                        </a:lnSpc>
                        <a:spcBef>
                          <a:spcPts val="0"/>
                        </a:spcBef>
                        <a:spcAft>
                          <a:spcPts val="0"/>
                        </a:spcAft>
                        <a:buSzPts val="1000"/>
                        <a:buFont typeface="+mj-lt"/>
                        <a:buNone/>
                        <a:tabLst/>
                      </a:pPr>
                      <a:r>
                        <a:rPr lang="en-US" sz="1400" dirty="0" smtClean="0">
                          <a:latin typeface="+mj-lt"/>
                          <a:ea typeface="Arial Unicode MS" panose="020B0604020202020204" pitchFamily="34" charset="-128"/>
                          <a:cs typeface="Arial Unicode MS" panose="020B0604020202020204" pitchFamily="34" charset="-128"/>
                        </a:rPr>
                        <a:t>3. </a:t>
                      </a:r>
                      <a:r>
                        <a:rPr lang="id-ID" sz="1400" dirty="0" smtClean="0">
                          <a:latin typeface="+mj-lt"/>
                          <a:ea typeface="Arial Unicode MS" panose="020B0604020202020204" pitchFamily="34" charset="-128"/>
                          <a:cs typeface="Arial Unicode MS" panose="020B0604020202020204" pitchFamily="34" charset="-128"/>
                        </a:rPr>
                        <a:t>Ketua </a:t>
                      </a:r>
                      <a:r>
                        <a:rPr lang="id-ID" sz="1400" dirty="0">
                          <a:latin typeface="+mj-lt"/>
                          <a:ea typeface="Arial Unicode MS" panose="020B0604020202020204" pitchFamily="34" charset="-128"/>
                          <a:cs typeface="Arial Unicode MS" panose="020B0604020202020204" pitchFamily="34" charset="-128"/>
                        </a:rPr>
                        <a:t>sekolah tinggi/pembantu dekan/asisten direktur program pasca sarjana/direktur politeknik/koordinator kopertis</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II.J.3</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22516">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400" dirty="0" smtClean="0">
                          <a:latin typeface="+mj-lt"/>
                          <a:ea typeface="Arial Unicode MS" panose="020B0604020202020204" pitchFamily="34" charset="-128"/>
                          <a:cs typeface="Arial Unicode MS" panose="020B0604020202020204" pitchFamily="34" charset="-128"/>
                        </a:rPr>
                        <a:t>4. </a:t>
                      </a:r>
                      <a:r>
                        <a:rPr lang="id-ID" sz="1400" dirty="0" smtClean="0">
                          <a:latin typeface="+mj-lt"/>
                          <a:ea typeface="Arial Unicode MS" panose="020B0604020202020204" pitchFamily="34" charset="-128"/>
                          <a:cs typeface="Arial Unicode MS" panose="020B0604020202020204" pitchFamily="34" charset="-128"/>
                        </a:rPr>
                        <a:t>Pembantu </a:t>
                      </a:r>
                      <a:r>
                        <a:rPr lang="id-ID" sz="1400" dirty="0">
                          <a:latin typeface="+mj-lt"/>
                          <a:ea typeface="Arial Unicode MS" panose="020B0604020202020204" pitchFamily="34" charset="-128"/>
                          <a:cs typeface="Arial Unicode MS" panose="020B0604020202020204" pitchFamily="34" charset="-128"/>
                        </a:rPr>
                        <a:t>ketua sekolah tinggi/pembantu direktur politeknik</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II.J.4</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125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342900" marR="0" lvl="0" indent="-342900">
                        <a:lnSpc>
                          <a:spcPct val="100000"/>
                        </a:lnSpc>
                        <a:spcBef>
                          <a:spcPts val="0"/>
                        </a:spcBef>
                        <a:spcAft>
                          <a:spcPts val="0"/>
                        </a:spcAft>
                        <a:buSzPts val="1000"/>
                        <a:buFont typeface="+mj-lt"/>
                        <a:buNone/>
                        <a:tabLst>
                          <a:tab pos="160655" algn="l"/>
                        </a:tabLst>
                      </a:pPr>
                      <a:r>
                        <a:rPr lang="en-US" sz="1400" dirty="0" smtClean="0">
                          <a:latin typeface="+mj-lt"/>
                          <a:ea typeface="Arial Unicode MS" panose="020B0604020202020204" pitchFamily="34" charset="-128"/>
                          <a:cs typeface="Arial Unicode MS" panose="020B0604020202020204" pitchFamily="34" charset="-128"/>
                        </a:rPr>
                        <a:t>5. </a:t>
                      </a:r>
                      <a:r>
                        <a:rPr lang="id-ID" sz="1400" dirty="0" smtClean="0">
                          <a:latin typeface="+mj-lt"/>
                          <a:ea typeface="Arial Unicode MS" panose="020B0604020202020204" pitchFamily="34" charset="-128"/>
                          <a:cs typeface="Arial Unicode MS" panose="020B0604020202020204" pitchFamily="34" charset="-128"/>
                        </a:rPr>
                        <a:t>Direktur </a:t>
                      </a:r>
                      <a:r>
                        <a:rPr lang="id-ID" sz="1400" dirty="0">
                          <a:latin typeface="+mj-lt"/>
                          <a:ea typeface="Arial Unicode MS" panose="020B0604020202020204" pitchFamily="34" charset="-128"/>
                          <a:cs typeface="Arial Unicode MS" panose="020B0604020202020204" pitchFamily="34" charset="-128"/>
                        </a:rPr>
                        <a:t>akademi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II.J.5</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4</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633774">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400" dirty="0" smtClean="0">
                          <a:latin typeface="+mj-lt"/>
                          <a:ea typeface="Arial Unicode MS" panose="020B0604020202020204" pitchFamily="34" charset="-128"/>
                          <a:cs typeface="Arial Unicode MS" panose="020B0604020202020204" pitchFamily="34" charset="-128"/>
                        </a:rPr>
                        <a:t>6. </a:t>
                      </a:r>
                      <a:r>
                        <a:rPr lang="id-ID" sz="1400" dirty="0" smtClean="0">
                          <a:latin typeface="+mj-lt"/>
                          <a:ea typeface="Arial Unicode MS" panose="020B0604020202020204" pitchFamily="34" charset="-128"/>
                          <a:cs typeface="Arial Unicode MS" panose="020B0604020202020204" pitchFamily="34" charset="-128"/>
                        </a:rPr>
                        <a:t>Pembantu </a:t>
                      </a:r>
                      <a:r>
                        <a:rPr lang="id-ID" sz="1400" dirty="0">
                          <a:latin typeface="+mj-lt"/>
                          <a:ea typeface="Arial Unicode MS" panose="020B0604020202020204" pitchFamily="34" charset="-128"/>
                          <a:cs typeface="Arial Unicode MS" panose="020B0604020202020204" pitchFamily="34" charset="-128"/>
                        </a:rPr>
                        <a:t>direktur politeknik, ketua jurusan/ bagian pada universitas/ institut/sekolah tinggi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II.J.6</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3</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056290">
                <a:tc vMerge="1">
                  <a:txBody>
                    <a:bodyPr/>
                    <a:lstStyle/>
                    <a:p>
                      <a:endParaRPr lang="en-US"/>
                    </a:p>
                  </a:txBody>
                  <a:tcPr/>
                </a:tc>
                <a:tc vMerge="1">
                  <a:txBody>
                    <a:bodyPr/>
                    <a:lstStyle/>
                    <a:p>
                      <a:endParaRPr lang="en-US"/>
                    </a:p>
                  </a:txBody>
                  <a:tcPr/>
                </a:tc>
                <a:tc>
                  <a:txBody>
                    <a:bodyPr/>
                    <a:lstStyle/>
                    <a:p>
                      <a:pPr marL="171450" marR="0" lvl="0" indent="-171450">
                        <a:lnSpc>
                          <a:spcPct val="100000"/>
                        </a:lnSpc>
                        <a:spcBef>
                          <a:spcPts val="0"/>
                        </a:spcBef>
                        <a:spcAft>
                          <a:spcPts val="0"/>
                        </a:spcAft>
                        <a:buSzPts val="1000"/>
                        <a:buFont typeface="+mj-lt"/>
                        <a:buNone/>
                        <a:tabLst/>
                      </a:pPr>
                      <a:r>
                        <a:rPr lang="en-US" sz="1400" dirty="0" smtClean="0">
                          <a:latin typeface="+mj-lt"/>
                          <a:ea typeface="Arial Unicode MS" panose="020B0604020202020204" pitchFamily="34" charset="-128"/>
                          <a:cs typeface="Arial Unicode MS" panose="020B0604020202020204" pitchFamily="34" charset="-128"/>
                        </a:rPr>
                        <a:t>7. </a:t>
                      </a:r>
                      <a:r>
                        <a:rPr lang="id-ID" sz="1400" dirty="0" smtClean="0">
                          <a:latin typeface="+mj-lt"/>
                          <a:ea typeface="Arial Unicode MS" panose="020B0604020202020204" pitchFamily="34" charset="-128"/>
                          <a:cs typeface="Arial Unicode MS" panose="020B0604020202020204" pitchFamily="34" charset="-128"/>
                        </a:rPr>
                        <a:t>Pembantu </a:t>
                      </a:r>
                      <a:r>
                        <a:rPr lang="id-ID" sz="1400" dirty="0">
                          <a:latin typeface="+mj-lt"/>
                          <a:ea typeface="Arial Unicode MS" panose="020B0604020202020204" pitchFamily="34" charset="-128"/>
                          <a:cs typeface="Arial Unicode MS" panose="020B0604020202020204" pitchFamily="34" charset="-128"/>
                        </a:rPr>
                        <a:t>direktur akademi/k</a:t>
                      </a:r>
                      <a:r>
                        <a:rPr lang="en-US" sz="1400" dirty="0" err="1">
                          <a:latin typeface="+mj-lt"/>
                          <a:ea typeface="Arial Unicode MS" panose="020B0604020202020204" pitchFamily="34" charset="-128"/>
                          <a:cs typeface="Arial Unicode MS" panose="020B0604020202020204" pitchFamily="34" charset="-128"/>
                        </a:rPr>
                        <a:t>etua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jurusan</a:t>
                      </a:r>
                      <a:r>
                        <a:rPr lang="id-ID" sz="1400" dirty="0">
                          <a:latin typeface="+mj-lt"/>
                          <a:ea typeface="Arial Unicode MS" panose="020B0604020202020204" pitchFamily="34" charset="-128"/>
                          <a:cs typeface="Arial Unicode MS" panose="020B0604020202020204" pitchFamily="34" charset="-128"/>
                        </a:rPr>
                        <a:t>/ketua prodi</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pada</a:t>
                      </a:r>
                      <a:r>
                        <a:rPr lang="en-US" sz="1400" dirty="0">
                          <a:latin typeface="+mj-lt"/>
                          <a:ea typeface="Arial Unicode MS" panose="020B0604020202020204" pitchFamily="34" charset="-128"/>
                          <a:cs typeface="Arial Unicode MS" panose="020B0604020202020204" pitchFamily="34" charset="-128"/>
                        </a:rPr>
                        <a:t> </a:t>
                      </a:r>
                      <a:r>
                        <a:rPr lang="id-ID" sz="1400" dirty="0">
                          <a:latin typeface="+mj-lt"/>
                          <a:ea typeface="Arial Unicode MS" panose="020B0604020202020204" pitchFamily="34" charset="-128"/>
                          <a:cs typeface="Arial Unicode MS" panose="020B0604020202020204" pitchFamily="34" charset="-128"/>
                        </a:rPr>
                        <a:t>universitas/</a:t>
                      </a:r>
                      <a:r>
                        <a:rPr lang="en-US" sz="1400" dirty="0" err="1">
                          <a:latin typeface="+mj-lt"/>
                          <a:ea typeface="Arial Unicode MS" panose="020B0604020202020204" pitchFamily="34" charset="-128"/>
                          <a:cs typeface="Arial Unicode MS" panose="020B0604020202020204" pitchFamily="34" charset="-128"/>
                        </a:rPr>
                        <a:t>politeknik</a:t>
                      </a:r>
                      <a:r>
                        <a:rPr lang="en-US" sz="1400" dirty="0">
                          <a:latin typeface="+mj-lt"/>
                          <a:ea typeface="Arial Unicode MS" panose="020B0604020202020204" pitchFamily="34" charset="-128"/>
                          <a:cs typeface="Arial Unicode MS" panose="020B0604020202020204" pitchFamily="34" charset="-128"/>
                        </a:rPr>
                        <a:t>/</a:t>
                      </a:r>
                      <a:r>
                        <a:rPr lang="en-US" sz="1400" dirty="0" err="1">
                          <a:latin typeface="+mj-lt"/>
                          <a:ea typeface="Arial Unicode MS" panose="020B0604020202020204" pitchFamily="34" charset="-128"/>
                          <a:cs typeface="Arial Unicode MS" panose="020B0604020202020204" pitchFamily="34" charset="-128"/>
                        </a:rPr>
                        <a:t>akademi</a:t>
                      </a:r>
                      <a:r>
                        <a:rPr lang="id-ID"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sekretaris</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jurusan</a:t>
                      </a:r>
                      <a:r>
                        <a:rPr lang="en-US" sz="1400" dirty="0">
                          <a:latin typeface="+mj-lt"/>
                          <a:ea typeface="Arial Unicode MS" panose="020B0604020202020204" pitchFamily="34" charset="-128"/>
                          <a:cs typeface="Arial Unicode MS" panose="020B0604020202020204" pitchFamily="34" charset="-128"/>
                        </a:rPr>
                        <a:t>/</a:t>
                      </a:r>
                      <a:r>
                        <a:rPr lang="en-US" sz="1400" dirty="0" err="1">
                          <a:latin typeface="+mj-lt"/>
                          <a:ea typeface="Arial Unicode MS" panose="020B0604020202020204" pitchFamily="34" charset="-128"/>
                          <a:cs typeface="Arial Unicode MS" panose="020B0604020202020204" pitchFamily="34" charset="-128"/>
                        </a:rPr>
                        <a:t>bagian</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pada</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universitas</a:t>
                      </a:r>
                      <a:r>
                        <a:rPr lang="en-US" sz="1400" dirty="0">
                          <a:latin typeface="+mj-lt"/>
                          <a:ea typeface="Arial Unicode MS" panose="020B0604020202020204" pitchFamily="34" charset="-128"/>
                          <a:cs typeface="Arial Unicode MS" panose="020B0604020202020204" pitchFamily="34" charset="-128"/>
                        </a:rPr>
                        <a:t>/</a:t>
                      </a:r>
                      <a:r>
                        <a:rPr lang="en-US" sz="1400" dirty="0" err="1">
                          <a:latin typeface="+mj-lt"/>
                          <a:ea typeface="Arial Unicode MS" panose="020B0604020202020204" pitchFamily="34" charset="-128"/>
                          <a:cs typeface="Arial Unicode MS" panose="020B0604020202020204" pitchFamily="34" charset="-128"/>
                        </a:rPr>
                        <a:t>institut</a:t>
                      </a:r>
                      <a:r>
                        <a:rPr lang="en-US" sz="1400" dirty="0">
                          <a:latin typeface="+mj-lt"/>
                          <a:ea typeface="Arial Unicode MS" panose="020B0604020202020204" pitchFamily="34" charset="-128"/>
                          <a:cs typeface="Arial Unicode MS" panose="020B0604020202020204" pitchFamily="34" charset="-128"/>
                        </a:rPr>
                        <a:t>/</a:t>
                      </a:r>
                      <a:r>
                        <a:rPr lang="en-US" sz="1400" dirty="0" err="1">
                          <a:latin typeface="+mj-lt"/>
                          <a:ea typeface="Arial Unicode MS" panose="020B0604020202020204" pitchFamily="34" charset="-128"/>
                          <a:cs typeface="Arial Unicode MS" panose="020B0604020202020204" pitchFamily="34" charset="-128"/>
                        </a:rPr>
                        <a:t>sekolah</a:t>
                      </a:r>
                      <a:r>
                        <a:rPr lang="en-US" sz="1400" dirty="0">
                          <a:latin typeface="+mj-lt"/>
                          <a:ea typeface="Arial Unicode MS" panose="020B0604020202020204" pitchFamily="34" charset="-128"/>
                          <a:cs typeface="Arial Unicode MS" panose="020B0604020202020204" pitchFamily="34" charset="-128"/>
                        </a:rPr>
                        <a:t> </a:t>
                      </a:r>
                      <a:r>
                        <a:rPr lang="en-US" sz="1400" dirty="0" err="1">
                          <a:latin typeface="+mj-lt"/>
                          <a:ea typeface="Arial Unicode MS" panose="020B0604020202020204" pitchFamily="34" charset="-128"/>
                          <a:cs typeface="Arial Unicode MS" panose="020B0604020202020204" pitchFamily="34" charset="-128"/>
                        </a:rPr>
                        <a:t>tinggi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II.J.7</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3</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56290">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171450" marR="0" lvl="0" indent="-171450">
                        <a:lnSpc>
                          <a:spcPct val="100000"/>
                        </a:lnSpc>
                        <a:spcBef>
                          <a:spcPts val="0"/>
                        </a:spcBef>
                        <a:spcAft>
                          <a:spcPts val="0"/>
                        </a:spcAft>
                        <a:buSzPts val="1000"/>
                        <a:buFont typeface="+mj-lt"/>
                        <a:buNone/>
                        <a:tabLst/>
                      </a:pPr>
                      <a:r>
                        <a:rPr lang="en-US" sz="1400" dirty="0" smtClean="0">
                          <a:latin typeface="+mj-lt"/>
                          <a:ea typeface="Arial Unicode MS" panose="020B0604020202020204" pitchFamily="34" charset="-128"/>
                          <a:cs typeface="Arial Unicode MS" panose="020B0604020202020204" pitchFamily="34" charset="-128"/>
                        </a:rPr>
                        <a:t>8. </a:t>
                      </a:r>
                      <a:r>
                        <a:rPr lang="id-ID" sz="1400" dirty="0" smtClean="0">
                          <a:latin typeface="+mj-lt"/>
                          <a:ea typeface="Arial Unicode MS" panose="020B0604020202020204" pitchFamily="34" charset="-128"/>
                          <a:cs typeface="Arial Unicode MS" panose="020B0604020202020204" pitchFamily="34" charset="-128"/>
                        </a:rPr>
                        <a:t>Sekretaris </a:t>
                      </a:r>
                      <a:r>
                        <a:rPr lang="id-ID" sz="1400" dirty="0">
                          <a:latin typeface="+mj-lt"/>
                          <a:ea typeface="Arial Unicode MS" panose="020B0604020202020204" pitchFamily="34" charset="-128"/>
                          <a:cs typeface="Arial Unicode MS" panose="020B0604020202020204" pitchFamily="34" charset="-128"/>
                        </a:rPr>
                        <a:t>jurusan pada politeknik/akademi dan kepala laboratorium (bengkel) universitas/institut/sekolah tinggi/politeknik/akademi</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II.J.8</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400" dirty="0" err="1">
                          <a:latin typeface="+mj-lt"/>
                          <a:ea typeface="Arial Unicode MS" panose="020B0604020202020204" pitchFamily="34" charset="-128"/>
                          <a:cs typeface="Arial Unicode MS" panose="020B0604020202020204" pitchFamily="34" charset="-128"/>
                        </a:rPr>
                        <a:t>Pindai</a:t>
                      </a:r>
                      <a:r>
                        <a:rPr lang="en-US" sz="1400" dirty="0">
                          <a:latin typeface="+mj-lt"/>
                          <a:ea typeface="Arial Unicode MS" panose="020B0604020202020204" pitchFamily="34" charset="-128"/>
                          <a:cs typeface="Arial Unicode MS" panose="020B0604020202020204" pitchFamily="34" charset="-128"/>
                        </a:rPr>
                        <a:t> SK </a:t>
                      </a:r>
                      <a:r>
                        <a:rPr lang="en-US" sz="1400" dirty="0" err="1">
                          <a:latin typeface="+mj-lt"/>
                          <a:ea typeface="Arial Unicode MS" panose="020B0604020202020204" pitchFamily="34" charset="-128"/>
                          <a:cs typeface="Arial Unicode MS" panose="020B0604020202020204" pitchFamily="34" charset="-128"/>
                        </a:rPr>
                        <a:t>Jabatan</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400" dirty="0">
                          <a:latin typeface="+mj-lt"/>
                          <a:ea typeface="Arial Unicode MS" panose="020B0604020202020204" pitchFamily="34" charset="-128"/>
                          <a:cs typeface="Arial Unicode MS" panose="020B0604020202020204" pitchFamily="34" charset="-128"/>
                        </a:rPr>
                        <a:t>3</a:t>
                      </a:r>
                      <a:endParaRPr lang="en-US" sz="14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91" y="326442"/>
          <a:ext cx="8640962" cy="4876800"/>
        </p:xfrm>
        <a:graphic>
          <a:graphicData uri="http://schemas.openxmlformats.org/drawingml/2006/table">
            <a:tbl>
              <a:tblPr/>
              <a:tblGrid>
                <a:gridCol w="554924"/>
                <a:gridCol w="396374"/>
                <a:gridCol w="3225167"/>
                <a:gridCol w="792088"/>
                <a:gridCol w="2016224"/>
                <a:gridCol w="936104"/>
                <a:gridCol w="720081"/>
              </a:tblGrid>
              <a:tr h="619912">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6637">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(2)</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(3)</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(4)</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(5)</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549">
                <a:tc rowSpan="6">
                  <a:txBody>
                    <a:bodyPr/>
                    <a:lstStyle/>
                    <a:p>
                      <a:pPr marL="0" marR="0" algn="just">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marR="0" algn="just">
                        <a:lnSpc>
                          <a:spcPct val="100000"/>
                        </a:lnSpc>
                        <a:spcBef>
                          <a:spcPts val="0"/>
                        </a:spcBef>
                        <a:spcAft>
                          <a:spcPts val="0"/>
                        </a:spcAft>
                        <a:tabLst>
                          <a:tab pos="160020" algn="l"/>
                          <a:tab pos="228600" algn="l"/>
                        </a:tabLst>
                      </a:pPr>
                      <a:r>
                        <a:rPr lang="id-ID" sz="1600" dirty="0">
                          <a:latin typeface="+mj-lt"/>
                          <a:ea typeface="Arial Unicode MS" panose="020B0604020202020204" pitchFamily="34" charset="-128"/>
                          <a:cs typeface="Arial Unicode MS" panose="020B0604020202020204" pitchFamily="34" charset="-128"/>
                        </a:rPr>
                        <a:t>K</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Membimbing dosen yang mempunyai jabatan akademik lebih rendah setiap semester (bagi dosen lektor kepala ke atas):</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1.  </a:t>
                      </a:r>
                      <a:r>
                        <a:rPr lang="id-ID" sz="1600" dirty="0" smtClean="0">
                          <a:latin typeface="+mj-lt"/>
                          <a:ea typeface="Arial Unicode MS" panose="020B0604020202020204" pitchFamily="34" charset="-128"/>
                          <a:cs typeface="Arial Unicode MS" panose="020B0604020202020204" pitchFamily="34" charset="-128"/>
                        </a:rPr>
                        <a:t>Pembimbing </a:t>
                      </a:r>
                      <a:r>
                        <a:rPr lang="id-ID" sz="1600" dirty="0">
                          <a:latin typeface="+mj-lt"/>
                          <a:ea typeface="Arial Unicode MS" panose="020B0604020202020204" pitchFamily="34" charset="-128"/>
                          <a:cs typeface="Arial Unicode MS" panose="020B0604020202020204" pitchFamily="34" charset="-128"/>
                        </a:rPr>
                        <a:t>pencangkokan</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II.K.1</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SK </a:t>
                      </a:r>
                      <a:r>
                        <a:rPr lang="en-US" sz="1600" dirty="0" err="1">
                          <a:latin typeface="+mj-lt"/>
                          <a:ea typeface="Arial Unicode MS" panose="020B0604020202020204" pitchFamily="34" charset="-128"/>
                          <a:cs typeface="Arial Unicode MS" panose="020B0604020202020204" pitchFamily="34" charset="-128"/>
                        </a:rPr>
                        <a:t>Penugasan</a:t>
                      </a:r>
                      <a:r>
                        <a:rPr lang="id-ID" sz="1600" dirty="0">
                          <a:latin typeface="+mj-lt"/>
                          <a:ea typeface="Arial Unicode MS" panose="020B0604020202020204" pitchFamily="34" charset="-128"/>
                          <a:cs typeface="Arial Unicode MS" panose="020B0604020202020204" pitchFamily="34" charset="-128"/>
                        </a:rPr>
                        <a:t>, dan bukti kinerja</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 orang </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2</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2.  </a:t>
                      </a:r>
                      <a:r>
                        <a:rPr lang="id-ID" sz="1600" dirty="0" smtClean="0">
                          <a:latin typeface="+mj-lt"/>
                          <a:ea typeface="Arial Unicode MS" panose="020B0604020202020204" pitchFamily="34" charset="-128"/>
                          <a:cs typeface="Arial Unicode MS" panose="020B0604020202020204" pitchFamily="34" charset="-128"/>
                        </a:rPr>
                        <a:t>Reguler</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a:latin typeface="+mj-lt"/>
                          <a:ea typeface="Arial Unicode MS" panose="020B0604020202020204" pitchFamily="34" charset="-128"/>
                          <a:cs typeface="Arial Unicode MS" panose="020B0604020202020204" pitchFamily="34" charset="-128"/>
                        </a:rPr>
                        <a:t>II.K.2</a:t>
                      </a:r>
                      <a:endParaRPr lang="en-US" sz="16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a:latin typeface="+mj-lt"/>
                          <a:ea typeface="Arial Unicode MS" panose="020B0604020202020204" pitchFamily="34" charset="-128"/>
                          <a:cs typeface="Arial Unicode MS" panose="020B0604020202020204" pitchFamily="34" charset="-128"/>
                        </a:rPr>
                        <a:t>Pindai SK Penugasan</a:t>
                      </a:r>
                      <a:r>
                        <a:rPr lang="id-ID" sz="1600">
                          <a:latin typeface="+mj-lt"/>
                          <a:ea typeface="Arial Unicode MS" panose="020B0604020202020204" pitchFamily="34" charset="-128"/>
                          <a:cs typeface="Arial Unicode MS" panose="020B0604020202020204" pitchFamily="34" charset="-128"/>
                        </a:rPr>
                        <a:t>, dan bukti kinerja</a:t>
                      </a:r>
                      <a:endParaRPr lang="en-US" sz="16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a:latin typeface="+mj-lt"/>
                          <a:ea typeface="Arial Unicode MS" panose="020B0604020202020204" pitchFamily="34" charset="-128"/>
                          <a:cs typeface="Arial Unicode MS" panose="020B0604020202020204" pitchFamily="34" charset="-128"/>
                        </a:rPr>
                        <a:t>1 orang</a:t>
                      </a:r>
                      <a:endParaRPr lang="en-US" sz="16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26549">
                <a:tc vMerge="1">
                  <a:txBody>
                    <a:bodyPr/>
                    <a:lstStyle/>
                    <a:p>
                      <a:endParaRPr lang="en-US"/>
                    </a:p>
                  </a:txBody>
                  <a:tcPr/>
                </a:tc>
                <a:tc rowSpan="3">
                  <a:txBody>
                    <a:bodyPr/>
                    <a:lstStyle/>
                    <a:p>
                      <a:pPr marL="0" marR="0" algn="just">
                        <a:lnSpc>
                          <a:spcPct val="100000"/>
                        </a:lnSpc>
                        <a:spcBef>
                          <a:spcPts val="0"/>
                        </a:spcBef>
                        <a:spcAft>
                          <a:spcPts val="0"/>
                        </a:spcAft>
                        <a:tabLst>
                          <a:tab pos="160020" algn="l"/>
                          <a:tab pos="228600" algn="l"/>
                        </a:tabLst>
                      </a:pPr>
                      <a:r>
                        <a:rPr lang="id-ID" sz="1600" dirty="0">
                          <a:latin typeface="+mj-lt"/>
                          <a:ea typeface="Arial Unicode MS" panose="020B0604020202020204" pitchFamily="34" charset="-128"/>
                          <a:cs typeface="Arial Unicode MS" panose="020B0604020202020204" pitchFamily="34" charset="-128"/>
                        </a:rPr>
                        <a:t>L</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Melaksanakan kegiatan detasering dan pencangkokan di luar institusi tempat bekerja setiap semester (bagi dosen lektor kepala ke atas):</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1648">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just">
                        <a:lnSpc>
                          <a:spcPct val="100000"/>
                        </a:lnSpc>
                        <a:spcBef>
                          <a:spcPts val="0"/>
                        </a:spcBef>
                        <a:spcAft>
                          <a:spcPts val="0"/>
                        </a:spcAft>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1.  </a:t>
                      </a:r>
                      <a:r>
                        <a:rPr lang="id-ID" sz="1600" dirty="0" smtClean="0">
                          <a:latin typeface="+mj-lt"/>
                          <a:ea typeface="Arial Unicode MS" panose="020B0604020202020204" pitchFamily="34" charset="-128"/>
                          <a:cs typeface="Arial Unicode MS" panose="020B0604020202020204" pitchFamily="34" charset="-128"/>
                        </a:rPr>
                        <a:t>Detasering</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II.L.1</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a:latin typeface="+mj-lt"/>
                          <a:ea typeface="Arial Unicode MS" panose="020B0604020202020204" pitchFamily="34" charset="-128"/>
                          <a:cs typeface="Arial Unicode MS" panose="020B0604020202020204" pitchFamily="34" charset="-128"/>
                        </a:rPr>
                        <a:t>Pindai SK Penugasan</a:t>
                      </a:r>
                      <a:r>
                        <a:rPr lang="id-ID" sz="1600">
                          <a:latin typeface="+mj-lt"/>
                          <a:ea typeface="Arial Unicode MS" panose="020B0604020202020204" pitchFamily="34" charset="-128"/>
                          <a:cs typeface="Arial Unicode MS" panose="020B0604020202020204" pitchFamily="34" charset="-128"/>
                        </a:rPr>
                        <a:t>, dan bukti kinerja</a:t>
                      </a:r>
                      <a:endParaRPr lang="en-US" sz="16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a:latin typeface="+mj-lt"/>
                          <a:ea typeface="Arial Unicode MS" panose="020B0604020202020204" pitchFamily="34" charset="-128"/>
                          <a:cs typeface="Arial Unicode MS" panose="020B0604020202020204" pitchFamily="34" charset="-128"/>
                        </a:rPr>
                        <a:t>1 orang</a:t>
                      </a:r>
                      <a:endParaRPr lang="en-US" sz="160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5</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31648">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2.  </a:t>
                      </a:r>
                      <a:r>
                        <a:rPr lang="id-ID" sz="1600" dirty="0" smtClean="0">
                          <a:latin typeface="+mj-lt"/>
                          <a:ea typeface="Arial Unicode MS" panose="020B0604020202020204" pitchFamily="34" charset="-128"/>
                          <a:cs typeface="Arial Unicode MS" panose="020B0604020202020204" pitchFamily="34" charset="-128"/>
                        </a:rPr>
                        <a:t>Pencangkokan</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II.L.2</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SK </a:t>
                      </a:r>
                      <a:r>
                        <a:rPr lang="en-US" sz="1600" dirty="0" err="1">
                          <a:latin typeface="+mj-lt"/>
                          <a:ea typeface="Arial Unicode MS" panose="020B0604020202020204" pitchFamily="34" charset="-128"/>
                          <a:cs typeface="Arial Unicode MS" panose="020B0604020202020204" pitchFamily="34" charset="-128"/>
                        </a:rPr>
                        <a:t>Penugasan</a:t>
                      </a:r>
                      <a:r>
                        <a:rPr lang="id-ID" sz="1600" dirty="0">
                          <a:latin typeface="+mj-lt"/>
                          <a:ea typeface="Arial Unicode MS" panose="020B0604020202020204" pitchFamily="34" charset="-128"/>
                          <a:cs typeface="Arial Unicode MS" panose="020B0604020202020204" pitchFamily="34" charset="-128"/>
                        </a:rPr>
                        <a:t>, dan bukti kinerja</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 orang</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4</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35588" y="322832"/>
          <a:ext cx="8640962" cy="3474722"/>
        </p:xfrm>
        <a:graphic>
          <a:graphicData uri="http://schemas.openxmlformats.org/drawingml/2006/table">
            <a:tbl>
              <a:tblPr/>
              <a:tblGrid>
                <a:gridCol w="554924"/>
                <a:gridCol w="396374"/>
                <a:gridCol w="3225167"/>
                <a:gridCol w="792088"/>
                <a:gridCol w="2016224"/>
                <a:gridCol w="936104"/>
                <a:gridCol w="720081"/>
              </a:tblGrid>
              <a:tr h="801857">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Kode</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Bukti Kegiatan</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Batas maksimal diakui</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a:t>
                      </a:r>
                      <a:endParaRPr lang="en-US" sz="1600" b="1" dirty="0">
                        <a:solidFill>
                          <a:schemeClr val="bg1"/>
                        </a:solidFill>
                        <a:latin typeface="+mj-lt"/>
                        <a:ea typeface="Arial Unicode MS" panose="020B0604020202020204" pitchFamily="34" charset="-128"/>
                        <a:cs typeface="Arial Unicode MS" panose="020B0604020202020204" pitchFamily="34" charset="-128"/>
                      </a:endParaRPr>
                    </a:p>
                  </a:txBody>
                  <a:tcPr marL="27418" marR="27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67287">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(1)</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(2)</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(3)</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(4)</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a:latin typeface="+mj-lt"/>
                          <a:ea typeface="Arial Unicode MS" panose="020B0604020202020204" pitchFamily="34" charset="-128"/>
                          <a:cs typeface="Arial Unicode MS" panose="020B0604020202020204" pitchFamily="34" charset="-128"/>
                        </a:rPr>
                        <a:t>(5)</a:t>
                      </a:r>
                      <a:endParaRPr lang="en-US" sz="1600" b="1">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28600" algn="l"/>
                        </a:tabLst>
                      </a:pPr>
                      <a:r>
                        <a:rPr lang="id-ID" sz="1600" b="1" dirty="0">
                          <a:latin typeface="+mj-lt"/>
                          <a:ea typeface="Arial Unicode MS" panose="020B0604020202020204" pitchFamily="34" charset="-128"/>
                          <a:cs typeface="Arial Unicode MS" panose="020B0604020202020204" pitchFamily="34" charset="-128"/>
                        </a:rPr>
                        <a:t>(6)</a:t>
                      </a:r>
                      <a:endParaRPr lang="en-US" sz="1600" b="1"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569">
                <a:tc rowSpan="8">
                  <a:txBody>
                    <a:bodyPr/>
                    <a:lstStyle/>
                    <a:p>
                      <a:pPr marL="0" marR="0" algn="just">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27418" marR="27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8">
                  <a:txBody>
                    <a:bodyPr/>
                    <a:lstStyle/>
                    <a:p>
                      <a:pPr marL="0" marR="0" algn="just">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Melaksanakan pengembangan diri untuk meningkatkan kompetensi: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solidFill>
                          <a:srgbClr val="000000"/>
                        </a:solidFill>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pPr marL="0" marR="0" algn="just">
                        <a:lnSpc>
                          <a:spcPct val="115000"/>
                        </a:lnSpc>
                        <a:spcBef>
                          <a:spcPts val="200"/>
                        </a:spcBef>
                        <a:spcAft>
                          <a:spcPts val="200"/>
                        </a:spcAft>
                        <a:tabLst>
                          <a:tab pos="228600" algn="l"/>
                        </a:tabLst>
                      </a:pPr>
                      <a:endParaRPr lang="id-ID" sz="1000" dirty="0">
                        <a:latin typeface="Book Antiqua"/>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1.</a:t>
                      </a:r>
                      <a:r>
                        <a:rPr lang="en-US" sz="1600" baseline="0" dirty="0" smtClean="0">
                          <a:latin typeface="+mj-lt"/>
                          <a:ea typeface="Arial Unicode MS" panose="020B0604020202020204" pitchFamily="34" charset="-128"/>
                          <a:cs typeface="Arial Unicode MS" panose="020B0604020202020204" pitchFamily="34" charset="-128"/>
                        </a:rPr>
                        <a:t>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lebih dari 960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II.M.1</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15</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2.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  641- 960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II.M.2</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9</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3.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t>
                      </a:r>
                      <a:r>
                        <a:rPr lang="en-US" sz="1600" dirty="0">
                          <a:latin typeface="+mj-lt"/>
                          <a:ea typeface="Arial Unicode MS" panose="020B0604020202020204" pitchFamily="34" charset="-128"/>
                          <a:cs typeface="Arial Unicode MS" panose="020B0604020202020204" pitchFamily="34" charset="-128"/>
                        </a:rPr>
                        <a:t>a</a:t>
                      </a:r>
                      <a:r>
                        <a:rPr lang="id-ID" sz="1600" dirty="0">
                          <a:latin typeface="+mj-lt"/>
                          <a:ea typeface="Arial Unicode MS" panose="020B0604020202020204" pitchFamily="34" charset="-128"/>
                          <a:cs typeface="Arial Unicode MS" panose="020B0604020202020204" pitchFamily="34" charset="-128"/>
                        </a:rPr>
                        <a:t> 481- 640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II.M.3</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tabLst>
                          <a:tab pos="228600" algn="l"/>
                        </a:tabLs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6</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4.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 161- 480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II.M.4</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3</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5.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   81- 160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II.M.5</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2</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7287">
                <a:tc vMerge="1">
                  <a:txBody>
                    <a:bodyPr/>
                    <a:lstStyle/>
                    <a:p>
                      <a:endParaRPr lang="en-US"/>
                    </a:p>
                  </a:txBody>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6.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 30 - 80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II.M.6</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00000"/>
                        </a:lnSpc>
                        <a:spcBef>
                          <a:spcPts val="0"/>
                        </a:spcBef>
                        <a:spcAft>
                          <a:spcPts val="0"/>
                        </a:spcAf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1</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7287">
                <a:tc vMerge="1">
                  <a:txBody>
                    <a:bodyPr/>
                    <a:lstStyle/>
                    <a:p>
                      <a:endParaRPr lang="en-US"/>
                    </a:p>
                  </a:txBody>
                  <a:tcPr/>
                </a:tc>
                <a:tc vMerge="1">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SzPts val="1000"/>
                        <a:buFont typeface="+mj-lt"/>
                        <a:buNone/>
                        <a:tabLst>
                          <a:tab pos="228600" algn="l"/>
                        </a:tabLst>
                      </a:pPr>
                      <a:r>
                        <a:rPr lang="en-US" sz="1600" dirty="0" smtClean="0">
                          <a:latin typeface="+mj-lt"/>
                          <a:ea typeface="Arial Unicode MS" panose="020B0604020202020204" pitchFamily="34" charset="-128"/>
                          <a:cs typeface="Arial Unicode MS" panose="020B0604020202020204" pitchFamily="34" charset="-128"/>
                        </a:rPr>
                        <a:t>7.  </a:t>
                      </a:r>
                      <a:r>
                        <a:rPr lang="id-ID" sz="1600" dirty="0" smtClean="0">
                          <a:latin typeface="+mj-lt"/>
                          <a:ea typeface="Arial Unicode MS" panose="020B0604020202020204" pitchFamily="34" charset="-128"/>
                          <a:cs typeface="Arial Unicode MS" panose="020B0604020202020204" pitchFamily="34" charset="-128"/>
                        </a:rPr>
                        <a:t>Lamanya </a:t>
                      </a:r>
                      <a:r>
                        <a:rPr lang="id-ID" sz="1600" dirty="0">
                          <a:latin typeface="+mj-lt"/>
                          <a:ea typeface="Arial Unicode MS" panose="020B0604020202020204" pitchFamily="34" charset="-128"/>
                          <a:cs typeface="Arial Unicode MS" panose="020B0604020202020204" pitchFamily="34" charset="-128"/>
                        </a:rPr>
                        <a:t>antara 10 - 30 jam</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II.M.7</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nSpc>
                          <a:spcPct val="100000"/>
                        </a:lnSpc>
                        <a:spcBef>
                          <a:spcPts val="0"/>
                        </a:spcBef>
                        <a:spcAft>
                          <a:spcPts val="0"/>
                        </a:spcAft>
                      </a:pPr>
                      <a:r>
                        <a:rPr lang="en-US" sz="1600" dirty="0" err="1">
                          <a:latin typeface="+mj-lt"/>
                          <a:ea typeface="Arial Unicode MS" panose="020B0604020202020204" pitchFamily="34" charset="-128"/>
                          <a:cs typeface="Arial Unicode MS" panose="020B0604020202020204" pitchFamily="34" charset="-128"/>
                        </a:rPr>
                        <a:t>Pindai</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sertifikat</a:t>
                      </a:r>
                      <a:r>
                        <a:rPr lang="en-US" sz="1600" dirty="0">
                          <a:latin typeface="+mj-lt"/>
                          <a:ea typeface="Arial Unicode MS" panose="020B0604020202020204" pitchFamily="34" charset="-128"/>
                          <a:cs typeface="Arial Unicode MS" panose="020B0604020202020204" pitchFamily="34" charset="-128"/>
                        </a:rPr>
                        <a:t> </a:t>
                      </a:r>
                      <a:r>
                        <a:rPr lang="en-US" sz="1600" dirty="0" err="1">
                          <a:latin typeface="+mj-lt"/>
                          <a:ea typeface="Arial Unicode MS" panose="020B0604020202020204" pitchFamily="34" charset="-128"/>
                          <a:cs typeface="Arial Unicode MS" panose="020B0604020202020204" pitchFamily="34" charset="-128"/>
                        </a:rPr>
                        <a:t>asli</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endParaRPr lang="id-ID"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tabLst>
                          <a:tab pos="228600" algn="l"/>
                        </a:tabLst>
                      </a:pPr>
                      <a:r>
                        <a:rPr lang="id-ID" sz="1600" dirty="0">
                          <a:latin typeface="+mj-lt"/>
                          <a:ea typeface="Arial Unicode MS" panose="020B0604020202020204" pitchFamily="34" charset="-128"/>
                          <a:cs typeface="Arial Unicode MS" panose="020B0604020202020204" pitchFamily="34" charset="-128"/>
                        </a:rPr>
                        <a:t>0,5</a:t>
                      </a:r>
                      <a:endParaRPr lang="en-US" sz="1600" dirty="0">
                        <a:latin typeface="+mj-lt"/>
                        <a:ea typeface="Arial Unicode MS" panose="020B0604020202020204" pitchFamily="34" charset="-128"/>
                        <a:cs typeface="Arial Unicode MS" panose="020B0604020202020204"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4" name="TextBox 3"/>
          <p:cNvSpPr txBox="1"/>
          <p:nvPr/>
        </p:nvSpPr>
        <p:spPr>
          <a:xfrm>
            <a:off x="172081" y="1230138"/>
            <a:ext cx="2837269" cy="1323439"/>
          </a:xfrm>
          <a:prstGeom prst="rect">
            <a:avLst/>
          </a:prstGeom>
          <a:noFill/>
        </p:spPr>
        <p:txBody>
          <a:bodyPr wrap="square" rtlCol="0">
            <a:spAutoFit/>
          </a:bodyPr>
          <a:lstStyle/>
          <a:p>
            <a:r>
              <a:rPr lang="en-US" sz="2000" b="1" dirty="0" err="1" smtClean="0">
                <a:solidFill>
                  <a:srgbClr val="0066FF"/>
                </a:solidFill>
                <a:effectLst>
                  <a:outerShdw blurRad="38100" dist="38100" dir="2700000" algn="tl">
                    <a:srgbClr val="000000">
                      <a:alpha val="43137"/>
                    </a:srgbClr>
                  </a:outerShdw>
                </a:effectLst>
              </a:rPr>
              <a:t>Komponen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Kegiatan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Pelaksanaan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Pendidikan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dan</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Angka</a:t>
            </a:r>
            <a:r>
              <a:rPr lang="en-US" sz="2000" b="1" dirty="0" smtClean="0">
                <a:solidFill>
                  <a:srgbClr val="0066FF"/>
                </a:solidFill>
                <a:effectLst>
                  <a:outerShdw blurRad="38100" dist="38100" dir="2700000" algn="tl">
                    <a:srgbClr val="000000">
                      <a:alpha val="43137"/>
                    </a:srgbClr>
                  </a:outerShdw>
                </a:effectLst>
              </a:rPr>
              <a:t> </a:t>
            </a:r>
            <a:r>
              <a:rPr lang="en-US" sz="2000" b="1" dirty="0" err="1" smtClean="0">
                <a:solidFill>
                  <a:srgbClr val="0066FF"/>
                </a:solidFill>
                <a:effectLst>
                  <a:outerShdw blurRad="38100" dist="38100" dir="2700000" algn="tl">
                    <a:srgbClr val="000000">
                      <a:alpha val="43137"/>
                    </a:srgbClr>
                  </a:outerShdw>
                </a:effectLst>
              </a:rPr>
              <a:t>Kredit</a:t>
            </a:r>
            <a:endParaRPr lang="id-ID" sz="2000" b="1" dirty="0">
              <a:solidFill>
                <a:srgbClr val="0066FF"/>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19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80160" y="2038344"/>
            <a:ext cx="9628632" cy="3986213"/>
          </a:xfrm>
        </p:spPr>
        <p:txBody>
          <a:bodyPr>
            <a:noAutofit/>
          </a:bodyPr>
          <a:lstStyle/>
          <a:p>
            <a:pPr>
              <a:buNone/>
            </a:pP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Tugas</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utama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dosen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dalam</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melaksanakan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Tridharma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perguruan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tinggi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merupakan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satu</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kesatuan</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atau</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kegiatan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karena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ketiga</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tersebut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hanya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dapat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dibedakan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tetapi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tidak</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dapat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dipisahkan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karena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saling</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terkait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mendukung</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satu</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sama</a:t>
            </a:r>
            <a:r>
              <a:rPr lang="en-US" altLang="en-US" sz="2400" dirty="0" smtClean="0">
                <a:latin typeface="+mj-lt"/>
                <a:ea typeface="Arial Unicode MS" pitchFamily="34" charset="-128"/>
                <a:cs typeface="Arial Unicode MS" pitchFamily="34" charset="-128"/>
              </a:rPr>
              <a:t> lain</a:t>
            </a:r>
          </a:p>
          <a:p>
            <a:pPr>
              <a:buNone/>
            </a:pPr>
            <a:r>
              <a:rPr lang="sv-SE" altLang="en-US" sz="2400" dirty="0" smtClean="0">
                <a:latin typeface="+mj-lt"/>
                <a:ea typeface="Arial Unicode MS" pitchFamily="34" charset="-128"/>
                <a:cs typeface="Arial Unicode MS" pitchFamily="34" charset="-128"/>
              </a:rPr>
              <a:t>	Dharma pendidikan dan pengajaran akan menghasilkan problematik dan konsep-konsep yang dapat menggerakkan penelitian untuk menghasilkan publikasi ilmiah , sebaliknya dari penelitian dan publikasi ilmiah akan memperkaya dan memperbaharui khasanah ilmu untuk digunakan dalam pendidikan dan pengajaran.</a:t>
            </a:r>
          </a:p>
          <a:p>
            <a:pPr>
              <a:buNone/>
            </a:pPr>
            <a:r>
              <a:rPr lang="sv-SE" altLang="en-US" sz="2400" dirty="0" smtClean="0">
                <a:solidFill>
                  <a:srgbClr val="0033CC"/>
                </a:solidFill>
                <a:latin typeface="+mj-lt"/>
                <a:ea typeface="Arial Unicode MS" pitchFamily="34" charset="-128"/>
                <a:cs typeface="Arial Unicode MS" pitchFamily="34" charset="-128"/>
              </a:rPr>
              <a:t>	Hasil penelitian dan publikasi akan menghasilkan bahan </a:t>
            </a:r>
            <a:r>
              <a:rPr lang="sv-SE" altLang="en-US" sz="2400" dirty="0" smtClean="0">
                <a:latin typeface="+mj-lt"/>
                <a:ea typeface="Arial Unicode MS" pitchFamily="34" charset="-128"/>
                <a:cs typeface="Arial Unicode MS" pitchFamily="34" charset="-128"/>
              </a:rPr>
              <a:t>pengajaran yang terbaharui terus menerus dan mutakhir</a:t>
            </a:r>
          </a:p>
          <a:p>
            <a:endParaRPr lang="en-US" sz="2400" dirty="0">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a:t>
            </a:fld>
            <a:endParaRPr lang="en-US" dirty="0"/>
          </a:p>
        </p:txBody>
      </p:sp>
      <p:sp>
        <p:nvSpPr>
          <p:cNvPr id="6" name="Title 1"/>
          <p:cNvSpPr>
            <a:spLocks noGrp="1"/>
          </p:cNvSpPr>
          <p:nvPr>
            <p:ph type="title"/>
          </p:nvPr>
        </p:nvSpPr>
        <p:spPr>
          <a:xfrm>
            <a:off x="1280160" y="466343"/>
            <a:ext cx="9628632" cy="1362113"/>
          </a:xfrm>
        </p:spPr>
        <p:txBody>
          <a:bodyPr>
            <a:normAutofit/>
          </a:bodyPr>
          <a:lstStyle/>
          <a:p>
            <a:pPr algn="ctr"/>
            <a:r>
              <a:rPr lang="en-US" sz="4400" b="1" dirty="0" smtClean="0"/>
              <a:t>PENDAHULUAN</a:t>
            </a:r>
            <a:endParaRPr lang="id-ID" sz="4400" b="1" dirty="0"/>
          </a:p>
        </p:txBody>
      </p:sp>
    </p:spTree>
    <p:extLst>
      <p:ext uri="{BB962C8B-B14F-4D97-AF65-F5344CB8AC3E}">
        <p14:creationId xmlns="" xmlns:p14="http://schemas.microsoft.com/office/powerpoint/2010/main" val="14403556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468312" y="2016715"/>
            <a:ext cx="11308051" cy="1477328"/>
          </a:xfrm>
          <a:prstGeom prst="rect">
            <a:avLst/>
          </a:prstGeom>
          <a:noFill/>
          <a:ln w="9525">
            <a:noFill/>
            <a:miter lim="800000"/>
            <a:headEnd/>
            <a:tailEnd/>
          </a:ln>
        </p:spPr>
        <p:txBody>
          <a:bodyPr wrap="square">
            <a:spAutoFit/>
          </a:bodyPr>
          <a:lstStyle/>
          <a:p>
            <a:pPr marL="285750" indent="-285750" eaLnBrk="1" hangingPunct="1">
              <a:buFont typeface="Wingdings" pitchFamily="2" charset="2"/>
              <a:buChar char="q"/>
            </a:pPr>
            <a:r>
              <a:rPr lang="id-ID" altLang="en-US" dirty="0">
                <a:latin typeface="+mj-lt"/>
                <a:ea typeface="Arial Unicode MS" pitchFamily="34" charset="-128"/>
                <a:cs typeface="Arial Unicode MS" pitchFamily="34" charset="-128"/>
              </a:rPr>
              <a:t>Jenis karya ilmiah sebagai syarat utama menduduki jenjang jabatan akademik tertentu dapat berbeda satu dengan yang </a:t>
            </a:r>
            <a:r>
              <a:rPr lang="id-ID" altLang="en-US" dirty="0" smtClean="0">
                <a:latin typeface="+mj-lt"/>
                <a:ea typeface="Arial Unicode MS" pitchFamily="34" charset="-128"/>
                <a:cs typeface="Arial Unicode MS" pitchFamily="34" charset="-128"/>
              </a:rPr>
              <a:t>lainnya</a:t>
            </a:r>
            <a:endParaRPr lang="en-US" altLang="en-US" dirty="0" smtClean="0">
              <a:latin typeface="+mj-lt"/>
              <a:ea typeface="Arial Unicode MS" pitchFamily="34" charset="-128"/>
              <a:cs typeface="Arial Unicode MS" pitchFamily="34" charset="-128"/>
            </a:endParaRPr>
          </a:p>
          <a:p>
            <a:pPr marL="285750" indent="-285750" eaLnBrk="1" hangingPunct="1">
              <a:buFont typeface="Wingdings" pitchFamily="2" charset="2"/>
              <a:buChar char="q"/>
            </a:pPr>
            <a:endParaRPr lang="id-ID" altLang="en-US" dirty="0">
              <a:latin typeface="+mj-lt"/>
              <a:ea typeface="Arial Unicode MS" pitchFamily="34" charset="-128"/>
              <a:cs typeface="Arial Unicode MS" pitchFamily="34" charset="-128"/>
            </a:endParaRPr>
          </a:p>
          <a:p>
            <a:pPr marL="285750" indent="-285750" eaLnBrk="1" hangingPunct="1">
              <a:buFont typeface="Wingdings" pitchFamily="2" charset="2"/>
              <a:buChar char="q"/>
            </a:pPr>
            <a:r>
              <a:rPr lang="id-ID" altLang="en-US" dirty="0">
                <a:latin typeface="+mj-lt"/>
                <a:ea typeface="Arial Unicode MS" pitchFamily="34" charset="-128"/>
                <a:cs typeface="Arial Unicode MS" pitchFamily="34" charset="-128"/>
              </a:rPr>
              <a:t>Untuk karya ilmiah tertentu yang digunakan dalam kenaikan jabatan akademik diberlakukan batas maksimal yang diakui </a:t>
            </a:r>
            <a:r>
              <a:rPr lang="id-ID" altLang="en-US" dirty="0" smtClean="0">
                <a:latin typeface="+mj-lt"/>
                <a:ea typeface="Arial Unicode MS" pitchFamily="34" charset="-128"/>
                <a:cs typeface="Arial Unicode MS" pitchFamily="34" charset="-128"/>
              </a:rPr>
              <a:t>(Untuk </a:t>
            </a:r>
            <a:r>
              <a:rPr lang="id-ID" altLang="en-US" dirty="0">
                <a:latin typeface="+mj-lt"/>
                <a:ea typeface="Arial Unicode MS" pitchFamily="34" charset="-128"/>
                <a:cs typeface="Arial Unicode MS" pitchFamily="34" charset="-128"/>
              </a:rPr>
              <a:t>kenaikan ke </a:t>
            </a:r>
            <a:r>
              <a:rPr lang="id-ID" altLang="en-US" dirty="0" smtClean="0">
                <a:latin typeface="+mj-lt"/>
                <a:ea typeface="Arial Unicode MS" pitchFamily="34" charset="-128"/>
                <a:cs typeface="Arial Unicode MS" pitchFamily="34" charset="-128"/>
              </a:rPr>
              <a:t>Profesor dan Lektor Kepala diperlukan karya </a:t>
            </a:r>
            <a:r>
              <a:rPr lang="id-ID" altLang="en-US" dirty="0">
                <a:latin typeface="+mj-lt"/>
                <a:ea typeface="Arial Unicode MS" pitchFamily="34" charset="-128"/>
                <a:cs typeface="Arial Unicode MS" pitchFamily="34" charset="-128"/>
              </a:rPr>
              <a:t>ilmiah pada jurnal nasional  maksimal 25%)</a:t>
            </a:r>
            <a:endParaRPr lang="en-US" altLang="en-US" dirty="0">
              <a:latin typeface="+mj-lt"/>
              <a:ea typeface="Arial Unicode MS" pitchFamily="34" charset="-128"/>
              <a:cs typeface="Arial Unicode MS" pitchFamily="34" charset="-128"/>
            </a:endParaRPr>
          </a:p>
        </p:txBody>
      </p:sp>
      <p:graphicFrame>
        <p:nvGraphicFramePr>
          <p:cNvPr id="6" name="Table 5"/>
          <p:cNvGraphicFramePr>
            <a:graphicFrameLocks noGrp="1"/>
          </p:cNvGraphicFramePr>
          <p:nvPr/>
        </p:nvGraphicFramePr>
        <p:xfrm>
          <a:off x="2375669" y="3663826"/>
          <a:ext cx="7377834" cy="2610738"/>
        </p:xfrm>
        <a:graphic>
          <a:graphicData uri="http://schemas.openxmlformats.org/drawingml/2006/table">
            <a:tbl>
              <a:tblPr firstRow="1" firstCol="1" bandRow="1">
                <a:tableStyleId>{5C22544A-7EE6-4342-B048-85BDC9FD1C3A}</a:tableStyleId>
              </a:tblPr>
              <a:tblGrid>
                <a:gridCol w="462599"/>
                <a:gridCol w="2108837"/>
                <a:gridCol w="885561"/>
                <a:gridCol w="1385455"/>
                <a:gridCol w="1260763"/>
                <a:gridCol w="1274619"/>
              </a:tblGrid>
              <a:tr h="987058">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No</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Jabatan Akademik</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Nasional</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a:t>
                      </a:r>
                      <a:r>
                        <a:rPr lang="id-ID" sz="1600" b="1" dirty="0" smtClean="0">
                          <a:effectLst/>
                          <a:latin typeface="+mj-lt"/>
                          <a:ea typeface="Arial Unicode MS" panose="020B0604020202020204" pitchFamily="34" charset="-128"/>
                          <a:cs typeface="Arial Unicode MS" panose="020B0604020202020204" pitchFamily="34" charset="-128"/>
                        </a:rPr>
                        <a:t>Nasional Terakreditasi</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Internasional</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c>
                  <a:txBody>
                    <a:bodyPr/>
                    <a:lstStyle/>
                    <a:p>
                      <a:pPr algn="ctr">
                        <a:lnSpc>
                          <a:spcPct val="100000"/>
                        </a:lnSpc>
                        <a:spcAft>
                          <a:spcPts val="0"/>
                        </a:spcAft>
                        <a:tabLst>
                          <a:tab pos="228600" algn="l"/>
                        </a:tabLst>
                      </a:pPr>
                      <a:r>
                        <a:rPr lang="id-ID" sz="1600" b="1" dirty="0">
                          <a:effectLst/>
                          <a:latin typeface="+mj-lt"/>
                          <a:ea typeface="Arial Unicode MS" panose="020B0604020202020204" pitchFamily="34" charset="-128"/>
                          <a:cs typeface="Arial Unicode MS" panose="020B0604020202020204" pitchFamily="34" charset="-128"/>
                        </a:rPr>
                        <a:t>Jurnal Internasional </a:t>
                      </a:r>
                      <a:r>
                        <a:rPr lang="id-ID" sz="1600" b="1" dirty="0" smtClean="0">
                          <a:effectLst/>
                          <a:latin typeface="+mj-lt"/>
                          <a:ea typeface="Arial Unicode MS" panose="020B0604020202020204" pitchFamily="34" charset="-128"/>
                          <a:cs typeface="Arial Unicode MS" panose="020B0604020202020204" pitchFamily="34" charset="-128"/>
                        </a:rPr>
                        <a:t>Bereputasi</a:t>
                      </a:r>
                      <a:endParaRPr lang="en-US" sz="1600" b="1" dirty="0">
                        <a:effectLst/>
                        <a:latin typeface="+mj-lt"/>
                        <a:ea typeface="Arial Unicode MS" panose="020B0604020202020204" pitchFamily="34" charset="-128"/>
                        <a:cs typeface="Arial Unicode MS" panose="020B0604020202020204" pitchFamily="34" charset="-128"/>
                      </a:endParaRPr>
                    </a:p>
                  </a:txBody>
                  <a:tcPr marL="68581" marR="68581" marT="0" marB="0" anchor="ctr">
                    <a:solidFill>
                      <a:srgbClr val="002060"/>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a:solidFill>
                            <a:schemeClr val="tx1"/>
                          </a:solidFill>
                          <a:effectLst/>
                          <a:latin typeface="+mj-lt"/>
                          <a:ea typeface="Arial Unicode MS" panose="020B0604020202020204" pitchFamily="34" charset="-128"/>
                          <a:cs typeface="Arial Unicode MS" panose="020B0604020202020204" pitchFamily="34" charset="-128"/>
                        </a:rPr>
                        <a:t>W</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r>
              <a:tr h="324736">
                <a:tc rowSpan="2">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Lektor </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Kepala</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/Magister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vMerge="1">
                  <a:txBody>
                    <a:bodyPr/>
                    <a:lstStyle/>
                    <a:p>
                      <a:pPr algn="ctr">
                        <a:lnSpc>
                          <a:spcPct val="100000"/>
                        </a:lnSpc>
                        <a:spcAft>
                          <a:spcPts val="0"/>
                        </a:spcAft>
                        <a:tabLst>
                          <a:tab pos="228600" algn="l"/>
                        </a:tabLst>
                      </a:pPr>
                      <a:endParaRPr lang="en-US" sz="18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just">
                        <a:lnSpc>
                          <a:spcPct val="100000"/>
                        </a:lnSpc>
                        <a:spcAft>
                          <a:spcPts val="0"/>
                        </a:spcAft>
                        <a:tabLst>
                          <a:tab pos="228600" algn="l"/>
                        </a:tabLst>
                      </a:pP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Lektor</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Kepala</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Doktor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c>
                  <a:txBody>
                    <a:bodyPr/>
                    <a:lstStyle/>
                    <a:p>
                      <a:pPr algn="ctr">
                        <a:lnSpc>
                          <a:spcPct val="100000"/>
                        </a:lnSpc>
                        <a:spcAft>
                          <a:spcPts val="0"/>
                        </a:spcAft>
                        <a:tabLst>
                          <a:tab pos="228600" algn="l"/>
                        </a:tabLst>
                      </a:pP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accent1">
                        <a:lumMod val="20000"/>
                        <a:lumOff val="80000"/>
                      </a:schemeClr>
                    </a:solidFill>
                  </a:tcPr>
                </a:tc>
              </a:tr>
              <a:tr h="324736">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4</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just">
                        <a:lnSpc>
                          <a:spcPct val="100000"/>
                        </a:lnSpc>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S</a:t>
                      </a:r>
                    </a:p>
                  </a:txBody>
                  <a:tcPr marL="68581" marR="68581" marT="0" marB="0" anchor="ctr">
                    <a:solidFill>
                      <a:schemeClr val="bg2">
                        <a:lumMod val="90000"/>
                      </a:schemeClr>
                    </a:solidFill>
                  </a:tcPr>
                </a:tc>
                <a:tc>
                  <a:txBody>
                    <a:bodyPr/>
                    <a:lstStyle/>
                    <a:p>
                      <a:pPr algn="ctr">
                        <a:lnSpc>
                          <a:spcPct val="100000"/>
                        </a:lnSpc>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W</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1" marR="68581" marT="0" marB="0" anchor="ctr">
                    <a:solidFill>
                      <a:schemeClr val="bg2">
                        <a:lumMod val="90000"/>
                      </a:schemeClr>
                    </a:solidFill>
                  </a:tcPr>
                </a:tc>
              </a:tr>
            </a:tbl>
          </a:graphicData>
        </a:graphic>
      </p:graphicFrame>
      <p:sp>
        <p:nvSpPr>
          <p:cNvPr id="7" name="TextBox 14"/>
          <p:cNvSpPr txBox="1">
            <a:spLocks noChangeArrowheads="1"/>
          </p:cNvSpPr>
          <p:nvPr/>
        </p:nvSpPr>
        <p:spPr bwMode="auto">
          <a:xfrm>
            <a:off x="2325407" y="6325482"/>
            <a:ext cx="3659751" cy="338554"/>
          </a:xfrm>
          <a:prstGeom prst="rect">
            <a:avLst/>
          </a:prstGeom>
          <a:noFill/>
          <a:ln w="9525">
            <a:noFill/>
            <a:miter lim="800000"/>
            <a:headEnd/>
            <a:tailEnd/>
          </a:ln>
        </p:spPr>
        <p:txBody>
          <a:bodyPr wrap="square">
            <a:spAutoFit/>
          </a:bodyPr>
          <a:lstStyle/>
          <a:p>
            <a:pPr eaLnBrk="1" hangingPunct="1"/>
            <a:r>
              <a:rPr lang="id-ID" altLang="en-US" sz="1600" dirty="0" smtClean="0">
                <a:latin typeface="+mj-lt"/>
                <a:ea typeface="Arial Unicode MS" pitchFamily="34" charset="-128"/>
                <a:cs typeface="Arial Unicode MS" pitchFamily="34" charset="-128"/>
              </a:rPr>
              <a:t>W</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 </a:t>
            </a:r>
            <a:r>
              <a:rPr lang="id-ID" altLang="en-US" sz="1600" dirty="0">
                <a:latin typeface="+mj-lt"/>
                <a:ea typeface="Arial Unicode MS" pitchFamily="34" charset="-128"/>
                <a:cs typeface="Arial Unicode MS" pitchFamily="34" charset="-128"/>
              </a:rPr>
              <a:t>Wajib </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S</a:t>
            </a:r>
            <a:r>
              <a:rPr lang="en-US" altLang="en-US" sz="1600" dirty="0" smtClean="0">
                <a:latin typeface="+mj-lt"/>
                <a:ea typeface="Arial Unicode MS" pitchFamily="34" charset="-128"/>
                <a:cs typeface="Arial Unicode MS" pitchFamily="34" charset="-128"/>
              </a:rPr>
              <a:t> </a:t>
            </a:r>
            <a:r>
              <a:rPr lang="id-ID" altLang="en-US" sz="1600" dirty="0" smtClean="0">
                <a:latin typeface="+mj-lt"/>
                <a:ea typeface="Arial Unicode MS" pitchFamily="34" charset="-128"/>
                <a:cs typeface="Arial Unicode MS" pitchFamily="34" charset="-128"/>
              </a:rPr>
              <a:t>: </a:t>
            </a:r>
            <a:r>
              <a:rPr lang="id-ID" altLang="en-US" sz="1600" dirty="0">
                <a:latin typeface="+mj-lt"/>
                <a:ea typeface="Arial Unicode MS" pitchFamily="34" charset="-128"/>
                <a:cs typeface="Arial Unicode MS" pitchFamily="34" charset="-128"/>
              </a:rPr>
              <a:t>Disarankan</a:t>
            </a:r>
            <a:endParaRPr lang="en-US" altLang="en-US" sz="1600" dirty="0">
              <a:latin typeface="+mj-lt"/>
              <a:ea typeface="Arial Unicode MS" pitchFamily="34" charset="-128"/>
              <a:cs typeface="Arial Unicode MS" pitchFamily="34" charset="-128"/>
            </a:endParaRPr>
          </a:p>
        </p:txBody>
      </p:sp>
      <p:sp>
        <p:nvSpPr>
          <p:cNvPr id="9"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KEWAJIBAN JENIS PUBLIKASI (V) UNTUK MENDUDUKI JENJANG JABATAN AKADEMIK</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400" b="1" dirty="0" smtClean="0">
                <a:effectLst>
                  <a:outerShdw blurRad="38100" dist="38100" dir="2700000" algn="tl">
                    <a:srgbClr val="000000">
                      <a:alpha val="43137"/>
                    </a:srgbClr>
                  </a:outerShdw>
                </a:effectLst>
              </a:rPr>
              <a:t>KARYA ILMIAH</a:t>
            </a:r>
            <a:endParaRPr lang="id-ID" sz="4400" b="1" dirty="0">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1280160" y="2190749"/>
            <a:ext cx="9628632" cy="3986213"/>
          </a:xfrm>
        </p:spPr>
        <p:txBody>
          <a:bodyPr>
            <a:noAutofit/>
          </a:bodyPr>
          <a:lstStyle/>
          <a:p>
            <a:pPr algn="r">
              <a:buNone/>
              <a:defRPr/>
            </a:pPr>
            <a:r>
              <a:rPr lang="en-US" altLang="en-US" sz="3400" dirty="0" err="1">
                <a:latin typeface="+mj-lt"/>
                <a:ea typeface="Arial Unicode MS" panose="020B0604020202020204" pitchFamily="34" charset="-128"/>
                <a:cs typeface="Arial Unicode MS" panose="020B0604020202020204" pitchFamily="34" charset="-128"/>
              </a:rPr>
              <a:t>a</a:t>
            </a:r>
            <a:r>
              <a:rPr lang="en-US" altLang="en-US" sz="3400" dirty="0" err="1" smtClean="0">
                <a:latin typeface="+mj-lt"/>
                <a:ea typeface="Arial Unicode MS" panose="020B0604020202020204" pitchFamily="34" charset="-128"/>
                <a:cs typeface="Arial Unicode MS" panose="020B0604020202020204" pitchFamily="34" charset="-128"/>
              </a:rPr>
              <a:t>dalah</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hasil</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i="1" dirty="0" err="1" smtClean="0">
                <a:latin typeface="+mj-lt"/>
                <a:ea typeface="Arial Unicode MS" panose="020B0604020202020204" pitchFamily="34" charset="-128"/>
                <a:cs typeface="Arial Unicode MS" panose="020B0604020202020204" pitchFamily="34" charset="-128"/>
              </a:rPr>
              <a:t>penelitian</a:t>
            </a:r>
            <a:r>
              <a:rPr lang="en-US" altLang="en-US" sz="3400" i="1" dirty="0" smtClean="0">
                <a:latin typeface="+mj-lt"/>
                <a:ea typeface="Arial Unicode MS" panose="020B0604020202020204" pitchFamily="34" charset="-128"/>
                <a:cs typeface="Arial Unicode MS" panose="020B0604020202020204" pitchFamily="34" charset="-128"/>
              </a:rPr>
              <a:t> </a:t>
            </a:r>
            <a:r>
              <a:rPr lang="en-US" altLang="en-US" sz="3400" i="1" dirty="0" err="1" smtClean="0">
                <a:latin typeface="+mj-lt"/>
                <a:ea typeface="Arial Unicode MS" panose="020B0604020202020204" pitchFamily="34" charset="-128"/>
                <a:cs typeface="Arial Unicode MS" panose="020B0604020202020204" pitchFamily="34" charset="-128"/>
              </a:rPr>
              <a:t>atau</a:t>
            </a:r>
            <a:r>
              <a:rPr lang="en-US" altLang="en-US" sz="3400" i="1" dirty="0" smtClean="0">
                <a:latin typeface="+mj-lt"/>
                <a:ea typeface="Arial Unicode MS" panose="020B0604020202020204" pitchFamily="34" charset="-128"/>
                <a:cs typeface="Arial Unicode MS" panose="020B0604020202020204" pitchFamily="34" charset="-128"/>
              </a:rPr>
              <a:t> p</a:t>
            </a:r>
            <a:r>
              <a:rPr lang="id-ID" altLang="en-US" sz="3400" i="1" dirty="0" smtClean="0">
                <a:latin typeface="+mj-lt"/>
                <a:ea typeface="Arial Unicode MS" panose="020B0604020202020204" pitchFamily="34" charset="-128"/>
                <a:cs typeface="Arial Unicode MS" panose="020B0604020202020204" pitchFamily="34" charset="-128"/>
              </a:rPr>
              <a:t>emikiran</a:t>
            </a:r>
            <a:r>
              <a:rPr lang="en-US" altLang="en-US" sz="3400" dirty="0" smtClean="0">
                <a:latin typeface="+mj-lt"/>
                <a:ea typeface="Arial Unicode MS" panose="020B0604020202020204" pitchFamily="34" charset="-128"/>
                <a:cs typeface="Arial Unicode MS" panose="020B0604020202020204" pitchFamily="34" charset="-128"/>
              </a:rPr>
              <a:t> yang </a:t>
            </a:r>
            <a:r>
              <a:rPr lang="en-US" altLang="en-US" sz="3400" dirty="0" err="1" smtClean="0">
                <a:latin typeface="+mj-lt"/>
                <a:ea typeface="Arial Unicode MS" panose="020B0604020202020204" pitchFamily="34" charset="-128"/>
                <a:cs typeface="Arial Unicode MS" panose="020B0604020202020204" pitchFamily="34" charset="-128"/>
              </a:rPr>
              <a:t>dipublikasikan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ditulis</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dengan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memenuhi</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kaidah</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ilmiah</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etika</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keilmuan</a:t>
            </a:r>
            <a:r>
              <a:rPr lang="en-US" altLang="en-US" sz="3400" dirty="0" smtClean="0">
                <a:latin typeface="+mj-lt"/>
                <a:ea typeface="Arial Unicode MS" panose="020B0604020202020204" pitchFamily="34" charset="-128"/>
                <a:cs typeface="Arial Unicode MS" panose="020B0604020202020204" pitchFamily="34" charset="-128"/>
              </a:rPr>
              <a:t>. Hal </a:t>
            </a:r>
            <a:r>
              <a:rPr lang="en-US" altLang="en-US" sz="3400" dirty="0" err="1" smtClean="0">
                <a:latin typeface="+mj-lt"/>
                <a:ea typeface="Arial Unicode MS" panose="020B0604020202020204" pitchFamily="34" charset="-128"/>
                <a:cs typeface="Arial Unicode MS" panose="020B0604020202020204" pitchFamily="34" charset="-128"/>
              </a:rPr>
              <a:t>ini</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berarti</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selain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jurnal</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sebagai</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tempat</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publikasi</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kualitas</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teknik</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penulisan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artikel</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ilmiah</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merupakan</a:t>
            </a:r>
            <a:r>
              <a:rPr lang="en-US" altLang="en-US" sz="3400" dirty="0" smtClean="0">
                <a:latin typeface="+mj-lt"/>
                <a:ea typeface="Arial Unicode MS" panose="020B0604020202020204" pitchFamily="34" charset="-128"/>
                <a:cs typeface="Arial Unicode MS" panose="020B0604020202020204" pitchFamily="34" charset="-128"/>
              </a:rPr>
              <a:t> parameter </a:t>
            </a:r>
            <a:r>
              <a:rPr lang="en-US" altLang="en-US" sz="3400" dirty="0" err="1" smtClean="0">
                <a:latin typeface="+mj-lt"/>
                <a:ea typeface="Arial Unicode MS" panose="020B0604020202020204" pitchFamily="34" charset="-128"/>
                <a:cs typeface="Arial Unicode MS" panose="020B0604020202020204" pitchFamily="34" charset="-128"/>
              </a:rPr>
              <a:t>penting</a:t>
            </a:r>
            <a:r>
              <a:rPr lang="en-US" altLang="en-US" sz="3400" dirty="0" smtClean="0">
                <a:latin typeface="+mj-lt"/>
                <a:ea typeface="Arial Unicode MS" panose="020B0604020202020204" pitchFamily="34" charset="-128"/>
                <a:cs typeface="Arial Unicode MS" panose="020B0604020202020204" pitchFamily="34" charset="-128"/>
              </a:rPr>
              <a:t> yang </a:t>
            </a:r>
            <a:r>
              <a:rPr lang="en-US" altLang="en-US" sz="3400" dirty="0" err="1" smtClean="0">
                <a:latin typeface="+mj-lt"/>
                <a:ea typeface="Arial Unicode MS" panose="020B0604020202020204" pitchFamily="34" charset="-128"/>
                <a:cs typeface="Arial Unicode MS" panose="020B0604020202020204" pitchFamily="34" charset="-128"/>
              </a:rPr>
              <a:t>diperhatikan</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dalam</a:t>
            </a:r>
            <a:r>
              <a:rPr lang="en-US" altLang="en-US" sz="3400" dirty="0" smtClean="0">
                <a:latin typeface="+mj-lt"/>
                <a:ea typeface="Arial Unicode MS" panose="020B0604020202020204" pitchFamily="34" charset="-128"/>
                <a:cs typeface="Arial Unicode MS" panose="020B0604020202020204" pitchFamily="34" charset="-128"/>
              </a:rPr>
              <a:t> </a:t>
            </a:r>
            <a:r>
              <a:rPr lang="en-US" altLang="en-US" sz="3400" dirty="0" err="1" smtClean="0">
                <a:latin typeface="+mj-lt"/>
                <a:ea typeface="Arial Unicode MS" panose="020B0604020202020204" pitchFamily="34" charset="-128"/>
                <a:cs typeface="Arial Unicode MS" panose="020B0604020202020204" pitchFamily="34" charset="-128"/>
              </a:rPr>
              <a:t>penulisan</a:t>
            </a:r>
            <a:r>
              <a:rPr lang="en-US" altLang="en-US" sz="3400" dirty="0" smtClean="0">
                <a:latin typeface="+mj-lt"/>
                <a:ea typeface="Arial Unicode MS" panose="020B0604020202020204" pitchFamily="34" charset="-128"/>
                <a:cs typeface="Arial Unicode MS" panose="020B0604020202020204" pitchFamily="34" charset="-128"/>
              </a:rPr>
              <a:t>.</a:t>
            </a:r>
          </a:p>
          <a:p>
            <a:endParaRPr lang="id-ID" sz="3400" dirty="0">
              <a:latin typeface="+mj-lt"/>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21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lvl="4" indent="-400050">
              <a:buFont typeface="Wingdings" panose="05000000000000000000" pitchFamily="2" charset="2"/>
              <a:buChar char="q"/>
              <a:defRPr/>
            </a:pPr>
            <a:r>
              <a:rPr lang="id-ID" sz="2000" dirty="0" smtClean="0">
                <a:latin typeface="+mj-lt"/>
                <a:ea typeface="Arial Unicode MS" panose="020B0604020202020204" pitchFamily="34" charset="-128"/>
                <a:cs typeface="Arial Unicode MS" panose="020B0604020202020204" pitchFamily="34" charset="-128"/>
              </a:rPr>
              <a:t>Karya ilmiah berbentuk buku dari hasil penelitian atau pemikiran yang original dapat berupa buku referensi atau monograf atau buku jenis lainnya yang diterbitkan dan dipublikasikan.Karya ilmiah dalam bentuk buku yang diakui sebagai komponen penelitian untuk kenaikan jabatan akademik adalah:</a:t>
            </a: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Isi buku sesuai dengan bidang keilmuan penulis</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Merupakan hasil penelitian atau pemikiran yang original. Kriteria ini yang membedakan antara buku referensi/monograf dengan buku ajar</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Memiliki ISBN</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Tebal paling sedikit 40 (empat puluh) halaman cetak (menurut format UNESCO).</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Ukuran : standar, 15 x 23 cm</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Diterbitkan oleh penerbit Badan Ilmiah/Organisasi/Perguruan Tinggi</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Isi tidak menyimpang dari falsafah Pancasila dan Undang-Undang Dasar 1945</a:t>
            </a:r>
            <a:endParaRPr lang="en-US" sz="2000" dirty="0" smtClean="0">
              <a:latin typeface="+mj-lt"/>
              <a:ea typeface="Arial Unicode MS" panose="020B0604020202020204" pitchFamily="34" charset="-128"/>
              <a:cs typeface="Arial Unicode MS" panose="020B0604020202020204" pitchFamily="34" charset="-128"/>
            </a:endParaRPr>
          </a:p>
          <a:p>
            <a:pPr marL="857250" lvl="4" indent="-342900">
              <a:defRPr/>
            </a:pPr>
            <a:r>
              <a:rPr lang="id-ID" sz="2000" dirty="0" smtClean="0">
                <a:latin typeface="+mj-lt"/>
                <a:ea typeface="Arial Unicode MS" panose="020B0604020202020204" pitchFamily="34" charset="-128"/>
                <a:cs typeface="Arial Unicode MS" panose="020B0604020202020204" pitchFamily="34" charset="-128"/>
              </a:rPr>
              <a:t>Monograf atau buku referensi yang diambil dari disertasi atau tesis tidak dapat dinilai untuk usul kenaikan jabatan akad</a:t>
            </a:r>
            <a:r>
              <a:rPr lang="en-US" sz="2000" dirty="0" smtClean="0">
                <a:latin typeface="+mj-lt"/>
                <a:ea typeface="Arial Unicode MS" panose="020B0604020202020204" pitchFamily="34" charset="-128"/>
                <a:cs typeface="Arial Unicode MS" panose="020B0604020202020204" pitchFamily="34" charset="-128"/>
              </a:rPr>
              <a:t>e</a:t>
            </a:r>
            <a:r>
              <a:rPr lang="id-ID" sz="2000" dirty="0" smtClean="0">
                <a:latin typeface="+mj-lt"/>
                <a:ea typeface="Arial Unicode MS" panose="020B0604020202020204" pitchFamily="34" charset="-128"/>
                <a:cs typeface="Arial Unicode MS" panose="020B0604020202020204" pitchFamily="34" charset="-128"/>
              </a:rPr>
              <a:t>mik/pangkat.</a:t>
            </a:r>
            <a:endParaRPr lang="en-US" sz="2000" dirty="0" smtClean="0">
              <a:latin typeface="+mj-lt"/>
              <a:ea typeface="Arial Unicode MS" panose="020B0604020202020204" pitchFamily="34" charset="-128"/>
              <a:cs typeface="Arial Unicode MS" panose="020B0604020202020204" pitchFamily="34" charset="-128"/>
            </a:endParaRPr>
          </a:p>
          <a:p>
            <a:endParaRPr lang="id-ID" sz="2000" dirty="0">
              <a:latin typeface="+mj-lt"/>
            </a:endParaRPr>
          </a:p>
        </p:txBody>
      </p:sp>
      <p:sp>
        <p:nvSpPr>
          <p:cNvPr id="8"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22</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b="1" dirty="0" smtClean="0">
                <a:effectLst>
                  <a:outerShdw blurRad="38100" dist="38100" dir="2700000" algn="tl">
                    <a:srgbClr val="000000">
                      <a:alpha val="43137"/>
                    </a:srgbClr>
                  </a:outerShdw>
                </a:effectLst>
              </a:rPr>
              <a:t>BUKU REFERENSI DAN BUKU MONOGRAF</a:t>
            </a:r>
            <a:endParaRPr lang="id-ID"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altLang="en-US" sz="2000" b="1" dirty="0" err="1" smtClean="0">
                <a:solidFill>
                  <a:srgbClr val="C00000"/>
                </a:solidFill>
                <a:latin typeface="+mj-lt"/>
                <a:ea typeface="Arial Unicode MS" pitchFamily="34" charset="-128"/>
                <a:cs typeface="Arial Unicode MS" pitchFamily="34" charset="-128"/>
              </a:rPr>
              <a:t>Buku</a:t>
            </a:r>
            <a:r>
              <a:rPr lang="en-US" altLang="en-US" sz="2000" b="1" dirty="0" smtClean="0">
                <a:solidFill>
                  <a:srgbClr val="C00000"/>
                </a:solidFill>
                <a:latin typeface="+mj-lt"/>
                <a:ea typeface="Arial Unicode MS" pitchFamily="34" charset="-128"/>
                <a:cs typeface="Arial Unicode MS" pitchFamily="34" charset="-128"/>
              </a:rPr>
              <a:t> </a:t>
            </a:r>
            <a:r>
              <a:rPr lang="en-US" altLang="en-US" sz="2000" b="1" dirty="0" err="1" smtClean="0">
                <a:solidFill>
                  <a:srgbClr val="C00000"/>
                </a:solidFill>
                <a:latin typeface="+mj-lt"/>
                <a:ea typeface="Arial Unicode MS" pitchFamily="34" charset="-128"/>
                <a:cs typeface="Arial Unicode MS" pitchFamily="34" charset="-128"/>
              </a:rPr>
              <a:t>Referensi</a:t>
            </a:r>
            <a:r>
              <a:rPr lang="en-US" altLang="en-US" sz="2000" b="1" dirty="0" smtClean="0">
                <a:solidFill>
                  <a:srgbClr val="C00000"/>
                </a:solidFill>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adalah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suatu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tulisan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dalam</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bentuk</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buku</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substansi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pembahasannya</a:t>
            </a:r>
            <a:r>
              <a:rPr lang="en-US" altLang="en-US" sz="2000" dirty="0" smtClean="0">
                <a:latin typeface="+mj-lt"/>
                <a:ea typeface="Arial Unicode MS" pitchFamily="34" charset="-128"/>
                <a:cs typeface="Arial Unicode MS" pitchFamily="34" charset="-128"/>
              </a:rPr>
              <a:t> </a:t>
            </a:r>
            <a:r>
              <a:rPr lang="en-US" altLang="en-US" sz="2000" i="1" dirty="0" err="1" smtClean="0">
                <a:latin typeface="+mj-lt"/>
                <a:ea typeface="Arial Unicode MS" pitchFamily="34" charset="-128"/>
                <a:cs typeface="Arial Unicode MS" pitchFamily="34" charset="-128"/>
              </a:rPr>
              <a:t>pada</a:t>
            </a:r>
            <a:r>
              <a:rPr lang="en-US" altLang="en-US" sz="2000" i="1" dirty="0" smtClean="0">
                <a:latin typeface="+mj-lt"/>
                <a:ea typeface="Arial Unicode MS" pitchFamily="34" charset="-128"/>
                <a:cs typeface="Arial Unicode MS" pitchFamily="34" charset="-128"/>
              </a:rPr>
              <a:t> </a:t>
            </a:r>
            <a:r>
              <a:rPr lang="en-US" altLang="en-US" sz="2000" i="1" dirty="0" err="1" smtClean="0">
                <a:latin typeface="+mj-lt"/>
                <a:ea typeface="Arial Unicode MS" pitchFamily="34" charset="-128"/>
                <a:cs typeface="Arial Unicode MS" pitchFamily="34" charset="-128"/>
              </a:rPr>
              <a:t>satu</a:t>
            </a:r>
            <a:r>
              <a:rPr lang="en-US" altLang="en-US" sz="2000" i="1" dirty="0" smtClean="0">
                <a:latin typeface="+mj-lt"/>
                <a:ea typeface="Arial Unicode MS" pitchFamily="34" charset="-128"/>
                <a:cs typeface="Arial Unicode MS" pitchFamily="34" charset="-128"/>
              </a:rPr>
              <a:t> </a:t>
            </a:r>
            <a:r>
              <a:rPr lang="en-US" altLang="en-US" sz="2000" i="1" dirty="0" err="1" smtClean="0">
                <a:latin typeface="+mj-lt"/>
                <a:ea typeface="Arial Unicode MS" pitchFamily="34" charset="-128"/>
                <a:cs typeface="Arial Unicode MS" pitchFamily="34" charset="-128"/>
              </a:rPr>
              <a:t>bidang</a:t>
            </a:r>
            <a:r>
              <a:rPr lang="en-US" altLang="en-US" sz="2000" i="1" dirty="0" smtClean="0">
                <a:latin typeface="+mj-lt"/>
                <a:ea typeface="Arial Unicode MS" pitchFamily="34" charset="-128"/>
                <a:cs typeface="Arial Unicode MS" pitchFamily="34" charset="-128"/>
              </a:rPr>
              <a:t> </a:t>
            </a:r>
            <a:r>
              <a:rPr lang="en-US" altLang="en-US" sz="2000" i="1" dirty="0" err="1" smtClean="0">
                <a:latin typeface="+mj-lt"/>
                <a:ea typeface="Arial Unicode MS" pitchFamily="34" charset="-128"/>
                <a:cs typeface="Arial Unicode MS" pitchFamily="34" charset="-128"/>
              </a:rPr>
              <a:t>ilmu</a:t>
            </a:r>
            <a:r>
              <a:rPr lang="id-ID" altLang="en-US" sz="2000" i="1" dirty="0" smtClean="0">
                <a:latin typeface="+mj-lt"/>
                <a:ea typeface="Arial Unicode MS" pitchFamily="34" charset="-128"/>
                <a:cs typeface="Arial Unicode MS" pitchFamily="34" charset="-128"/>
              </a:rPr>
              <a:t> kompetensi penulis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Isi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tulisan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harus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memenuhi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syarat-syarat</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sebuah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karya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ilmiah</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utuh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yaitu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adanya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rumusan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masalah</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mengandung</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nilai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kebaruan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metodologi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pemecahan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masalah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dukungan</a:t>
            </a:r>
            <a:r>
              <a:rPr lang="en-US" altLang="en-US" sz="2000" dirty="0" smtClean="0">
                <a:latin typeface="+mj-lt"/>
                <a:ea typeface="Arial Unicode MS" pitchFamily="34" charset="-128"/>
                <a:cs typeface="Arial Unicode MS" pitchFamily="34" charset="-128"/>
              </a:rPr>
              <a:t> data </a:t>
            </a:r>
            <a:r>
              <a:rPr lang="en-US" altLang="en-US" sz="2000" dirty="0" err="1" smtClean="0">
                <a:latin typeface="+mj-lt"/>
                <a:ea typeface="Arial Unicode MS" pitchFamily="34" charset="-128"/>
                <a:cs typeface="Arial Unicode MS" pitchFamily="34" charset="-128"/>
              </a:rPr>
              <a:t>atau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teori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mutakhir</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lengkap</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jelas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serta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kesimpulan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daftar</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pustaka</a:t>
            </a:r>
            <a:r>
              <a:rPr lang="en-US" altLang="en-US" sz="2000" dirty="0" smtClean="0">
                <a:latin typeface="+mj-lt"/>
                <a:ea typeface="Arial Unicode MS" pitchFamily="34" charset="-128"/>
                <a:cs typeface="Arial Unicode MS" pitchFamily="34" charset="-128"/>
              </a:rPr>
              <a:t>.</a:t>
            </a:r>
          </a:p>
          <a:p>
            <a:pPr>
              <a:buNone/>
            </a:pPr>
            <a:endParaRPr lang="en-US" altLang="en-US" sz="2000" dirty="0" smtClean="0">
              <a:latin typeface="+mj-lt"/>
              <a:ea typeface="Arial Unicode MS" pitchFamily="34" charset="-128"/>
              <a:cs typeface="Arial Unicode MS" pitchFamily="34" charset="-128"/>
            </a:endParaRPr>
          </a:p>
          <a:p>
            <a:r>
              <a:rPr lang="en-US" altLang="en-US" sz="2000" b="1" dirty="0" err="1" smtClean="0">
                <a:solidFill>
                  <a:srgbClr val="C00000"/>
                </a:solidFill>
                <a:latin typeface="+mj-lt"/>
                <a:ea typeface="Arial Unicode MS" pitchFamily="34" charset="-128"/>
                <a:cs typeface="Arial Unicode MS" pitchFamily="34" charset="-128"/>
              </a:rPr>
              <a:t>Buku</a:t>
            </a:r>
            <a:r>
              <a:rPr lang="en-US" altLang="en-US" sz="2000" b="1" dirty="0" smtClean="0">
                <a:solidFill>
                  <a:srgbClr val="C00000"/>
                </a:solidFill>
                <a:latin typeface="+mj-lt"/>
                <a:ea typeface="Arial Unicode MS" pitchFamily="34" charset="-128"/>
                <a:cs typeface="Arial Unicode MS" pitchFamily="34" charset="-128"/>
              </a:rPr>
              <a:t> </a:t>
            </a:r>
            <a:r>
              <a:rPr lang="en-US" altLang="en-US" sz="2000" b="1" dirty="0" err="1" smtClean="0">
                <a:solidFill>
                  <a:srgbClr val="C00000"/>
                </a:solidFill>
                <a:latin typeface="+mj-lt"/>
                <a:ea typeface="Arial Unicode MS" pitchFamily="34" charset="-128"/>
                <a:cs typeface="Arial Unicode MS" pitchFamily="34" charset="-128"/>
              </a:rPr>
              <a:t>Monograf</a:t>
            </a:r>
            <a:r>
              <a:rPr lang="en-US" altLang="en-US" sz="2000" b="1" dirty="0" smtClean="0">
                <a:solidFill>
                  <a:srgbClr val="C00000"/>
                </a:solidFill>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adalah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suatu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tulisan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ilmiah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dalam</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bentuk</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buku</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substansi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pembahasannya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hanya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pada</a:t>
            </a:r>
            <a:r>
              <a:rPr lang="en-US" altLang="en-US" sz="2000" dirty="0" smtClean="0">
                <a:latin typeface="+mj-lt"/>
                <a:ea typeface="Arial Unicode MS" pitchFamily="34" charset="-128"/>
                <a:cs typeface="Arial Unicode MS" pitchFamily="34" charset="-128"/>
              </a:rPr>
              <a:t> </a:t>
            </a:r>
            <a:r>
              <a:rPr lang="en-US" altLang="en-US" sz="2000" i="1" dirty="0" err="1" smtClean="0">
                <a:latin typeface="+mj-lt"/>
                <a:ea typeface="Arial Unicode MS" pitchFamily="34" charset="-128"/>
                <a:cs typeface="Arial Unicode MS" pitchFamily="34" charset="-128"/>
              </a:rPr>
              <a:t>satu</a:t>
            </a:r>
            <a:r>
              <a:rPr lang="en-US" altLang="en-US" sz="2000" i="1" dirty="0" smtClean="0">
                <a:latin typeface="+mj-lt"/>
                <a:ea typeface="Arial Unicode MS" pitchFamily="34" charset="-128"/>
                <a:cs typeface="Arial Unicode MS" pitchFamily="34" charset="-128"/>
              </a:rPr>
              <a:t> </a:t>
            </a:r>
            <a:r>
              <a:rPr lang="id-ID" altLang="en-US" sz="2000" i="1" dirty="0" smtClean="0">
                <a:latin typeface="+mj-lt"/>
                <a:ea typeface="Arial Unicode MS" pitchFamily="34" charset="-128"/>
                <a:cs typeface="Arial Unicode MS" pitchFamily="34" charset="-128"/>
              </a:rPr>
              <a:t>topik/</a:t>
            </a:r>
            <a:r>
              <a:rPr lang="en-US" altLang="en-US" sz="2000" i="1" dirty="0" err="1" smtClean="0">
                <a:latin typeface="+mj-lt"/>
                <a:ea typeface="Arial Unicode MS" pitchFamily="34" charset="-128"/>
                <a:cs typeface="Arial Unicode MS" pitchFamily="34" charset="-128"/>
              </a:rPr>
              <a:t>hal</a:t>
            </a:r>
            <a:r>
              <a:rPr lang="en-US" altLang="en-US" sz="2000" i="1"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dalam</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suatu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bidang</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ilmu</a:t>
            </a:r>
            <a:r>
              <a:rPr lang="id-ID" altLang="en-US" sz="2000" dirty="0" smtClean="0">
                <a:latin typeface="+mj-lt"/>
                <a:ea typeface="Arial Unicode MS" pitchFamily="34" charset="-128"/>
                <a:cs typeface="Arial Unicode MS" pitchFamily="34" charset="-128"/>
              </a:rPr>
              <a:t> kompetensi penulis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Isi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tulisan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harus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memenuhi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syarat-syarat</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sebuah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karya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ilmiah</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utuh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yaitu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adanya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rumusan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masalah</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mengandung</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nilai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kebaruan</a:t>
            </a:r>
            <a:r>
              <a:rPr lang="en-US" altLang="en-US" sz="2000" dirty="0" smtClean="0">
                <a:latin typeface="+mj-lt"/>
                <a:ea typeface="Arial Unicode MS" pitchFamily="34" charset="-128"/>
                <a:cs typeface="Arial Unicode MS" pitchFamily="34" charset="-128"/>
              </a:rPr>
              <a:t> (novelty/</a:t>
            </a:r>
            <a:r>
              <a:rPr lang="en-US" altLang="en-US" sz="2000" dirty="0" err="1" smtClean="0">
                <a:latin typeface="+mj-lt"/>
                <a:ea typeface="Arial Unicode MS" pitchFamily="34" charset="-128"/>
                <a:cs typeface="Arial Unicode MS" pitchFamily="34" charset="-128"/>
              </a:rPr>
              <a:t>ies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metodologi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pemecahan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masalah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dukungan</a:t>
            </a:r>
            <a:r>
              <a:rPr lang="en-US" altLang="en-US" sz="2000" dirty="0" smtClean="0">
                <a:latin typeface="+mj-lt"/>
                <a:ea typeface="Arial Unicode MS" pitchFamily="34" charset="-128"/>
                <a:cs typeface="Arial Unicode MS" pitchFamily="34" charset="-128"/>
              </a:rPr>
              <a:t> data </a:t>
            </a:r>
            <a:r>
              <a:rPr lang="en-US" altLang="en-US" sz="2000" dirty="0" err="1" smtClean="0">
                <a:latin typeface="+mj-lt"/>
                <a:ea typeface="Arial Unicode MS" pitchFamily="34" charset="-128"/>
                <a:cs typeface="Arial Unicode MS" pitchFamily="34" charset="-128"/>
              </a:rPr>
              <a:t>atau</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teori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mutakhir</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lengkap</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jelas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serta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ada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kesimpulan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daftar</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pustaka</a:t>
            </a:r>
            <a:r>
              <a:rPr lang="en-US" altLang="en-US" sz="2000" dirty="0" smtClean="0">
                <a:latin typeface="+mj-lt"/>
                <a:ea typeface="Arial Unicode MS" pitchFamily="34" charset="-128"/>
                <a:cs typeface="Arial Unicode MS" pitchFamily="34" charset="-128"/>
              </a:rPr>
              <a:t>.</a:t>
            </a:r>
          </a:p>
          <a:p>
            <a:endParaRPr lang="en-US" altLang="en-US" sz="2000" dirty="0" smtClean="0">
              <a:latin typeface="+mj-lt"/>
              <a:ea typeface="Arial Unicode MS" pitchFamily="34" charset="-128"/>
              <a:cs typeface="Arial Unicode MS" pitchFamily="34" charset="-128"/>
            </a:endParaRPr>
          </a:p>
          <a:p>
            <a:endParaRPr lang="id-ID" sz="2000" dirty="0">
              <a:latin typeface="+mj-lt"/>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pPr/>
              <a:t>23</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00050" indent="-400050">
              <a:buFont typeface="Wingdings" pitchFamily="2" charset="2"/>
              <a:buChar char="q"/>
            </a:pPr>
            <a:r>
              <a:rPr lang="en-US" altLang="en-US" sz="2400" b="1" dirty="0" smtClean="0">
                <a:solidFill>
                  <a:srgbClr val="C00000"/>
                </a:solidFill>
                <a:latin typeface="+mj-lt"/>
                <a:ea typeface="Arial Unicode MS" pitchFamily="34" charset="-128"/>
                <a:cs typeface="Arial Unicode MS" pitchFamily="34" charset="-128"/>
              </a:rPr>
              <a:t>J</a:t>
            </a:r>
            <a:r>
              <a:rPr lang="id-ID" altLang="en-US" sz="2400" b="1" dirty="0" smtClean="0">
                <a:solidFill>
                  <a:srgbClr val="C00000"/>
                </a:solidFill>
                <a:latin typeface="+mj-lt"/>
                <a:ea typeface="Arial Unicode MS" pitchFamily="34" charset="-128"/>
                <a:cs typeface="Arial Unicode MS" pitchFamily="34" charset="-128"/>
              </a:rPr>
              <a:t>urnal atau berkala ilmiah atau majalah ilmiah</a:t>
            </a:r>
            <a:r>
              <a:rPr lang="id-ID" altLang="en-US" sz="2400" dirty="0" smtClean="0">
                <a:solidFill>
                  <a:srgbClr val="C00000"/>
                </a:solidFill>
                <a:latin typeface="+mj-lt"/>
                <a:ea typeface="Arial Unicode MS" pitchFamily="34" charset="-128"/>
                <a:cs typeface="Arial Unicode MS" pitchFamily="34" charset="-128"/>
              </a:rPr>
              <a:t> </a:t>
            </a:r>
            <a:r>
              <a:rPr lang="id-ID" altLang="en-US" sz="2400" dirty="0" smtClean="0">
                <a:latin typeface="+mj-lt"/>
                <a:ea typeface="Arial Unicode MS" pitchFamily="34" charset="-128"/>
                <a:cs typeface="Arial Unicode MS" pitchFamily="34" charset="-128"/>
              </a:rPr>
              <a:t>yang selanjutnya disebut sebagai jurnal adalah bentuk terbitan yang berfungsi meregistrasi kegiatan kecendekiaan, mensertifikasi hasil kegiatan yang memenuhi persyaratan ilmiah minimum, mendiseminasikannya secara meluas kepada khalayak ramai, dan mengarsipkan semua temuan hasil kegiatan kecendekiaan ilmuwan yang dimuatnya. Untuk proses penilaian karya ilmiah dalam jabatan akademik dosen jurnal dibedakan menjadi:</a:t>
            </a:r>
            <a:endParaRPr lang="en-US" altLang="en-US" sz="2400" dirty="0" smtClean="0">
              <a:latin typeface="+mj-lt"/>
              <a:ea typeface="Arial Unicode MS" pitchFamily="34" charset="-128"/>
              <a:cs typeface="Arial Unicode MS" pitchFamily="34" charset="-128"/>
            </a:endParaRPr>
          </a:p>
          <a:p>
            <a:pPr marL="1077913" lvl="4" indent="-392113"/>
            <a:r>
              <a:rPr lang="id-ID" altLang="en-US" sz="2400" dirty="0" smtClean="0">
                <a:latin typeface="+mj-lt"/>
                <a:ea typeface="Arial Unicode MS" pitchFamily="34" charset="-128"/>
                <a:cs typeface="Arial Unicode MS" pitchFamily="34" charset="-128"/>
              </a:rPr>
              <a:t>Jurnal nasional</a:t>
            </a:r>
            <a:endParaRPr lang="en-US" altLang="en-US" sz="2400" dirty="0" smtClean="0">
              <a:latin typeface="+mj-lt"/>
              <a:ea typeface="Arial Unicode MS" pitchFamily="34" charset="-128"/>
              <a:cs typeface="Arial Unicode MS" pitchFamily="34" charset="-128"/>
            </a:endParaRPr>
          </a:p>
          <a:p>
            <a:pPr marL="1077913" lvl="4" indent="-392113"/>
            <a:r>
              <a:rPr lang="id-ID" altLang="en-US" sz="2400" dirty="0" smtClean="0">
                <a:latin typeface="+mj-lt"/>
                <a:ea typeface="Arial Unicode MS" pitchFamily="34" charset="-128"/>
                <a:cs typeface="Arial Unicode MS" pitchFamily="34" charset="-128"/>
              </a:rPr>
              <a:t>Jurnal nasional terakreditasi</a:t>
            </a:r>
            <a:endParaRPr lang="en-US" altLang="en-US" sz="2400" dirty="0" smtClean="0">
              <a:latin typeface="+mj-lt"/>
              <a:ea typeface="Arial Unicode MS" pitchFamily="34" charset="-128"/>
              <a:cs typeface="Arial Unicode MS" pitchFamily="34" charset="-128"/>
            </a:endParaRPr>
          </a:p>
          <a:p>
            <a:pPr marL="1077913" lvl="4" indent="-392113"/>
            <a:r>
              <a:rPr lang="id-ID" altLang="en-US" sz="2400" dirty="0" smtClean="0">
                <a:latin typeface="+mj-lt"/>
                <a:ea typeface="Arial Unicode MS" pitchFamily="34" charset="-128"/>
                <a:cs typeface="Arial Unicode MS" pitchFamily="34" charset="-128"/>
              </a:rPr>
              <a:t>Jurnal internasional </a:t>
            </a:r>
            <a:endParaRPr lang="en-US" altLang="en-US" sz="2400" dirty="0" smtClean="0">
              <a:latin typeface="+mj-lt"/>
              <a:ea typeface="Arial Unicode MS" pitchFamily="34" charset="-128"/>
              <a:cs typeface="Arial Unicode MS" pitchFamily="34" charset="-128"/>
            </a:endParaRPr>
          </a:p>
          <a:p>
            <a:pPr marL="1077913" lvl="4" indent="-392113"/>
            <a:r>
              <a:rPr lang="id-ID" altLang="en-US" sz="2400" dirty="0" smtClean="0">
                <a:latin typeface="+mj-lt"/>
                <a:ea typeface="Arial Unicode MS" pitchFamily="34" charset="-128"/>
                <a:cs typeface="Arial Unicode MS" pitchFamily="34" charset="-128"/>
              </a:rPr>
              <a:t>Jurnal internasional bereputasi</a:t>
            </a:r>
            <a:endParaRPr lang="en-US" altLang="en-US" sz="2400" dirty="0" smtClean="0">
              <a:latin typeface="+mj-lt"/>
              <a:ea typeface="Arial Unicode MS" pitchFamily="34" charset="-128"/>
              <a:cs typeface="Arial Unicode MS" pitchFamily="34" charset="-128"/>
            </a:endParaRPr>
          </a:p>
          <a:p>
            <a:endParaRPr lang="id-ID" sz="2400" dirty="0">
              <a:latin typeface="+mj-lt"/>
            </a:endParaRPr>
          </a:p>
        </p:txBody>
      </p:sp>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9" name="Content Placeholder 2"/>
          <p:cNvSpPr>
            <a:spLocks noGrp="1"/>
          </p:cNvSpPr>
          <p:nvPr>
            <p:ph idx="1"/>
          </p:nvPr>
        </p:nvSpPr>
        <p:spPr>
          <a:xfrm>
            <a:off x="1280159" y="2190749"/>
            <a:ext cx="10413077" cy="4667251"/>
          </a:xfrm>
        </p:spPr>
        <p:txBody>
          <a:bodyPr>
            <a:noAutofit/>
          </a:bodyPr>
          <a:lstStyle/>
          <a:p>
            <a:pPr>
              <a:buNone/>
            </a:pPr>
            <a:r>
              <a:rPr lang="id-ID" altLang="en-US" sz="2000" b="1" dirty="0" smtClean="0">
                <a:solidFill>
                  <a:srgbClr val="C00000"/>
                </a:solidFill>
                <a:latin typeface="+mj-lt"/>
                <a:ea typeface="Arial Unicode MS" pitchFamily="34" charset="-128"/>
                <a:cs typeface="Arial Unicode MS" pitchFamily="34" charset="-128"/>
              </a:rPr>
              <a:t>Jurnal nasional</a:t>
            </a:r>
            <a:r>
              <a:rPr lang="id-ID" altLang="en-US" sz="2000" b="1" dirty="0" smtClean="0">
                <a:solidFill>
                  <a:srgbClr val="0066FF"/>
                </a:solidFill>
                <a:latin typeface="+mj-lt"/>
                <a:ea typeface="Arial Unicode MS" pitchFamily="34" charset="-128"/>
                <a:cs typeface="Arial Unicode MS" pitchFamily="34" charset="-128"/>
              </a:rPr>
              <a:t> </a:t>
            </a:r>
            <a:r>
              <a:rPr lang="id-ID" altLang="en-US" sz="2000" dirty="0" smtClean="0">
                <a:latin typeface="+mj-lt"/>
                <a:ea typeface="Arial Unicode MS" pitchFamily="34" charset="-128"/>
                <a:cs typeface="Arial Unicode MS" pitchFamily="34" charset="-128"/>
              </a:rPr>
              <a:t>adalah majalah ilmiah yang memenuhi kriteria sebagai berikut:</a:t>
            </a:r>
            <a:endParaRPr lang="en-US" altLang="en-US" sz="200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Karya ilmiah ditulis </a:t>
            </a:r>
            <a:r>
              <a:rPr lang="id-ID" altLang="en-US" sz="1650" b="1" dirty="0" smtClean="0">
                <a:latin typeface="+mj-lt"/>
                <a:ea typeface="Arial Unicode MS" pitchFamily="34" charset="-128"/>
                <a:cs typeface="Arial Unicode MS" pitchFamily="34" charset="-128"/>
              </a:rPr>
              <a:t>dengan memenuhi kaidah ilmiah dan etika keilmuan</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Memiliki ISSN</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Memiliki terbitan versi online</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Dikelola secara profesional: ketepatan keberkalaan, ketersediaan petunjuk penulisan, identitas jurnal, dll.</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Bertujuan menampung/mengkomunikasikan hasil-hasil penelitian ilmiah dan atau konsep ilmiah dalam disiplin ilmu tertentu</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Ditujukan kepada masyarakat ilmiah/peneliti yang mempunyai disiplin-disiplin keilmuan yang relevan.</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Diterbitkan oleh </a:t>
            </a:r>
            <a:r>
              <a:rPr lang="en-US" altLang="en-US" sz="1650" dirty="0" err="1" smtClean="0">
                <a:latin typeface="+mj-lt"/>
                <a:ea typeface="Arial Unicode MS" pitchFamily="34" charset="-128"/>
                <a:cs typeface="Arial Unicode MS" pitchFamily="34" charset="-128"/>
              </a:rPr>
              <a:t>Penerbit</a:t>
            </a:r>
            <a:r>
              <a:rPr lang="en-US" altLang="en-US" sz="1650" dirty="0" smtClean="0">
                <a:latin typeface="+mj-lt"/>
                <a:ea typeface="Arial Unicode MS" pitchFamily="34" charset="-128"/>
                <a:cs typeface="Arial Unicode MS" pitchFamily="34" charset="-128"/>
              </a:rPr>
              <a:t>/</a:t>
            </a:r>
            <a:r>
              <a:rPr lang="en-US" altLang="en-US" sz="1650" dirty="0" err="1" smtClean="0">
                <a:latin typeface="+mj-lt"/>
                <a:ea typeface="Arial Unicode MS" pitchFamily="34" charset="-128"/>
                <a:cs typeface="Arial Unicode MS" pitchFamily="34" charset="-128"/>
              </a:rPr>
              <a:t>badan</a:t>
            </a:r>
            <a:r>
              <a:rPr lang="en-US" altLang="en-US" sz="1650" dirty="0" smtClean="0">
                <a:latin typeface="+mj-lt"/>
                <a:ea typeface="Arial Unicode MS" pitchFamily="34" charset="-128"/>
                <a:cs typeface="Arial Unicode MS" pitchFamily="34" charset="-128"/>
              </a:rPr>
              <a:t> </a:t>
            </a:r>
            <a:r>
              <a:rPr lang="id-ID" altLang="en-US" sz="1650" dirty="0" smtClean="0">
                <a:latin typeface="+mj-lt"/>
                <a:ea typeface="Arial Unicode MS" pitchFamily="34" charset="-128"/>
                <a:cs typeface="Arial Unicode MS" pitchFamily="34" charset="-128"/>
              </a:rPr>
              <a:t>Ilmiah/Organisasi </a:t>
            </a:r>
            <a:r>
              <a:rPr lang="en-US" altLang="en-US" sz="1650" dirty="0" err="1" smtClean="0">
                <a:latin typeface="+mj-lt"/>
                <a:ea typeface="Arial Unicode MS" pitchFamily="34" charset="-128"/>
                <a:cs typeface="Arial Unicode MS" pitchFamily="34" charset="-128"/>
              </a:rPr>
              <a:t>Profesi</a:t>
            </a:r>
            <a:r>
              <a:rPr lang="id-ID" altLang="en-US" sz="1650" dirty="0" smtClean="0">
                <a:latin typeface="+mj-lt"/>
                <a:ea typeface="Arial Unicode MS" pitchFamily="34" charset="-128"/>
                <a:cs typeface="Arial Unicode MS" pitchFamily="34" charset="-128"/>
              </a:rPr>
              <a:t>/Perguruan Tinggi dengan unit-unitnya.</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Bahasa yang digunakan adalah Bahasa Indonesia dan atau Bahasa Inggris dengan abstrak dalam Bahasa Indonesia.</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Memuat karya ilmiah dari penulis yang berasal dari </a:t>
            </a:r>
            <a:r>
              <a:rPr lang="en-US" altLang="en-US" sz="1650" dirty="0" smtClean="0">
                <a:latin typeface="+mj-lt"/>
                <a:ea typeface="Arial Unicode MS" pitchFamily="34" charset="-128"/>
                <a:cs typeface="Arial Unicode MS" pitchFamily="34" charset="-128"/>
              </a:rPr>
              <a:t>minimal </a:t>
            </a:r>
            <a:r>
              <a:rPr lang="en-US" altLang="en-US" sz="1650" dirty="0" err="1" smtClean="0">
                <a:latin typeface="+mj-lt"/>
                <a:ea typeface="Arial Unicode MS" pitchFamily="34" charset="-128"/>
                <a:cs typeface="Arial Unicode MS" pitchFamily="34" charset="-128"/>
              </a:rPr>
              <a:t>dua</a:t>
            </a:r>
            <a:r>
              <a:rPr lang="en-US" altLang="en-US" sz="1650" dirty="0" smtClean="0">
                <a:latin typeface="+mj-lt"/>
                <a:ea typeface="Arial Unicode MS" pitchFamily="34" charset="-128"/>
                <a:cs typeface="Arial Unicode MS" pitchFamily="34" charset="-128"/>
              </a:rPr>
              <a:t> </a:t>
            </a:r>
            <a:r>
              <a:rPr lang="id-ID" altLang="en-US" sz="1650" dirty="0" smtClean="0">
                <a:latin typeface="+mj-lt"/>
                <a:ea typeface="Arial Unicode MS" pitchFamily="34" charset="-128"/>
                <a:cs typeface="Arial Unicode MS" pitchFamily="34" charset="-128"/>
              </a:rPr>
              <a:t>institusi yang berbeda</a:t>
            </a:r>
            <a:endParaRPr lang="en-US" altLang="en-US" sz="1650" dirty="0" smtClean="0">
              <a:latin typeface="+mj-lt"/>
              <a:ea typeface="Arial Unicode MS" pitchFamily="34" charset="-128"/>
              <a:cs typeface="Arial Unicode MS" pitchFamily="34" charset="-128"/>
            </a:endParaRP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Mempunyai dewan redaksi/editor yang terdiri dari para ahli dalam bidangnya dan berasal dari </a:t>
            </a:r>
            <a:r>
              <a:rPr lang="en-US" altLang="en-US" sz="1650" dirty="0" smtClean="0">
                <a:latin typeface="+mj-lt"/>
                <a:ea typeface="Arial Unicode MS" pitchFamily="34" charset="-128"/>
                <a:cs typeface="Arial Unicode MS" pitchFamily="34" charset="-128"/>
              </a:rPr>
              <a:t>minimal </a:t>
            </a:r>
            <a:r>
              <a:rPr lang="en-US" altLang="en-US" sz="1650" dirty="0" err="1" smtClean="0">
                <a:latin typeface="+mj-lt"/>
                <a:ea typeface="Arial Unicode MS" pitchFamily="34" charset="-128"/>
                <a:cs typeface="Arial Unicode MS" pitchFamily="34" charset="-128"/>
              </a:rPr>
              <a:t>dua</a:t>
            </a:r>
            <a:r>
              <a:rPr lang="en-US" altLang="en-US" sz="1650" dirty="0" smtClean="0">
                <a:latin typeface="+mj-lt"/>
                <a:ea typeface="Arial Unicode MS" pitchFamily="34" charset="-128"/>
                <a:cs typeface="Arial Unicode MS" pitchFamily="34" charset="-128"/>
              </a:rPr>
              <a:t> </a:t>
            </a:r>
            <a:r>
              <a:rPr lang="id-ID" altLang="en-US" sz="1650" dirty="0" smtClean="0">
                <a:latin typeface="+mj-lt"/>
                <a:ea typeface="Arial Unicode MS" pitchFamily="34" charset="-128"/>
                <a:cs typeface="Arial Unicode MS" pitchFamily="34" charset="-128"/>
              </a:rPr>
              <a:t>institusi yang berbeda </a:t>
            </a:r>
          </a:p>
          <a:p>
            <a:pPr marL="342900" lvl="1" indent="-342900">
              <a:buFont typeface="Lucida Sans Unicode" pitchFamily="34" charset="0"/>
              <a:buAutoNum type="alphaLcPeriod"/>
            </a:pPr>
            <a:r>
              <a:rPr lang="id-ID" altLang="en-US" sz="1650" dirty="0" smtClean="0">
                <a:latin typeface="+mj-lt"/>
                <a:ea typeface="Arial Unicode MS" pitchFamily="34" charset="-128"/>
                <a:cs typeface="Arial Unicode MS" pitchFamily="34" charset="-128"/>
              </a:rPr>
              <a:t>Jurnal nasional yang memenuhi kriteria a sampai j dan terindek oleh DOAJ </a:t>
            </a:r>
            <a:r>
              <a:rPr lang="en-US" altLang="en-US" sz="1650" dirty="0" err="1" smtClean="0">
                <a:latin typeface="+mj-lt"/>
                <a:ea typeface="Arial Unicode MS" pitchFamily="34" charset="-128"/>
                <a:cs typeface="Arial Unicode MS" pitchFamily="34" charset="-128"/>
              </a:rPr>
              <a:t>atau</a:t>
            </a:r>
            <a:r>
              <a:rPr lang="en-US" altLang="en-US" sz="1650" dirty="0" smtClean="0">
                <a:latin typeface="+mj-lt"/>
                <a:ea typeface="Arial Unicode MS" pitchFamily="34" charset="-128"/>
                <a:cs typeface="Arial Unicode MS" pitchFamily="34" charset="-128"/>
              </a:rPr>
              <a:t> </a:t>
            </a:r>
            <a:r>
              <a:rPr lang="en-US" altLang="en-US" sz="1650" dirty="0" err="1" smtClean="0">
                <a:latin typeface="+mj-lt"/>
                <a:ea typeface="Arial Unicode MS" pitchFamily="34" charset="-128"/>
                <a:cs typeface="Arial Unicode MS" pitchFamily="34" charset="-128"/>
              </a:rPr>
              <a:t>laman</a:t>
            </a:r>
            <a:r>
              <a:rPr lang="en-US" altLang="en-US" sz="1650" dirty="0" smtClean="0">
                <a:latin typeface="+mj-lt"/>
                <a:ea typeface="Arial Unicode MS" pitchFamily="34" charset="-128"/>
                <a:cs typeface="Arial Unicode MS" pitchFamily="34" charset="-128"/>
              </a:rPr>
              <a:t> lain </a:t>
            </a:r>
            <a:r>
              <a:rPr lang="en-US" altLang="en-US" sz="1650" dirty="0" err="1" smtClean="0">
                <a:latin typeface="+mj-lt"/>
                <a:ea typeface="Arial Unicode MS" pitchFamily="34" charset="-128"/>
                <a:cs typeface="Arial Unicode MS" pitchFamily="34" charset="-128"/>
              </a:rPr>
              <a:t>sesuai</a:t>
            </a:r>
            <a:r>
              <a:rPr lang="en-US" altLang="en-US" sz="1650" dirty="0" smtClean="0">
                <a:latin typeface="+mj-lt"/>
                <a:ea typeface="Arial Unicode MS" pitchFamily="34" charset="-128"/>
                <a:cs typeface="Arial Unicode MS" pitchFamily="34" charset="-128"/>
              </a:rPr>
              <a:t> </a:t>
            </a:r>
            <a:r>
              <a:rPr lang="en-US" altLang="en-US" sz="1650" dirty="0" err="1" smtClean="0">
                <a:latin typeface="+mj-lt"/>
                <a:ea typeface="Arial Unicode MS" pitchFamily="34" charset="-128"/>
                <a:cs typeface="Arial Unicode MS" pitchFamily="34" charset="-128"/>
              </a:rPr>
              <a:t>dengan</a:t>
            </a:r>
            <a:r>
              <a:rPr lang="en-US" altLang="en-US" sz="1650" dirty="0" smtClean="0">
                <a:latin typeface="+mj-lt"/>
                <a:ea typeface="Arial Unicode MS" pitchFamily="34" charset="-128"/>
                <a:cs typeface="Arial Unicode MS" pitchFamily="34" charset="-128"/>
              </a:rPr>
              <a:t> </a:t>
            </a:r>
            <a:r>
              <a:rPr lang="en-US" altLang="en-US" sz="1650" dirty="0" err="1" smtClean="0">
                <a:latin typeface="+mj-lt"/>
                <a:ea typeface="Arial Unicode MS" pitchFamily="34" charset="-128"/>
                <a:cs typeface="Arial Unicode MS" pitchFamily="34" charset="-128"/>
              </a:rPr>
              <a:t>pertimbangan</a:t>
            </a:r>
            <a:r>
              <a:rPr lang="en-US" altLang="en-US" sz="1650" dirty="0" smtClean="0">
                <a:latin typeface="+mj-lt"/>
                <a:ea typeface="Arial Unicode MS" pitchFamily="34" charset="-128"/>
                <a:cs typeface="Arial Unicode MS" pitchFamily="34" charset="-128"/>
              </a:rPr>
              <a:t> </a:t>
            </a:r>
            <a:r>
              <a:rPr lang="en-US" altLang="en-US" sz="1650" dirty="0" err="1" smtClean="0">
                <a:latin typeface="+mj-lt"/>
                <a:ea typeface="Arial Unicode MS" pitchFamily="34" charset="-128"/>
                <a:cs typeface="Arial Unicode MS" pitchFamily="34" charset="-128"/>
              </a:rPr>
              <a:t>Dirjen</a:t>
            </a:r>
            <a:r>
              <a:rPr lang="en-US" altLang="en-US" sz="1650" dirty="0" smtClean="0">
                <a:latin typeface="+mj-lt"/>
                <a:ea typeface="Arial Unicode MS" pitchFamily="34" charset="-128"/>
                <a:cs typeface="Arial Unicode MS" pitchFamily="34" charset="-128"/>
              </a:rPr>
              <a:t> </a:t>
            </a:r>
            <a:r>
              <a:rPr lang="en-US" altLang="en-US" sz="1650" dirty="0" err="1" smtClean="0">
                <a:latin typeface="+mj-lt"/>
                <a:ea typeface="Arial Unicode MS" pitchFamily="34" charset="-128"/>
                <a:cs typeface="Arial Unicode MS" pitchFamily="34" charset="-128"/>
              </a:rPr>
              <a:t>Dikti</a:t>
            </a:r>
            <a:r>
              <a:rPr lang="en-US" altLang="en-US" sz="1650" dirty="0" smtClean="0">
                <a:latin typeface="+mj-lt"/>
                <a:ea typeface="Arial Unicode MS" pitchFamily="34" charset="-128"/>
                <a:cs typeface="Arial Unicode MS" pitchFamily="34" charset="-128"/>
              </a:rPr>
              <a:t> </a:t>
            </a:r>
            <a:r>
              <a:rPr lang="id-ID" altLang="en-US" sz="1650" dirty="0" smtClean="0">
                <a:latin typeface="+mj-lt"/>
                <a:ea typeface="Arial Unicode MS" pitchFamily="34" charset="-128"/>
                <a:cs typeface="Arial Unicode MS" pitchFamily="34" charset="-128"/>
              </a:rPr>
              <a:t>diberi nilai yang lebih tinggi dari jurnal nasional yaitu maksimal 15.</a:t>
            </a:r>
            <a:endParaRPr lang="en-US" altLang="en-US" sz="1650" dirty="0" smtClean="0">
              <a:latin typeface="+mj-lt"/>
              <a:ea typeface="Arial Unicode MS" pitchFamily="34" charset="-128"/>
              <a:cs typeface="Arial Unicode MS" pitchFamily="34" charset="-128"/>
            </a:endParaRPr>
          </a:p>
          <a:p>
            <a:pPr>
              <a:buNone/>
            </a:pPr>
            <a:endParaRPr lang="id-ID" sz="1650" dirty="0">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2190749"/>
            <a:ext cx="9628632" cy="3093154"/>
          </a:xfrm>
          <a:prstGeom prst="rect">
            <a:avLst/>
          </a:prstGeom>
          <a:noFill/>
          <a:ln w="9525">
            <a:noFill/>
            <a:miter lim="800000"/>
            <a:headEnd/>
            <a:tailEnd/>
          </a:ln>
        </p:spPr>
        <p:txBody>
          <a:bodyPr>
            <a:spAutoFit/>
          </a:bodyPr>
          <a:lstStyle/>
          <a:p>
            <a:pPr marL="514350" indent="-514350" algn="r" eaLnBrk="1" hangingPunct="1">
              <a:buNone/>
            </a:pPr>
            <a:r>
              <a:rPr lang="id-ID" sz="3900" dirty="0">
                <a:latin typeface="+mj-lt"/>
                <a:ea typeface="Arial Unicode MS" pitchFamily="34" charset="-128"/>
                <a:cs typeface="Arial Unicode MS" pitchFamily="34" charset="-128"/>
              </a:rPr>
              <a:t>a</a:t>
            </a:r>
            <a:r>
              <a:rPr lang="id-ID" sz="3900" dirty="0" smtClean="0">
                <a:latin typeface="+mj-lt"/>
                <a:ea typeface="Arial Unicode MS" pitchFamily="34" charset="-128"/>
                <a:cs typeface="Arial Unicode MS" pitchFamily="34" charset="-128"/>
              </a:rPr>
              <a:t>dalah </a:t>
            </a:r>
            <a:r>
              <a:rPr lang="id-ID" sz="3900" dirty="0">
                <a:latin typeface="+mj-lt"/>
                <a:ea typeface="Arial Unicode MS" pitchFamily="34" charset="-128"/>
                <a:cs typeface="Arial Unicode MS" pitchFamily="34" charset="-128"/>
              </a:rPr>
              <a:t>majalah ilmiah yang memenuhi kriteria sebagai jurnal nasional dan mendapat status terakreditasi dari Direktorat Jenderal Pendidikan Tinggi dengan masa berlaku</a:t>
            </a:r>
            <a:r>
              <a:rPr lang="en-US" sz="3900" dirty="0">
                <a:latin typeface="+mj-lt"/>
                <a:ea typeface="Arial Unicode MS" pitchFamily="34" charset="-128"/>
                <a:cs typeface="Arial Unicode MS" pitchFamily="34" charset="-128"/>
              </a:rPr>
              <a:t> </a:t>
            </a:r>
            <a:r>
              <a:rPr lang="id-ID" sz="3900" dirty="0">
                <a:latin typeface="+mj-lt"/>
                <a:ea typeface="Arial Unicode MS" pitchFamily="34" charset="-128"/>
                <a:cs typeface="Arial Unicode MS" pitchFamily="34" charset="-128"/>
              </a:rPr>
              <a:t>hasil akreditasi yang sesuai.</a:t>
            </a:r>
          </a:p>
        </p:txBody>
      </p:sp>
      <p:sp>
        <p:nvSpPr>
          <p:cNvPr id="6" name="Title 1"/>
          <p:cNvSpPr>
            <a:spLocks noGrp="1"/>
          </p:cNvSpPr>
          <p:nvPr>
            <p:ph type="title"/>
          </p:nvPr>
        </p:nvSpPr>
        <p:spPr/>
        <p:txBody>
          <a:bodyPr>
            <a:normAutofit/>
          </a:bodyPr>
          <a:lstStyle/>
          <a:p>
            <a:pPr algn="r"/>
            <a:r>
              <a:rPr lang="en-US" sz="4400" b="1" dirty="0" smtClean="0">
                <a:effectLst>
                  <a:outerShdw blurRad="38100" dist="38100" dir="2700000" algn="tl">
                    <a:srgbClr val="000000">
                      <a:alpha val="43137"/>
                    </a:srgbClr>
                  </a:outerShdw>
                </a:effectLst>
              </a:rPr>
              <a:t>JURNAL NASIONAL TERAKREDITASI</a:t>
            </a:r>
            <a:endParaRPr lang="id-ID" sz="44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8" name="Content Placeholder 7"/>
          <p:cNvSpPr>
            <a:spLocks noGrp="1"/>
          </p:cNvSpPr>
          <p:nvPr>
            <p:ph idx="1"/>
          </p:nvPr>
        </p:nvSpPr>
        <p:spPr/>
        <p:txBody>
          <a:bodyPr>
            <a:normAutofit fontScale="92500" lnSpcReduction="20000"/>
          </a:bodyPr>
          <a:lstStyle/>
          <a:p>
            <a:pPr marL="457200" indent="-457200">
              <a:lnSpc>
                <a:spcPct val="120000"/>
              </a:lnSpc>
              <a:spcBef>
                <a:spcPts val="0"/>
              </a:spcBef>
              <a:buNone/>
            </a:pPr>
            <a:r>
              <a:rPr lang="id-ID" altLang="en-US" sz="2400" b="1" dirty="0" smtClean="0">
                <a:solidFill>
                  <a:srgbClr val="C00000"/>
                </a:solidFill>
                <a:latin typeface="+mj-lt"/>
                <a:ea typeface="Arial Unicode MS" pitchFamily="34" charset="-128"/>
                <a:cs typeface="Arial Unicode MS" pitchFamily="34" charset="-128"/>
              </a:rPr>
              <a:t>Jurnal internasional </a:t>
            </a:r>
            <a:r>
              <a:rPr lang="id-ID" altLang="en-US" sz="2400" dirty="0" smtClean="0">
                <a:latin typeface="+mj-lt"/>
                <a:ea typeface="Arial Unicode MS" pitchFamily="34" charset="-128"/>
                <a:cs typeface="Arial Unicode MS" pitchFamily="34" charset="-128"/>
              </a:rPr>
              <a:t>adalah jurnal yang memenuhi kriteria sebagai berikut</a:t>
            </a:r>
            <a:r>
              <a:rPr lang="en-US" altLang="en-US" sz="2400" dirty="0" smtClean="0">
                <a:latin typeface="+mj-lt"/>
                <a:ea typeface="Arial Unicode MS" pitchFamily="34" charset="-128"/>
                <a:cs typeface="Arial Unicode MS" pitchFamily="34" charset="-128"/>
              </a:rPr>
              <a:t> </a:t>
            </a:r>
          </a:p>
          <a:p>
            <a:pPr marL="457200" indent="-457200">
              <a:lnSpc>
                <a:spcPct val="120000"/>
              </a:lnSpc>
              <a:spcBef>
                <a:spcPts val="0"/>
              </a:spcBef>
              <a:buNone/>
            </a:pPr>
            <a:r>
              <a:rPr lang="en-US" altLang="en-US" sz="2400" dirty="0" smtClean="0">
                <a:latin typeface="+mj-lt"/>
                <a:ea typeface="Arial Unicode MS" pitchFamily="34" charset="-128"/>
                <a:cs typeface="Arial Unicode MS" pitchFamily="34" charset="-128"/>
              </a:rPr>
              <a:t>(</a:t>
            </a:r>
            <a:r>
              <a:rPr lang="en-US" altLang="en-US" sz="2400" dirty="0" err="1" smtClean="0">
                <a:latin typeface="+mj-lt"/>
                <a:ea typeface="Arial Unicode MS" pitchFamily="34" charset="-128"/>
                <a:cs typeface="Arial Unicode MS" pitchFamily="34" charset="-128"/>
              </a:rPr>
              <a:t>butir</a:t>
            </a:r>
            <a:r>
              <a:rPr lang="en-US" altLang="en-US" sz="2400" dirty="0" smtClean="0">
                <a:latin typeface="+mj-lt"/>
                <a:ea typeface="Arial Unicode MS" pitchFamily="34" charset="-128"/>
                <a:cs typeface="Arial Unicode MS" pitchFamily="34" charset="-128"/>
              </a:rPr>
              <a:t> 8)</a:t>
            </a:r>
            <a:r>
              <a:rPr lang="id-ID" altLang="en-US" sz="2400" dirty="0" smtClean="0">
                <a:latin typeface="+mj-lt"/>
                <a:ea typeface="Arial Unicode MS" pitchFamily="34" charset="-128"/>
                <a:cs typeface="Arial Unicode MS" pitchFamily="34" charset="-128"/>
              </a:rPr>
              <a:t> :</a:t>
            </a:r>
            <a:endParaRPr lang="en-US" altLang="en-US" sz="2400" dirty="0" smtClean="0">
              <a:latin typeface="+mj-lt"/>
              <a:ea typeface="Arial Unicode MS" pitchFamily="34" charset="-128"/>
              <a:cs typeface="Arial Unicode MS" pitchFamily="34" charset="-128"/>
            </a:endParaRPr>
          </a:p>
          <a:p>
            <a:pPr marL="457200" indent="-457200">
              <a:spcBef>
                <a:spcPts val="300"/>
              </a:spcBef>
              <a:buFont typeface="+mj-lt"/>
              <a:buAutoNum type="alphaLcPeriod"/>
            </a:pPr>
            <a:r>
              <a:rPr lang="id-ID" dirty="0" smtClean="0">
                <a:latin typeface="+mj-lt"/>
              </a:rPr>
              <a:t>Karya ilmiah yang diterbitkan ditulis </a:t>
            </a:r>
            <a:r>
              <a:rPr lang="id-ID" b="1" dirty="0" smtClean="0">
                <a:solidFill>
                  <a:srgbClr val="0066FF"/>
                </a:solidFill>
                <a:latin typeface="+mj-lt"/>
              </a:rPr>
              <a:t>dengan memenuhi kaidah ilmiah dan etika keilmuan</a:t>
            </a:r>
            <a:endParaRPr lang="en-US" sz="1600" dirty="0" smtClean="0">
              <a:solidFill>
                <a:srgbClr val="0066FF"/>
              </a:solidFill>
              <a:latin typeface="+mj-lt"/>
            </a:endParaRPr>
          </a:p>
          <a:p>
            <a:pPr marL="457200" indent="-457200">
              <a:spcBef>
                <a:spcPts val="300"/>
              </a:spcBef>
              <a:buFont typeface="+mj-lt"/>
              <a:buAutoNum type="alphaLcPeriod"/>
            </a:pPr>
            <a:r>
              <a:rPr lang="id-ID" dirty="0" smtClean="0">
                <a:latin typeface="+mj-lt"/>
              </a:rPr>
              <a:t>Memiliki ISSN</a:t>
            </a:r>
            <a:endParaRPr lang="en-US" sz="1600" dirty="0" smtClean="0">
              <a:latin typeface="+mj-lt"/>
            </a:endParaRPr>
          </a:p>
          <a:p>
            <a:pPr marL="457200" indent="-457200">
              <a:spcBef>
                <a:spcPts val="300"/>
              </a:spcBef>
              <a:buFont typeface="+mj-lt"/>
              <a:buAutoNum type="alphaLcPeriod"/>
            </a:pPr>
            <a:r>
              <a:rPr lang="id-ID" dirty="0" smtClean="0">
                <a:latin typeface="+mj-lt"/>
              </a:rPr>
              <a:t>Ditulis dengan menggunakan bahasa resmi PBB (Arab, Inggris, Perancis, Rusia, Spanyol dan Tiongkok)</a:t>
            </a:r>
            <a:endParaRPr lang="en-US" sz="1600" dirty="0" smtClean="0">
              <a:latin typeface="+mj-lt"/>
            </a:endParaRPr>
          </a:p>
          <a:p>
            <a:pPr marL="457200" indent="-457200">
              <a:spcBef>
                <a:spcPts val="300"/>
              </a:spcBef>
              <a:buFont typeface="+mj-lt"/>
              <a:buAutoNum type="alphaLcPeriod"/>
            </a:pPr>
            <a:r>
              <a:rPr lang="id-ID" dirty="0" smtClean="0">
                <a:latin typeface="+mj-lt"/>
              </a:rPr>
              <a:t>Memiliki terbitan versi online</a:t>
            </a:r>
            <a:endParaRPr lang="en-US" sz="1600" dirty="0" smtClean="0">
              <a:latin typeface="+mj-lt"/>
            </a:endParaRPr>
          </a:p>
          <a:p>
            <a:pPr marL="457200" indent="-457200">
              <a:spcBef>
                <a:spcPts val="300"/>
              </a:spcBef>
              <a:buFont typeface="+mj-lt"/>
              <a:buAutoNum type="alphaLcPeriod"/>
            </a:pPr>
            <a:r>
              <a:rPr lang="id-ID" dirty="0" smtClean="0">
                <a:latin typeface="+mj-lt"/>
              </a:rPr>
              <a:t>Dewan Redaksi (</a:t>
            </a:r>
            <a:r>
              <a:rPr lang="id-ID" i="1" dirty="0" smtClean="0">
                <a:latin typeface="+mj-lt"/>
              </a:rPr>
              <a:t>Editorial Board</a:t>
            </a:r>
            <a:r>
              <a:rPr lang="id-ID" dirty="0" smtClean="0">
                <a:latin typeface="+mj-lt"/>
              </a:rPr>
              <a:t>) adalah pakar di bidangnya paling sedikit berasal dari 4 (empat) negara.</a:t>
            </a:r>
            <a:endParaRPr lang="en-US" sz="1600" dirty="0" smtClean="0">
              <a:latin typeface="+mj-lt"/>
            </a:endParaRPr>
          </a:p>
          <a:p>
            <a:pPr marL="457200" indent="-457200">
              <a:spcBef>
                <a:spcPts val="300"/>
              </a:spcBef>
              <a:buFont typeface="+mj-lt"/>
              <a:buAutoNum type="alphaLcPeriod"/>
            </a:pPr>
            <a:r>
              <a:rPr lang="id-ID" dirty="0" smtClean="0">
                <a:latin typeface="+mj-lt"/>
              </a:rPr>
              <a:t>Artikel ilmiah yang diterbitkan dalam 1 (satu) terbitan paling sedikit  penulisnya berasal dari  4 (empat)  negara.</a:t>
            </a:r>
            <a:endParaRPr lang="en-US" sz="1600" dirty="0" smtClean="0">
              <a:latin typeface="+mj-lt"/>
            </a:endParaRPr>
          </a:p>
          <a:p>
            <a:pPr marL="457200" indent="-457200">
              <a:spcBef>
                <a:spcPts val="300"/>
              </a:spcBef>
              <a:buFont typeface="+mj-lt"/>
              <a:buAutoNum type="alphaLcPeriod"/>
            </a:pPr>
            <a:r>
              <a:rPr lang="id-ID" dirty="0" smtClean="0">
                <a:latin typeface="+mj-lt"/>
              </a:rPr>
              <a:t>Terindek oleh </a:t>
            </a:r>
            <a:r>
              <a:rPr lang="id-ID" i="1" dirty="0" smtClean="0">
                <a:latin typeface="+mj-lt"/>
              </a:rPr>
              <a:t>database</a:t>
            </a:r>
            <a:r>
              <a:rPr lang="id-ID" dirty="0" smtClean="0">
                <a:latin typeface="+mj-lt"/>
              </a:rPr>
              <a:t> internasional bereputasi: </a:t>
            </a:r>
            <a:r>
              <a:rPr lang="id-ID" i="1" dirty="0" smtClean="0">
                <a:latin typeface="+mj-lt"/>
              </a:rPr>
              <a:t>Web of Science, Scopus, Microsoft Academic Search, </a:t>
            </a:r>
            <a:r>
              <a:rPr lang="id-ID" dirty="0" smtClean="0">
                <a:latin typeface="+mj-lt"/>
              </a:rPr>
              <a:t>dan/atau</a:t>
            </a:r>
            <a:r>
              <a:rPr lang="id-ID" i="1" dirty="0" smtClean="0">
                <a:latin typeface="+mj-lt"/>
              </a:rPr>
              <a:t> </a:t>
            </a:r>
            <a:r>
              <a:rPr lang="id-ID" dirty="0" smtClean="0">
                <a:latin typeface="+mj-lt"/>
              </a:rPr>
              <a:t>laman sesuai dengan pertimbangan Ditjen Dikti.</a:t>
            </a:r>
            <a:endParaRPr lang="id-ID" sz="1600" dirty="0" smtClean="0">
              <a:latin typeface="+mj-lt"/>
            </a:endParaRPr>
          </a:p>
          <a:p>
            <a:endParaRPr lang="id-ID" dirty="0">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Grp="1" noChangeArrowheads="1"/>
          </p:cNvSpPr>
          <p:nvPr>
            <p:ph idx="1"/>
          </p:nvPr>
        </p:nvSpPr>
        <p:spPr bwMode="auto">
          <a:xfrm>
            <a:off x="1280160" y="2190749"/>
            <a:ext cx="9628632" cy="4278094"/>
          </a:xfrm>
          <a:prstGeom prst="rect">
            <a:avLst/>
          </a:prstGeom>
          <a:noFill/>
          <a:ln w="9525">
            <a:noFill/>
            <a:miter lim="800000"/>
            <a:headEnd/>
            <a:tailEnd/>
          </a:ln>
        </p:spPr>
        <p:txBody>
          <a:bodyPr>
            <a:spAutoFit/>
          </a:bodyPr>
          <a:lstStyle/>
          <a:p>
            <a:pPr marL="400050" indent="-400050">
              <a:buFont typeface="Wingdings" pitchFamily="2" charset="2"/>
              <a:buChar char="q"/>
            </a:pPr>
            <a:r>
              <a:rPr lang="id-ID" sz="1900" b="1" i="1" dirty="0">
                <a:solidFill>
                  <a:srgbClr val="C00000"/>
                </a:solidFill>
                <a:latin typeface="+mj-lt"/>
                <a:ea typeface="Arial Unicode MS" pitchFamily="34" charset="-128"/>
                <a:cs typeface="Arial Unicode MS" pitchFamily="34" charset="-128"/>
              </a:rPr>
              <a:t>Jurnal internasional </a:t>
            </a:r>
            <a:r>
              <a:rPr lang="id-ID" sz="1900" dirty="0">
                <a:latin typeface="+mj-lt"/>
                <a:ea typeface="Arial Unicode MS" pitchFamily="34" charset="-128"/>
                <a:cs typeface="Arial Unicode MS" pitchFamily="34" charset="-128"/>
              </a:rPr>
              <a:t>bereputasi adalah </a:t>
            </a:r>
            <a:r>
              <a:rPr lang="id-ID" sz="1900" dirty="0" smtClean="0"/>
              <a:t>jurnal yang memenuhi kriteria jurnal internasional sebagaimana  butir 8 dengan kriteria tambahan mempunyai faktor dampak (</a:t>
            </a:r>
            <a:r>
              <a:rPr lang="id-ID" sz="1900" i="1" dirty="0" smtClean="0"/>
              <a:t>impact factor</a:t>
            </a:r>
            <a:r>
              <a:rPr lang="id-ID" sz="1900" dirty="0" smtClean="0"/>
              <a:t>) dari </a:t>
            </a:r>
            <a:r>
              <a:rPr lang="id-ID" sz="1900" i="1" dirty="0" smtClean="0"/>
              <a:t>ISI Web of Science (Thomson Reuters)</a:t>
            </a:r>
            <a:r>
              <a:rPr lang="id-ID" sz="1900" dirty="0" smtClean="0"/>
              <a:t> atau </a:t>
            </a:r>
            <a:r>
              <a:rPr lang="id-ID" sz="1900" i="1" dirty="0" smtClean="0"/>
              <a:t>Scimago Journal Rank (SJR)</a:t>
            </a:r>
            <a:r>
              <a:rPr lang="id-ID" sz="1900" dirty="0" smtClean="0"/>
              <a:t> mempunyai urutan tertinggi dalam penilaian karya ilmiah dan dinilai paling tinggi 40</a:t>
            </a:r>
            <a:r>
              <a:rPr lang="en-US" sz="1900" dirty="0" smtClean="0"/>
              <a:t>.</a:t>
            </a:r>
            <a:endParaRPr lang="id-ID" sz="1900" dirty="0">
              <a:latin typeface="+mj-lt"/>
              <a:ea typeface="Arial Unicode MS" pitchFamily="34" charset="-128"/>
              <a:cs typeface="Arial Unicode MS" pitchFamily="34" charset="-128"/>
            </a:endParaRPr>
          </a:p>
          <a:p>
            <a:pPr marL="400050" indent="-400050">
              <a:buFont typeface="Wingdings" pitchFamily="2" charset="2"/>
              <a:buChar char="q"/>
            </a:pPr>
            <a:r>
              <a:rPr lang="id-ID" sz="1900" dirty="0" smtClean="0"/>
              <a:t>Jurnal yang memenuhi kriteria jurnal internasional pada butir 8 dan terindek oleh database internasional bereputasi </a:t>
            </a:r>
            <a:r>
              <a:rPr lang="id-ID" sz="1900" i="1" dirty="0" smtClean="0"/>
              <a:t>(Web of Science, Scopus, atau Microsoft Academic Search)</a:t>
            </a:r>
            <a:r>
              <a:rPr lang="id-ID" sz="1900" dirty="0" smtClean="0"/>
              <a:t> namun belum mempunyai faktor dampak </a:t>
            </a:r>
            <a:r>
              <a:rPr lang="id-ID" sz="1900" i="1" dirty="0" smtClean="0"/>
              <a:t>(impact factor)</a:t>
            </a:r>
            <a:r>
              <a:rPr lang="id-ID" sz="1900" dirty="0" smtClean="0"/>
              <a:t> dari </a:t>
            </a:r>
            <a:r>
              <a:rPr lang="id-ID" sz="1900" i="1" dirty="0" smtClean="0"/>
              <a:t>ISI Web of Science (Thomson Reuters)</a:t>
            </a:r>
            <a:r>
              <a:rPr lang="id-ID" sz="1900" dirty="0" smtClean="0"/>
              <a:t> atau </a:t>
            </a:r>
            <a:r>
              <a:rPr lang="id-ID" sz="1900" i="1" dirty="0" smtClean="0"/>
              <a:t>Scimago Journal Rank (SJR)</a:t>
            </a:r>
            <a:r>
              <a:rPr lang="id-ID" sz="1900" dirty="0" smtClean="0"/>
              <a:t> dalam penilaian karya ilmiah dan dinilai paling tinggi 30.</a:t>
            </a:r>
            <a:endParaRPr lang="en-US" sz="1900" dirty="0" smtClean="0"/>
          </a:p>
          <a:p>
            <a:pPr marL="400050" indent="-400050">
              <a:buFont typeface="Wingdings" pitchFamily="2" charset="2"/>
              <a:buChar char="q"/>
            </a:pPr>
            <a:r>
              <a:rPr lang="id-ID" sz="1900" dirty="0" smtClean="0"/>
              <a:t>Jurnal yang memenuhi kriteria jurnal internasional pada butir 8 yang belum terindek pada database internasional bereputasi (</a:t>
            </a:r>
            <a:r>
              <a:rPr lang="id-ID" sz="1900" i="1" dirty="0" smtClean="0"/>
              <a:t>Web of Science, Scopus, atau Microsoft Academic Search)</a:t>
            </a:r>
            <a:r>
              <a:rPr lang="id-ID" sz="1900" dirty="0" smtClean="0"/>
              <a:t> namun telah terindek pada database internasional seperti DOAJ, CABI, Copernicus, dan/atau</a:t>
            </a:r>
            <a:r>
              <a:rPr lang="id-ID" sz="1900" i="1" dirty="0" smtClean="0"/>
              <a:t> </a:t>
            </a:r>
            <a:r>
              <a:rPr lang="id-ID" sz="1900" dirty="0" smtClean="0"/>
              <a:t>laman sesuai dengan pertimbangan Ditjen Dikti dan dapat dinilai karya ilmiah paling tinggi 20.</a:t>
            </a:r>
            <a:endParaRPr lang="en-US" sz="1900" dirty="0">
              <a:latin typeface="+mj-lt"/>
              <a:ea typeface="Arial Unicode MS" pitchFamily="34" charset="-128"/>
              <a:cs typeface="Arial Unicode MS" pitchFamily="34" charset="-128"/>
            </a:endParaRPr>
          </a:p>
        </p:txBody>
      </p:sp>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80160" y="2190749"/>
            <a:ext cx="9628632" cy="4131900"/>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q"/>
              <a:defRPr/>
            </a:pPr>
            <a:r>
              <a:rPr lang="id-ID" sz="1750" i="1" dirty="0">
                <a:solidFill>
                  <a:srgbClr val="0066FF"/>
                </a:solidFill>
                <a:latin typeface="+mj-lt"/>
                <a:ea typeface="Arial Unicode MS" panose="020B0604020202020204" pitchFamily="34" charset="-128"/>
                <a:cs typeface="Arial Unicode MS" panose="020B0604020202020204" pitchFamily="34" charset="-128"/>
              </a:rPr>
              <a:t>Publikasi pada Jurnal internasional edisi khusus/suplemen atau jurnal ilmiah nasional terakreditasi edisi khusus/suplemen yang memuat artikel yang disajikan dalam sebuah seminar/simposium/lokakarya dapat dinilai sama dengan jurnal edisi normal (bukan edisi khusus) namun tidak dapat digunakan untuk memenuhi syarat publikasi kenaikan jabatan akademik</a:t>
            </a:r>
            <a:r>
              <a:rPr lang="id-ID" sz="1750" dirty="0">
                <a:latin typeface="+mj-lt"/>
                <a:ea typeface="Arial Unicode MS" panose="020B0604020202020204" pitchFamily="34" charset="-128"/>
                <a:cs typeface="Arial Unicode MS" panose="020B0604020202020204" pitchFamily="34" charset="-128"/>
              </a:rPr>
              <a:t>. Perlu ditekankan, edisi khusus/suplemen ini harus diproses seperti pada penerbitan non edisi khusus (terbitan normal) dan memenuhi syarat-syarat karya ilmiah.</a:t>
            </a:r>
          </a:p>
          <a:p>
            <a:pPr marL="285750" indent="-285750" eaLnBrk="1" fontAlgn="auto" hangingPunct="1">
              <a:spcBef>
                <a:spcPts val="0"/>
              </a:spcBef>
              <a:spcAft>
                <a:spcPts val="0"/>
              </a:spcAft>
              <a:buFont typeface="Wingdings" panose="05000000000000000000" pitchFamily="2" charset="2"/>
              <a:buChar char="q"/>
              <a:defRPr/>
            </a:pPr>
            <a:r>
              <a:rPr lang="id-ID" sz="1750" dirty="0">
                <a:latin typeface="+mj-lt"/>
                <a:ea typeface="Arial Unicode MS" panose="020B0604020202020204" pitchFamily="34" charset="-128"/>
                <a:cs typeface="Arial Unicode MS" panose="020B0604020202020204" pitchFamily="34" charset="-128"/>
              </a:rPr>
              <a:t>Lain-lain</a:t>
            </a:r>
          </a:p>
          <a:p>
            <a:pPr marL="531813" indent="-258763" eaLnBrk="1" fontAlgn="auto" hangingPunct="1">
              <a:spcBef>
                <a:spcPts val="0"/>
              </a:spcBef>
              <a:spcAft>
                <a:spcPts val="0"/>
              </a:spcAft>
              <a:buFont typeface="Wingdings" panose="05000000000000000000" pitchFamily="2" charset="2"/>
              <a:buChar char="§"/>
              <a:defRPr/>
            </a:pPr>
            <a:r>
              <a:rPr lang="id-ID" sz="1750" dirty="0">
                <a:latin typeface="+mj-lt"/>
                <a:ea typeface="Arial Unicode MS" panose="020B0604020202020204" pitchFamily="34" charset="-128"/>
                <a:cs typeface="Arial Unicode MS" panose="020B0604020202020204" pitchFamily="34" charset="-128"/>
              </a:rPr>
              <a:t>Proses penilaian jurnal yang hanya mempunyai edisi elektronik disamakan dengan kriteria jurnal yang berlaku (tidak dibedakan). </a:t>
            </a:r>
            <a:endParaRPr lang="en-US" sz="1750" dirty="0">
              <a:latin typeface="+mj-lt"/>
              <a:ea typeface="Arial Unicode MS" panose="020B0604020202020204" pitchFamily="34" charset="-128"/>
              <a:cs typeface="Arial Unicode MS" panose="020B0604020202020204" pitchFamily="34" charset="-128"/>
            </a:endParaRPr>
          </a:p>
          <a:p>
            <a:pPr marL="531813" indent="-258763">
              <a:spcBef>
                <a:spcPts val="0"/>
              </a:spcBef>
              <a:defRPr/>
            </a:pPr>
            <a:r>
              <a:rPr lang="id-ID" sz="1750" dirty="0">
                <a:latin typeface="+mj-lt"/>
                <a:ea typeface="Arial Unicode MS" panose="020B0604020202020204" pitchFamily="34" charset="-128"/>
                <a:cs typeface="Arial Unicode MS" panose="020B0604020202020204" pitchFamily="34" charset="-128"/>
              </a:rPr>
              <a:t>Artikel dalam jurnal nasional  yang terindeks oleh </a:t>
            </a:r>
            <a:r>
              <a:rPr lang="id-ID" sz="1750" dirty="0" smtClean="0">
                <a:latin typeface="+mj-lt"/>
                <a:ea typeface="Arial Unicode MS" panose="020B0604020202020204" pitchFamily="34" charset="-128"/>
                <a:cs typeface="Arial Unicode MS" panose="020B0604020202020204" pitchFamily="34" charset="-128"/>
              </a:rPr>
              <a:t>DOAJ</a:t>
            </a:r>
            <a:r>
              <a:rPr lang="en-US" sz="1750" dirty="0" smtClean="0">
                <a:latin typeface="+mj-lt"/>
                <a:ea typeface="Arial Unicode MS" panose="020B0604020202020204" pitchFamily="34" charset="-128"/>
                <a:cs typeface="Arial Unicode MS" panose="020B0604020202020204" pitchFamily="34" charset="-128"/>
              </a:rPr>
              <a:t> </a:t>
            </a:r>
            <a:r>
              <a:rPr lang="en-US" altLang="en-US" sz="1750" dirty="0" err="1">
                <a:ea typeface="Arial Unicode MS" pitchFamily="34" charset="-128"/>
                <a:cs typeface="Arial Unicode MS" pitchFamily="34" charset="-128"/>
              </a:rPr>
              <a:t>atau</a:t>
            </a:r>
            <a:r>
              <a:rPr lang="en-US" altLang="en-US" sz="1750" dirty="0">
                <a:ea typeface="Arial Unicode MS" pitchFamily="34" charset="-128"/>
                <a:cs typeface="Arial Unicode MS" pitchFamily="34" charset="-128"/>
              </a:rPr>
              <a:t> </a:t>
            </a:r>
            <a:r>
              <a:rPr lang="en-US" altLang="en-US" sz="1750" dirty="0" err="1">
                <a:ea typeface="Arial Unicode MS" pitchFamily="34" charset="-128"/>
                <a:cs typeface="Arial Unicode MS" pitchFamily="34" charset="-128"/>
              </a:rPr>
              <a:t>laman</a:t>
            </a:r>
            <a:r>
              <a:rPr lang="en-US" altLang="en-US" sz="1750" dirty="0">
                <a:ea typeface="Arial Unicode MS" pitchFamily="34" charset="-128"/>
                <a:cs typeface="Arial Unicode MS" pitchFamily="34" charset="-128"/>
              </a:rPr>
              <a:t> lain </a:t>
            </a:r>
            <a:r>
              <a:rPr lang="en-US" altLang="en-US" sz="1750" dirty="0" err="1">
                <a:ea typeface="Arial Unicode MS" pitchFamily="34" charset="-128"/>
                <a:cs typeface="Arial Unicode MS" pitchFamily="34" charset="-128"/>
              </a:rPr>
              <a:t>sesuai</a:t>
            </a:r>
            <a:r>
              <a:rPr lang="en-US" altLang="en-US" sz="1750" dirty="0">
                <a:ea typeface="Arial Unicode MS" pitchFamily="34" charset="-128"/>
                <a:cs typeface="Arial Unicode MS" pitchFamily="34" charset="-128"/>
              </a:rPr>
              <a:t> </a:t>
            </a:r>
            <a:r>
              <a:rPr lang="en-US" altLang="en-US" sz="1750" dirty="0" err="1">
                <a:ea typeface="Arial Unicode MS" pitchFamily="34" charset="-128"/>
                <a:cs typeface="Arial Unicode MS" pitchFamily="34" charset="-128"/>
              </a:rPr>
              <a:t>dengan</a:t>
            </a:r>
            <a:r>
              <a:rPr lang="en-US" altLang="en-US" sz="1750" dirty="0">
                <a:ea typeface="Arial Unicode MS" pitchFamily="34" charset="-128"/>
                <a:cs typeface="Arial Unicode MS" pitchFamily="34" charset="-128"/>
              </a:rPr>
              <a:t> </a:t>
            </a:r>
            <a:r>
              <a:rPr lang="en-US" altLang="en-US" sz="1750" dirty="0" err="1">
                <a:ea typeface="Arial Unicode MS" pitchFamily="34" charset="-128"/>
                <a:cs typeface="Arial Unicode MS" pitchFamily="34" charset="-128"/>
              </a:rPr>
              <a:t>pertimbangan</a:t>
            </a:r>
            <a:r>
              <a:rPr lang="en-US" altLang="en-US" sz="1750" dirty="0">
                <a:ea typeface="Arial Unicode MS" pitchFamily="34" charset="-128"/>
                <a:cs typeface="Arial Unicode MS" pitchFamily="34" charset="-128"/>
              </a:rPr>
              <a:t> </a:t>
            </a:r>
            <a:r>
              <a:rPr lang="en-US" altLang="en-US" sz="1750" dirty="0" err="1" smtClean="0">
                <a:ea typeface="Arial Unicode MS" pitchFamily="34" charset="-128"/>
                <a:cs typeface="Arial Unicode MS" pitchFamily="34" charset="-128"/>
              </a:rPr>
              <a:t>Dirjen</a:t>
            </a:r>
            <a:r>
              <a:rPr lang="en-US" altLang="en-US" sz="1750" dirty="0" smtClean="0">
                <a:ea typeface="Arial Unicode MS" pitchFamily="34" charset="-128"/>
                <a:cs typeface="Arial Unicode MS" pitchFamily="34" charset="-128"/>
              </a:rPr>
              <a:t> </a:t>
            </a:r>
            <a:r>
              <a:rPr lang="en-US" altLang="en-US" sz="1750" dirty="0" err="1">
                <a:ea typeface="Arial Unicode MS" pitchFamily="34" charset="-128"/>
                <a:cs typeface="Arial Unicode MS" pitchFamily="34" charset="-128"/>
              </a:rPr>
              <a:t>Dikti</a:t>
            </a:r>
            <a:r>
              <a:rPr lang="id-ID" sz="1750" dirty="0" smtClean="0">
                <a:latin typeface="+mj-lt"/>
                <a:ea typeface="Arial Unicode MS" panose="020B0604020202020204" pitchFamily="34" charset="-128"/>
                <a:cs typeface="Arial Unicode MS" panose="020B0604020202020204" pitchFamily="34" charset="-128"/>
              </a:rPr>
              <a:t> </a:t>
            </a:r>
            <a:r>
              <a:rPr lang="en-US" sz="1750" dirty="0" smtClean="0">
                <a:latin typeface="+mj-lt"/>
                <a:ea typeface="Arial Unicode MS" panose="020B0604020202020204" pitchFamily="34" charset="-128"/>
                <a:cs typeface="Arial Unicode MS" panose="020B0604020202020204" pitchFamily="34" charset="-128"/>
              </a:rPr>
              <a:t> </a:t>
            </a:r>
            <a:r>
              <a:rPr lang="en-US" sz="1750" dirty="0">
                <a:latin typeface="+mj-lt"/>
                <a:ea typeface="Arial Unicode MS" panose="020B0604020202020204" pitchFamily="34" charset="-128"/>
                <a:cs typeface="Arial Unicode MS" panose="020B0604020202020204" pitchFamily="34" charset="-128"/>
              </a:rPr>
              <a:t>yang </a:t>
            </a:r>
            <a:r>
              <a:rPr lang="en-US" sz="1750" dirty="0" err="1">
                <a:latin typeface="+mj-lt"/>
                <a:ea typeface="Arial Unicode MS" panose="020B0604020202020204" pitchFamily="34" charset="-128"/>
                <a:cs typeface="Arial Unicode MS" panose="020B0604020202020204" pitchFamily="34" charset="-128"/>
              </a:rPr>
              <a:t>berbahasa</a:t>
            </a:r>
            <a:r>
              <a:rPr lang="en-US" sz="1750" dirty="0">
                <a:latin typeface="+mj-lt"/>
                <a:ea typeface="Arial Unicode MS" panose="020B0604020202020204" pitchFamily="34" charset="-128"/>
                <a:cs typeface="Arial Unicode MS" panose="020B0604020202020204" pitchFamily="34" charset="-128"/>
              </a:rPr>
              <a:t> INA </a:t>
            </a:r>
            <a:r>
              <a:rPr lang="id-ID" sz="1750" dirty="0">
                <a:latin typeface="+mj-lt"/>
                <a:ea typeface="Arial Unicode MS" panose="020B0604020202020204" pitchFamily="34" charset="-128"/>
                <a:cs typeface="Arial Unicode MS" panose="020B0604020202020204" pitchFamily="34" charset="-128"/>
              </a:rPr>
              <a:t>dinilai maksimal </a:t>
            </a:r>
            <a:r>
              <a:rPr lang="en-US" sz="1750" dirty="0">
                <a:latin typeface="+mj-lt"/>
                <a:ea typeface="Arial Unicode MS" panose="020B0604020202020204" pitchFamily="34" charset="-128"/>
                <a:cs typeface="Arial Unicode MS" panose="020B0604020202020204" pitchFamily="34" charset="-128"/>
              </a:rPr>
              <a:t>15 </a:t>
            </a:r>
            <a:r>
              <a:rPr lang="en-US" sz="1750" dirty="0" err="1">
                <a:latin typeface="+mj-lt"/>
                <a:ea typeface="Arial Unicode MS" panose="020B0604020202020204" pitchFamily="34" charset="-128"/>
                <a:cs typeface="Arial Unicode MS" panose="020B0604020202020204" pitchFamily="34" charset="-128"/>
              </a:rPr>
              <a:t>dan</a:t>
            </a:r>
            <a:r>
              <a:rPr lang="en-US" sz="1750" dirty="0">
                <a:latin typeface="+mj-lt"/>
                <a:ea typeface="Arial Unicode MS" panose="020B0604020202020204" pitchFamily="34" charset="-128"/>
                <a:cs typeface="Arial Unicode MS" panose="020B0604020202020204" pitchFamily="34" charset="-128"/>
              </a:rPr>
              <a:t> yang </a:t>
            </a:r>
            <a:r>
              <a:rPr lang="en-US" sz="1750" dirty="0" err="1">
                <a:latin typeface="+mj-lt"/>
                <a:ea typeface="Arial Unicode MS" panose="020B0604020202020204" pitchFamily="34" charset="-128"/>
                <a:cs typeface="Arial Unicode MS" panose="020B0604020202020204" pitchFamily="34" charset="-128"/>
              </a:rPr>
              <a:t>berbahasa</a:t>
            </a:r>
            <a:r>
              <a:rPr lang="en-US" sz="1750" dirty="0">
                <a:latin typeface="+mj-lt"/>
                <a:ea typeface="Arial Unicode MS" panose="020B0604020202020204" pitchFamily="34" charset="-128"/>
                <a:cs typeface="Arial Unicode MS" panose="020B0604020202020204" pitchFamily="34" charset="-128"/>
              </a:rPr>
              <a:t> </a:t>
            </a:r>
            <a:r>
              <a:rPr lang="en-US" sz="1750" dirty="0" err="1">
                <a:latin typeface="+mj-lt"/>
                <a:ea typeface="Arial Unicode MS" panose="020B0604020202020204" pitchFamily="34" charset="-128"/>
                <a:cs typeface="Arial Unicode MS" panose="020B0604020202020204" pitchFamily="34" charset="-128"/>
              </a:rPr>
              <a:t>Inggris</a:t>
            </a:r>
            <a:r>
              <a:rPr lang="en-US" sz="1750" dirty="0">
                <a:latin typeface="+mj-lt"/>
                <a:ea typeface="Arial Unicode MS" panose="020B0604020202020204" pitchFamily="34" charset="-128"/>
                <a:cs typeface="Arial Unicode MS" panose="020B0604020202020204" pitchFamily="34" charset="-128"/>
              </a:rPr>
              <a:t> 20</a:t>
            </a:r>
          </a:p>
          <a:p>
            <a:pPr marL="531813" indent="-258763" eaLnBrk="1" fontAlgn="auto" hangingPunct="1">
              <a:spcBef>
                <a:spcPts val="0"/>
              </a:spcBef>
              <a:spcAft>
                <a:spcPts val="0"/>
              </a:spcAft>
              <a:buFont typeface="Wingdings" panose="05000000000000000000" pitchFamily="2" charset="2"/>
              <a:buChar char="§"/>
              <a:defRPr/>
            </a:pPr>
            <a:r>
              <a:rPr lang="id-ID" sz="1750" dirty="0">
                <a:latin typeface="+mj-lt"/>
                <a:ea typeface="Arial Unicode MS" panose="020B0604020202020204" pitchFamily="34" charset="-128"/>
                <a:cs typeface="Arial Unicode MS" panose="020B0604020202020204" pitchFamily="34" charset="-128"/>
              </a:rPr>
              <a:t>Jurnal nasional yang tidak memenuhi kriteri jurnal nasional disetarakan dengan publikasi pada </a:t>
            </a:r>
            <a:r>
              <a:rPr lang="id-ID" sz="1750" dirty="0" smtClean="0">
                <a:latin typeface="+mj-lt"/>
                <a:ea typeface="Arial Unicode MS" panose="020B0604020202020204" pitchFamily="34" charset="-128"/>
                <a:cs typeface="Arial Unicode MS" panose="020B0604020202020204" pitchFamily="34" charset="-128"/>
              </a:rPr>
              <a:t>pros</a:t>
            </a:r>
            <a:r>
              <a:rPr lang="en-US" sz="1750" dirty="0" smtClean="0">
                <a:latin typeface="+mj-lt"/>
                <a:ea typeface="Arial Unicode MS" panose="020B0604020202020204" pitchFamily="34" charset="-128"/>
                <a:cs typeface="Arial Unicode MS" panose="020B0604020202020204" pitchFamily="34" charset="-128"/>
              </a:rPr>
              <a:t>id</a:t>
            </a:r>
            <a:r>
              <a:rPr lang="id-ID" sz="1750" dirty="0" smtClean="0">
                <a:latin typeface="+mj-lt"/>
                <a:ea typeface="Arial Unicode MS" panose="020B0604020202020204" pitchFamily="34" charset="-128"/>
                <a:cs typeface="Arial Unicode MS" panose="020B0604020202020204" pitchFamily="34" charset="-128"/>
              </a:rPr>
              <a:t>ing </a:t>
            </a:r>
            <a:r>
              <a:rPr lang="id-ID" sz="1750" dirty="0">
                <a:latin typeface="+mj-lt"/>
                <a:ea typeface="Arial Unicode MS" panose="020B0604020202020204" pitchFamily="34" charset="-128"/>
                <a:cs typeface="Arial Unicode MS" panose="020B0604020202020204" pitchFamily="34" charset="-128"/>
              </a:rPr>
              <a:t>yang tidak didesiminasikan pada suatu seminar atau yang lainnya. </a:t>
            </a:r>
            <a:endParaRPr lang="en-US" sz="1750" dirty="0">
              <a:latin typeface="+mj-lt"/>
              <a:ea typeface="Arial Unicode MS" panose="020B0604020202020204" pitchFamily="34" charset="-128"/>
              <a:cs typeface="Arial Unicode MS" panose="020B0604020202020204" pitchFamily="34" charset="-128"/>
            </a:endParaRPr>
          </a:p>
          <a:p>
            <a:pPr marL="531813" indent="-258763" eaLnBrk="1" fontAlgn="auto" hangingPunct="1">
              <a:spcBef>
                <a:spcPts val="0"/>
              </a:spcBef>
              <a:spcAft>
                <a:spcPts val="0"/>
              </a:spcAft>
              <a:buFont typeface="Wingdings" panose="05000000000000000000" pitchFamily="2" charset="2"/>
              <a:buChar char="§"/>
              <a:defRPr/>
            </a:pPr>
            <a:r>
              <a:rPr lang="id-ID" sz="1750" dirty="0">
                <a:latin typeface="+mj-lt"/>
                <a:ea typeface="Arial Unicode MS" panose="020B0604020202020204" pitchFamily="34" charset="-128"/>
                <a:cs typeface="Arial Unicode MS" panose="020B0604020202020204" pitchFamily="34" charset="-128"/>
              </a:rPr>
              <a:t>Jurnal ilmiah yang walaupun ditulis dalam Bahasa Resmi PBB namun tidak memenuhi syarat-syarat sebagai jurnal ilmiah internasional, disetarakan dengan jurnal ilmiah nasional tidak terakreditasi. </a:t>
            </a:r>
            <a:endParaRPr lang="en-US" sz="1750" dirty="0">
              <a:latin typeface="+mj-lt"/>
              <a:ea typeface="Arial Unicode MS" panose="020B0604020202020204" pitchFamily="34" charset="-128"/>
              <a:cs typeface="Arial Unicode MS" panose="020B0604020202020204" pitchFamily="34" charset="-128"/>
            </a:endParaRPr>
          </a:p>
        </p:txBody>
      </p:sp>
      <p:sp>
        <p:nvSpPr>
          <p:cNvPr id="8"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29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Dipihak</a:t>
            </a:r>
            <a:r>
              <a:rPr lang="en-US" altLang="en-US" sz="2400" dirty="0" smtClean="0">
                <a:latin typeface="+mj-lt"/>
                <a:ea typeface="Arial Unicode MS" pitchFamily="34" charset="-128"/>
                <a:cs typeface="Arial Unicode MS" pitchFamily="34" charset="-128"/>
              </a:rPr>
              <a:t> lain </a:t>
            </a:r>
            <a:r>
              <a:rPr lang="en-US" altLang="en-US" sz="2400" dirty="0" err="1" smtClean="0">
                <a:latin typeface="+mj-lt"/>
                <a:ea typeface="Arial Unicode MS" pitchFamily="34" charset="-128"/>
                <a:cs typeface="Arial Unicode MS" pitchFamily="34" charset="-128"/>
              </a:rPr>
              <a:t>hasil</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penelitian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dapat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diaplikasikan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dalam</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pengabdian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kepada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masyarakat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serta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berlaku</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sebaliknya</a:t>
            </a:r>
            <a:r>
              <a:rPr lang="en-US" altLang="en-US" sz="2400" dirty="0" smtClean="0">
                <a:latin typeface="+mj-lt"/>
                <a:ea typeface="Arial Unicode MS" pitchFamily="34" charset="-128"/>
                <a:cs typeface="Arial Unicode MS" pitchFamily="34" charset="-128"/>
              </a:rPr>
              <a:t>,</a:t>
            </a:r>
          </a:p>
          <a:p>
            <a:pPr>
              <a:buNone/>
            </a:pP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Hasil</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pengabdian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kepada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masyarakat</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akan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memberikan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inspirasi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gagasan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dalam</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penelitian</a:t>
            </a:r>
            <a:endParaRPr lang="en-US" altLang="en-US" sz="2400" dirty="0" smtClean="0">
              <a:latin typeface="+mj-lt"/>
              <a:ea typeface="Arial Unicode MS" pitchFamily="34" charset="-128"/>
              <a:cs typeface="Arial Unicode MS" pitchFamily="34" charset="-128"/>
            </a:endParaRPr>
          </a:p>
          <a:p>
            <a:pPr>
              <a:buNone/>
            </a:pP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Dengan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demikian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tampak</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dengan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jelas</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bahwa</a:t>
            </a:r>
            <a:r>
              <a:rPr lang="en-US" altLang="en-US" sz="2400" dirty="0" smtClean="0">
                <a:latin typeface="+mj-lt"/>
                <a:ea typeface="Arial Unicode MS" pitchFamily="34" charset="-128"/>
                <a:cs typeface="Arial Unicode MS" pitchFamily="34" charset="-128"/>
              </a:rPr>
              <a:t> dharma </a:t>
            </a:r>
            <a:r>
              <a:rPr lang="en-US" altLang="en-US" sz="2400" dirty="0" err="1" smtClean="0">
                <a:latin typeface="+mj-lt"/>
                <a:ea typeface="Arial Unicode MS" pitchFamily="34" charset="-128"/>
                <a:cs typeface="Arial Unicode MS" pitchFamily="34" charset="-128"/>
              </a:rPr>
              <a:t>penelitian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memberikan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sumbangan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cukup</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besar</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pada</a:t>
            </a:r>
            <a:r>
              <a:rPr lang="en-US" altLang="en-US" sz="2400" dirty="0" smtClean="0">
                <a:latin typeface="+mj-lt"/>
                <a:ea typeface="Arial Unicode MS" pitchFamily="34" charset="-128"/>
                <a:cs typeface="Arial Unicode MS" pitchFamily="34" charset="-128"/>
              </a:rPr>
              <a:t> dharma yang lain</a:t>
            </a:r>
          </a:p>
          <a:p>
            <a:pPr>
              <a:buNone/>
            </a:pP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Oleh</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karena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itu</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tidak</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berlebihan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jika</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prestasi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seorang</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dosen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dalam</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penelitian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publikasi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menjadi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tolok</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ukur</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utama</a:t>
            </a:r>
            <a:r>
              <a:rPr lang="en-US" altLang="en-US" sz="2400" dirty="0" smtClean="0">
                <a:latin typeface="+mj-lt"/>
                <a:ea typeface="Arial Unicode MS" pitchFamily="34" charset="-128"/>
                <a:cs typeface="Arial Unicode MS" pitchFamily="34" charset="-128"/>
              </a:rPr>
              <a:t> yang </a:t>
            </a:r>
            <a:r>
              <a:rPr lang="en-US" altLang="en-US" sz="2400" dirty="0" err="1" smtClean="0">
                <a:latin typeface="+mj-lt"/>
                <a:ea typeface="Arial Unicode MS" pitchFamily="34" charset="-128"/>
                <a:cs typeface="Arial Unicode MS" pitchFamily="34" charset="-128"/>
              </a:rPr>
              <a:t>menggambarkan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profesionalisme</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dosen</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sebagai</a:t>
            </a:r>
            <a:r>
              <a:rPr lang="en-US" altLang="en-US" sz="2400" dirty="0" smtClean="0">
                <a:latin typeface="+mj-lt"/>
                <a:ea typeface="Arial Unicode MS" pitchFamily="34" charset="-128"/>
                <a:cs typeface="Arial Unicode MS" pitchFamily="34" charset="-128"/>
              </a:rPr>
              <a:t> </a:t>
            </a:r>
            <a:r>
              <a:rPr lang="en-US" altLang="en-US" sz="2400" dirty="0" err="1" smtClean="0">
                <a:latin typeface="+mj-lt"/>
                <a:ea typeface="Arial Unicode MS" pitchFamily="34" charset="-128"/>
                <a:cs typeface="Arial Unicode MS" pitchFamily="34" charset="-128"/>
              </a:rPr>
              <a:t>ilmuwan</a:t>
            </a:r>
            <a:endParaRPr lang="id-ID" sz="2400" dirty="0">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a:t>
            </a:fld>
            <a:endParaRPr lang="en-US"/>
          </a:p>
        </p:txBody>
      </p:sp>
      <p:sp>
        <p:nvSpPr>
          <p:cNvPr id="6" name="Title 1"/>
          <p:cNvSpPr>
            <a:spLocks noGrp="1"/>
          </p:cNvSpPr>
          <p:nvPr>
            <p:ph type="title"/>
          </p:nvPr>
        </p:nvSpPr>
        <p:spPr>
          <a:xfrm>
            <a:off x="1280160" y="466343"/>
            <a:ext cx="9628632" cy="1362113"/>
          </a:xfrm>
        </p:spPr>
        <p:txBody>
          <a:bodyPr>
            <a:normAutofit/>
          </a:bodyPr>
          <a:lstStyle/>
          <a:p>
            <a:pPr algn="ctr"/>
            <a:r>
              <a:rPr lang="en-US" sz="4400" b="1" dirty="0" smtClean="0"/>
              <a:t>PENDAHULUAN</a:t>
            </a:r>
            <a:endParaRPr lang="id-ID" sz="44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80160" y="2190749"/>
            <a:ext cx="9628632" cy="4524315"/>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Prosiding seminar atau pertemuan ilmiah lainnya dalam bentuk buku atau sof</a:t>
            </a:r>
            <a:r>
              <a:rPr lang="en-US" sz="1800" dirty="0">
                <a:latin typeface="+mj-lt"/>
                <a:ea typeface="Arial Unicode MS" panose="020B0604020202020204" pitchFamily="34" charset="-128"/>
                <a:cs typeface="Arial Unicode MS" panose="020B0604020202020204" pitchFamily="34" charset="-128"/>
              </a:rPr>
              <a:t>t</a:t>
            </a:r>
            <a:r>
              <a:rPr lang="id-ID" sz="1800" dirty="0">
                <a:latin typeface="+mj-lt"/>
                <a:ea typeface="Arial Unicode MS" panose="020B0604020202020204" pitchFamily="34" charset="-128"/>
                <a:cs typeface="Arial Unicode MS" panose="020B0604020202020204" pitchFamily="34" charset="-128"/>
              </a:rPr>
              <a:t> copy yang selain memiliki ISBN atau ISSN juga memenuhi </a:t>
            </a:r>
            <a:r>
              <a:rPr lang="id-ID" sz="1800" dirty="0" smtClean="0">
                <a:latin typeface="+mj-lt"/>
                <a:ea typeface="Arial Unicode MS" panose="020B0604020202020204" pitchFamily="34" charset="-128"/>
                <a:cs typeface="Arial Unicode MS" panose="020B0604020202020204" pitchFamily="34" charset="-128"/>
              </a:rPr>
              <a:t>kriteria:</a:t>
            </a:r>
            <a:endParaRPr lang="en-US" sz="1800" dirty="0">
              <a:latin typeface="+mj-lt"/>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Ada </a:t>
            </a:r>
            <a:r>
              <a:rPr lang="id-ID" sz="1800" dirty="0">
                <a:latin typeface="+mj-lt"/>
                <a:ea typeface="Arial Unicode MS" panose="020B0604020202020204" pitchFamily="34" charset="-128"/>
                <a:cs typeface="Arial Unicode MS" panose="020B0604020202020204" pitchFamily="34" charset="-128"/>
              </a:rPr>
              <a:t>Tim Editor yang terdiri atas satu atau lebih pakar dalam bidang ilmu yang </a:t>
            </a:r>
            <a:r>
              <a:rPr lang="id-ID" sz="1800" dirty="0" smtClean="0">
                <a:latin typeface="+mj-lt"/>
                <a:ea typeface="Arial Unicode MS" panose="020B0604020202020204" pitchFamily="34" charset="-128"/>
                <a:cs typeface="Arial Unicode MS" panose="020B0604020202020204" pitchFamily="34" charset="-128"/>
              </a:rPr>
              <a:t>sesuai.</a:t>
            </a:r>
            <a:endParaRPr lang="en-US" sz="1800" dirty="0">
              <a:latin typeface="+mj-lt"/>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Diterbitkan </a:t>
            </a:r>
            <a:r>
              <a:rPr lang="id-ID" sz="1800" dirty="0">
                <a:latin typeface="+mj-lt"/>
                <a:ea typeface="Arial Unicode MS" panose="020B0604020202020204" pitchFamily="34" charset="-128"/>
                <a:cs typeface="Arial Unicode MS" panose="020B0604020202020204" pitchFamily="34" charset="-128"/>
              </a:rPr>
              <a:t>dan diedarkan serendah-rendahnya secara nasional.</a:t>
            </a:r>
            <a:endParaRPr lang="en-US" sz="1800" dirty="0">
              <a:latin typeface="+mj-lt"/>
              <a:ea typeface="Arial Unicode MS" panose="020B0604020202020204" pitchFamily="34" charset="-128"/>
              <a:cs typeface="Arial Unicode MS" panose="020B0604020202020204" pitchFamily="34" charset="-128"/>
            </a:endParaRPr>
          </a:p>
          <a:p>
            <a:pPr marL="531813" indent="-354013" eaLnBrk="1" fontAlgn="auto" hangingPunct="1">
              <a:spcBef>
                <a:spcPts val="0"/>
              </a:spcBef>
              <a:spcAft>
                <a:spcPts val="0"/>
              </a:spcAft>
              <a:buFontTx/>
              <a:buAutoNum type="alphaLcPeriod" startAt="2"/>
              <a:defRPr/>
            </a:pPr>
            <a:endParaRPr lang="id-ID" sz="18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Koran/majalah populer/majalah umum adalah koran/majalah populer/majalah umum yang memenuhi syarat-syarat penerbitan untuk setiap kategori media penerbitan tersebut, diterbitkan secara reguler dan diedarkan serendah-rendahnya pada wilayah kabupaten/kota.</a:t>
            </a:r>
            <a:endParaRPr lang="en-US" sz="1800" dirty="0">
              <a:latin typeface="+mj-lt"/>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defRPr/>
            </a:pPr>
            <a:endParaRPr lang="en-US" sz="18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Menterjemahkan/menyadur buku ilmiah adalah menterjemahkan/menyadur buku ilmiah dalam bahasa asing ke dalam Bahasa Indonesia atau sebaliknya yang diterbitkan dan diedarkan secara nasional dalam bentuk buku.</a:t>
            </a:r>
            <a:endParaRPr lang="en-US" sz="18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endParaRPr lang="en-US" sz="18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Mengedit/menyunting buku ilmiah adalah hasil suntingan/editing terhadap isi buku ilmiah orang lain untuk memudahkan pemahaman bagi pembaca dan diterbitkan serta diedarkan secara nasional dalam bentuk buku.</a:t>
            </a:r>
            <a:endParaRPr lang="en-US" sz="1800" dirty="0">
              <a:latin typeface="+mj-lt"/>
              <a:ea typeface="Arial Unicode MS" panose="020B0604020202020204" pitchFamily="34" charset="-128"/>
              <a:cs typeface="Arial Unicode MS" panose="020B0604020202020204" pitchFamily="34" charset="-128"/>
            </a:endParaRPr>
          </a:p>
        </p:txBody>
      </p:sp>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80160" y="2190749"/>
            <a:ext cx="10039004" cy="4247317"/>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Membuat rancangan dan karya teknologi yang</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memperoleh</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hak</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kekayaan</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intelektual</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berupa</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rancangan</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dan</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karya</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teknologi</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berupa</a:t>
            </a:r>
            <a:r>
              <a:rPr lang="en-US" sz="1800" dirty="0">
                <a:latin typeface="+mj-lt"/>
                <a:ea typeface="Arial Unicode MS" panose="020B0604020202020204" pitchFamily="34" charset="-128"/>
                <a:cs typeface="Arial Unicode MS" panose="020B0604020202020204" pitchFamily="34" charset="-128"/>
              </a:rPr>
              <a:t> </a:t>
            </a:r>
            <a:r>
              <a:rPr lang="id-ID" sz="1800" dirty="0">
                <a:latin typeface="+mj-lt"/>
                <a:ea typeface="Arial Unicode MS" panose="020B0604020202020204" pitchFamily="34" charset="-128"/>
                <a:cs typeface="Arial Unicode MS" panose="020B0604020202020204" pitchFamily="34" charset="-128"/>
              </a:rPr>
              <a:t>hak cipta/</a:t>
            </a:r>
            <a:r>
              <a:rPr lang="en-US" sz="1800" dirty="0" err="1">
                <a:latin typeface="+mj-lt"/>
                <a:ea typeface="Arial Unicode MS" panose="020B0604020202020204" pitchFamily="34" charset="-128"/>
                <a:cs typeface="Arial Unicode MS" panose="020B0604020202020204" pitchFamily="34" charset="-128"/>
              </a:rPr>
              <a:t>hak</a:t>
            </a:r>
            <a:r>
              <a:rPr lang="en-US" sz="1800" dirty="0">
                <a:latin typeface="+mj-lt"/>
                <a:ea typeface="Arial Unicode MS" panose="020B0604020202020204" pitchFamily="34" charset="-128"/>
                <a:cs typeface="Arial Unicode MS" panose="020B0604020202020204" pitchFamily="34" charset="-128"/>
              </a:rPr>
              <a:t> paten </a:t>
            </a:r>
            <a:r>
              <a:rPr lang="id-ID" sz="1800" dirty="0">
                <a:latin typeface="+mj-lt"/>
                <a:ea typeface="Arial Unicode MS" panose="020B0604020202020204" pitchFamily="34" charset="-128"/>
                <a:cs typeface="Arial Unicode MS" panose="020B0604020202020204" pitchFamily="34" charset="-128"/>
              </a:rPr>
              <a:t>dari badan atau instansi yang berwenang pada tingkat:</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r>
              <a:rPr lang="id-ID" sz="1800" dirty="0">
                <a:latin typeface="+mj-lt"/>
                <a:ea typeface="Arial Unicode MS" panose="020B0604020202020204" pitchFamily="34" charset="-128"/>
                <a:cs typeface="Arial Unicode MS" panose="020B0604020202020204" pitchFamily="34" charset="-128"/>
              </a:rPr>
              <a:t>Internasional adalah mendapat sertifikasi ha</a:t>
            </a:r>
            <a:r>
              <a:rPr lang="en-US" sz="1800" dirty="0">
                <a:latin typeface="+mj-lt"/>
                <a:ea typeface="Arial Unicode MS" panose="020B0604020202020204" pitchFamily="34" charset="-128"/>
                <a:cs typeface="Arial Unicode MS" panose="020B0604020202020204" pitchFamily="34" charset="-128"/>
              </a:rPr>
              <a:t>k </a:t>
            </a:r>
            <a:r>
              <a:rPr lang="en-US" sz="1800" dirty="0" err="1">
                <a:latin typeface="+mj-lt"/>
                <a:ea typeface="Arial Unicode MS" panose="020B0604020202020204" pitchFamily="34" charset="-128"/>
                <a:cs typeface="Arial Unicode MS" panose="020B0604020202020204" pitchFamily="34" charset="-128"/>
              </a:rPr>
              <a:t>kekayaan</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intelektual</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hak</a:t>
            </a:r>
            <a:r>
              <a:rPr lang="en-US" sz="1800" dirty="0">
                <a:latin typeface="+mj-lt"/>
                <a:ea typeface="Arial Unicode MS" panose="020B0604020202020204" pitchFamily="34" charset="-128"/>
                <a:cs typeface="Arial Unicode MS" panose="020B0604020202020204" pitchFamily="34" charset="-128"/>
              </a:rPr>
              <a:t> </a:t>
            </a:r>
            <a:r>
              <a:rPr lang="id-ID" sz="1800" dirty="0">
                <a:latin typeface="+mj-lt"/>
                <a:ea typeface="Arial Unicode MS" panose="020B0604020202020204" pitchFamily="34" charset="-128"/>
                <a:cs typeface="Arial Unicode MS" panose="020B0604020202020204" pitchFamily="34" charset="-128"/>
              </a:rPr>
              <a:t>cipta/hak </a:t>
            </a:r>
            <a:r>
              <a:rPr lang="en-US" sz="1800" dirty="0">
                <a:latin typeface="+mj-lt"/>
                <a:ea typeface="Arial Unicode MS" panose="020B0604020202020204" pitchFamily="34" charset="-128"/>
                <a:cs typeface="Arial Unicode MS" panose="020B0604020202020204" pitchFamily="34" charset="-128"/>
              </a:rPr>
              <a:t>paten) </a:t>
            </a:r>
            <a:r>
              <a:rPr lang="id-ID" sz="1800" dirty="0">
                <a:latin typeface="+mj-lt"/>
                <a:ea typeface="Arial Unicode MS" panose="020B0604020202020204" pitchFamily="34" charset="-128"/>
                <a:cs typeface="Arial Unicode MS" panose="020B0604020202020204" pitchFamily="34" charset="-128"/>
              </a:rPr>
              <a:t>dari badan atau instansi yang berwenang untuk tingkat internasional.</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r>
              <a:rPr lang="id-ID" sz="1800" dirty="0">
                <a:latin typeface="+mj-lt"/>
                <a:ea typeface="Arial Unicode MS" panose="020B0604020202020204" pitchFamily="34" charset="-128"/>
                <a:cs typeface="Arial Unicode MS" panose="020B0604020202020204" pitchFamily="34" charset="-128"/>
              </a:rPr>
              <a:t>Nasional adalah mendapat sertifikasi hak</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kekayaan</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intelektua</a:t>
            </a:r>
            <a:r>
              <a:rPr lang="en-US" sz="1800" dirty="0">
                <a:latin typeface="+mj-lt"/>
                <a:ea typeface="Arial Unicode MS" panose="020B0604020202020204" pitchFamily="34" charset="-128"/>
                <a:cs typeface="Arial Unicode MS" panose="020B0604020202020204" pitchFamily="34" charset="-128"/>
              </a:rPr>
              <a:t> (</a:t>
            </a:r>
            <a:r>
              <a:rPr lang="en-US" sz="1800" dirty="0" err="1">
                <a:latin typeface="+mj-lt"/>
                <a:ea typeface="Arial Unicode MS" panose="020B0604020202020204" pitchFamily="34" charset="-128"/>
                <a:cs typeface="Arial Unicode MS" panose="020B0604020202020204" pitchFamily="34" charset="-128"/>
              </a:rPr>
              <a:t>hak</a:t>
            </a:r>
            <a:r>
              <a:rPr lang="id-ID" sz="1800" dirty="0">
                <a:latin typeface="+mj-lt"/>
                <a:ea typeface="Arial Unicode MS" panose="020B0604020202020204" pitchFamily="34" charset="-128"/>
                <a:cs typeface="Arial Unicode MS" panose="020B0604020202020204" pitchFamily="34" charset="-128"/>
              </a:rPr>
              <a:t> cipta/hak </a:t>
            </a:r>
            <a:r>
              <a:rPr lang="en-US" sz="1800" dirty="0">
                <a:latin typeface="+mj-lt"/>
                <a:ea typeface="Arial Unicode MS" panose="020B0604020202020204" pitchFamily="34" charset="-128"/>
                <a:cs typeface="Arial Unicode MS" panose="020B0604020202020204" pitchFamily="34" charset="-128"/>
              </a:rPr>
              <a:t>paten) </a:t>
            </a:r>
            <a:r>
              <a:rPr lang="id-ID" sz="1800" dirty="0">
                <a:latin typeface="+mj-lt"/>
                <a:ea typeface="Arial Unicode MS" panose="020B0604020202020204" pitchFamily="34" charset="-128"/>
                <a:cs typeface="Arial Unicode MS" panose="020B0604020202020204" pitchFamily="34" charset="-128"/>
              </a:rPr>
              <a:t>dari badan atau instansi yang berwenang untuk tingkat nasional.</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endParaRPr lang="id-ID" sz="18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Membuat rancangan dan karya teknologi adalah membuat rancangan yang sekaligus menghasilkan karya nyata di bidang teknologi tanpa mendapat HKI, tetapi mendapat penilaian sejawat yang mempunyai otoritas sebagai karya yang bermutu, canggih dan mutakhir pada tingkat :</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r>
              <a:rPr lang="id-ID" sz="1800" dirty="0">
                <a:latin typeface="+mj-lt"/>
                <a:ea typeface="Arial Unicode MS" panose="020B0604020202020204" pitchFamily="34" charset="-128"/>
                <a:cs typeface="Arial Unicode MS" panose="020B0604020202020204" pitchFamily="34" charset="-128"/>
              </a:rPr>
              <a:t>Internasional adalah mendapat penilaian sejawat yang mempunyai otoritas untuk tingkat internasional.</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r>
              <a:rPr lang="id-ID" sz="1800" dirty="0">
                <a:latin typeface="+mj-lt"/>
                <a:ea typeface="Arial Unicode MS" panose="020B0604020202020204" pitchFamily="34" charset="-128"/>
                <a:cs typeface="Arial Unicode MS" panose="020B0604020202020204" pitchFamily="34" charset="-128"/>
              </a:rPr>
              <a:t>Nasional adalah mendapat penilaian sejawat yang mempunyai otoritas untuk tingkat nasional.</a:t>
            </a:r>
            <a:endParaRPr lang="en-US" sz="1800" dirty="0">
              <a:latin typeface="+mj-lt"/>
              <a:ea typeface="Arial Unicode MS" panose="020B0604020202020204" pitchFamily="34" charset="-128"/>
              <a:cs typeface="Arial Unicode MS" panose="020B0604020202020204" pitchFamily="34" charset="-128"/>
            </a:endParaRPr>
          </a:p>
          <a:p>
            <a:pPr marL="571500" indent="-285750" eaLnBrk="1" fontAlgn="auto" hangingPunct="1">
              <a:spcBef>
                <a:spcPts val="0"/>
              </a:spcBef>
              <a:spcAft>
                <a:spcPts val="0"/>
              </a:spcAft>
              <a:buFont typeface="+mj-lt"/>
              <a:buAutoNum type="alphaLcPeriod"/>
              <a:defRPr/>
            </a:pPr>
            <a:r>
              <a:rPr lang="id-ID" sz="1800" dirty="0">
                <a:latin typeface="+mj-lt"/>
                <a:ea typeface="Arial Unicode MS" panose="020B0604020202020204" pitchFamily="34" charset="-128"/>
                <a:cs typeface="Arial Unicode MS" panose="020B0604020202020204" pitchFamily="34" charset="-128"/>
              </a:rPr>
              <a:t>Lokal adalah mendapat penilaian sejawat yang mempunyai otoritas untuk tingkat daerah.</a:t>
            </a:r>
            <a:endParaRPr lang="en-US" sz="1800" dirty="0">
              <a:latin typeface="+mj-lt"/>
              <a:ea typeface="Arial Unicode MS" panose="020B0604020202020204" pitchFamily="34" charset="-128"/>
              <a:cs typeface="Arial Unicode MS" panose="020B0604020202020204" pitchFamily="34" charset="-128"/>
            </a:endParaRPr>
          </a:p>
        </p:txBody>
      </p:sp>
      <p:sp>
        <p:nvSpPr>
          <p:cNvPr id="8"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80159" y="2190749"/>
            <a:ext cx="10496205" cy="4247317"/>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q"/>
              <a:defRPr/>
            </a:pPr>
            <a:r>
              <a:rPr lang="id-ID" sz="1800" dirty="0">
                <a:latin typeface="+mj-lt"/>
                <a:ea typeface="Arial Unicode MS" panose="020B0604020202020204" pitchFamily="34" charset="-128"/>
                <a:cs typeface="Arial Unicode MS" panose="020B0604020202020204" pitchFamily="34" charset="-128"/>
              </a:rPr>
              <a:t>Membuat rancangan dan karya seni monumental/seni pertunjukan adalah rancangan yang sekaligus menghasilkan karya nyata di bidang seni monumental/seni pertunjukan.</a:t>
            </a:r>
            <a:endParaRPr lang="en-US" sz="18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Rancangan </a:t>
            </a:r>
            <a:r>
              <a:rPr lang="id-ID" sz="1800" dirty="0">
                <a:latin typeface="+mj-lt"/>
                <a:ea typeface="Arial Unicode MS" panose="020B0604020202020204" pitchFamily="34" charset="-128"/>
                <a:cs typeface="Arial Unicode MS" panose="020B0604020202020204" pitchFamily="34" charset="-128"/>
              </a:rPr>
              <a:t>dan karya seni monumental adalah rancangan dan karya seni yang mempunyai nilai abadi/berlaku aspek monumentalnya tetapi juga pada elemen estetiknya, seperti patung, candi, dll.  Karya seni rupa, seni kriya, seni pertunjukan dan karya desain sepanjang memiliki nilai monumental baru, tergolong ke dalam karya seni </a:t>
            </a:r>
            <a:r>
              <a:rPr lang="id-ID" sz="1800" dirty="0" smtClean="0">
                <a:latin typeface="+mj-lt"/>
                <a:ea typeface="Arial Unicode MS" panose="020B0604020202020204" pitchFamily="34" charset="-128"/>
                <a:cs typeface="Arial Unicode MS" panose="020B0604020202020204" pitchFamily="34" charset="-128"/>
              </a:rPr>
              <a:t>monumental.</a:t>
            </a:r>
            <a:endParaRPr lang="en-US" sz="18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Rancangan </a:t>
            </a:r>
            <a:r>
              <a:rPr lang="id-ID" sz="1800" dirty="0">
                <a:latin typeface="+mj-lt"/>
                <a:ea typeface="Arial Unicode MS" panose="020B0604020202020204" pitchFamily="34" charset="-128"/>
                <a:cs typeface="Arial Unicode MS" panose="020B0604020202020204" pitchFamily="34" charset="-128"/>
              </a:rPr>
              <a:t>dan karya seni rupa adalah rancangan dan karya seni murni yang mempunyai nilai estetik tinggi, seperti seni patung, seni lukis, seni pahat, seni keramik, seni fotografi, </a:t>
            </a:r>
            <a:r>
              <a:rPr lang="id-ID" sz="1800" dirty="0" smtClean="0">
                <a:latin typeface="+mj-lt"/>
                <a:ea typeface="Arial Unicode MS" panose="020B0604020202020204" pitchFamily="34" charset="-128"/>
                <a:cs typeface="Arial Unicode MS" panose="020B0604020202020204" pitchFamily="34" charset="-128"/>
              </a:rPr>
              <a:t>dll.</a:t>
            </a:r>
            <a:endParaRPr lang="en-US" sz="18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Rancangan </a:t>
            </a:r>
            <a:r>
              <a:rPr lang="id-ID" sz="1800" dirty="0">
                <a:latin typeface="+mj-lt"/>
                <a:ea typeface="Arial Unicode MS" panose="020B0604020202020204" pitchFamily="34" charset="-128"/>
                <a:cs typeface="Arial Unicode MS" panose="020B0604020202020204" pitchFamily="34" charset="-128"/>
              </a:rPr>
              <a:t>dan karya seni kriya adalah rancangan dan karya seni yang mempunyai nilai keterampilan sebagaimana seni kerajinan tangan, seperti membuat keranjang, kukusan, mainan anak-anak, </a:t>
            </a:r>
            <a:r>
              <a:rPr lang="id-ID" sz="1800" dirty="0" smtClean="0">
                <a:latin typeface="+mj-lt"/>
                <a:ea typeface="Arial Unicode MS" panose="020B0604020202020204" pitchFamily="34" charset="-128"/>
                <a:cs typeface="Arial Unicode MS" panose="020B0604020202020204" pitchFamily="34" charset="-128"/>
              </a:rPr>
              <a:t>dll.</a:t>
            </a:r>
            <a:endParaRPr lang="en-US" sz="18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Rancangan </a:t>
            </a:r>
            <a:r>
              <a:rPr lang="id-ID" sz="1800" dirty="0">
                <a:latin typeface="+mj-lt"/>
                <a:ea typeface="Arial Unicode MS" panose="020B0604020202020204" pitchFamily="34" charset="-128"/>
                <a:cs typeface="Arial Unicode MS" panose="020B0604020202020204" pitchFamily="34" charset="-128"/>
              </a:rPr>
              <a:t>dan karya seni pertunjukan adalah rancangan dan karya seni yang dalam penikmatannya melalui pedalangan, teater, </a:t>
            </a:r>
            <a:r>
              <a:rPr lang="id-ID" sz="1800" dirty="0" smtClean="0">
                <a:latin typeface="+mj-lt"/>
                <a:ea typeface="Arial Unicode MS" panose="020B0604020202020204" pitchFamily="34" charset="-128"/>
                <a:cs typeface="Arial Unicode MS" panose="020B0604020202020204" pitchFamily="34" charset="-128"/>
              </a:rPr>
              <a:t>dll.</a:t>
            </a:r>
            <a:endParaRPr lang="en-US" sz="18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Font typeface="+mj-lt"/>
              <a:buAutoNum type="alphaLcPeriod"/>
              <a:defRPr/>
            </a:pPr>
            <a:r>
              <a:rPr lang="id-ID" sz="1800" dirty="0" smtClean="0">
                <a:latin typeface="+mj-lt"/>
                <a:ea typeface="Arial Unicode MS" panose="020B0604020202020204" pitchFamily="34" charset="-128"/>
                <a:cs typeface="Arial Unicode MS" panose="020B0604020202020204" pitchFamily="34" charset="-128"/>
              </a:rPr>
              <a:t>Karya </a:t>
            </a:r>
            <a:r>
              <a:rPr lang="id-ID" sz="1800" dirty="0">
                <a:latin typeface="+mj-lt"/>
                <a:ea typeface="Arial Unicode MS" panose="020B0604020202020204" pitchFamily="34" charset="-128"/>
                <a:cs typeface="Arial Unicode MS" panose="020B0604020202020204" pitchFamily="34" charset="-128"/>
              </a:rPr>
              <a:t>desain adalah bagian dari karya seni rupa yang diaplikasikan kepada benda-benda kebutuhan sehari-hari yang mempunyai nilai guna, seperti desain komunikasi visual/desain grafis, desain produk, desain interior, desain industri tekstil, dll.</a:t>
            </a:r>
            <a:endParaRPr lang="en-US" sz="1800" dirty="0">
              <a:latin typeface="+mj-lt"/>
              <a:ea typeface="Arial Unicode MS" panose="020B0604020202020204" pitchFamily="34" charset="-128"/>
              <a:cs typeface="Arial Unicode MS" panose="020B0604020202020204" pitchFamily="34" charset="-128"/>
            </a:endParaRPr>
          </a:p>
        </p:txBody>
      </p:sp>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32</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p:cNvSpPr>
          <p:nvPr>
            <p:ph idx="1"/>
          </p:nvPr>
        </p:nvSpPr>
        <p:spPr>
          <a:xfrm>
            <a:off x="1280159" y="2190749"/>
            <a:ext cx="10274531" cy="4216539"/>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q"/>
              <a:defRPr/>
            </a:pPr>
            <a:r>
              <a:rPr lang="id-ID" sz="1700" b="1" dirty="0">
                <a:solidFill>
                  <a:srgbClr val="C00000"/>
                </a:solidFill>
                <a:latin typeface="+mj-lt"/>
                <a:ea typeface="Arial Unicode MS" panose="020B0604020202020204" pitchFamily="34" charset="-128"/>
                <a:cs typeface="Arial Unicode MS" panose="020B0604020202020204" pitchFamily="34" charset="-128"/>
              </a:rPr>
              <a:t>Karya sastra </a:t>
            </a:r>
            <a:r>
              <a:rPr lang="id-ID" sz="1700" dirty="0">
                <a:latin typeface="+mj-lt"/>
                <a:ea typeface="Arial Unicode MS" panose="020B0604020202020204" pitchFamily="34" charset="-128"/>
                <a:cs typeface="Arial Unicode MS" panose="020B0604020202020204" pitchFamily="34" charset="-128"/>
              </a:rPr>
              <a:t>adalah karya ilmiah atau karya seni yang memenuhi kaidah pengembangan sastra dan mendapat pengakuan dan penilaian oleh pakar sastra ataupun seniman serta mempunyai nilai originalitas yang tinggi. </a:t>
            </a:r>
            <a:endParaRPr lang="en-US" sz="1700" dirty="0">
              <a:latin typeface="+mj-lt"/>
              <a:ea typeface="Arial Unicode MS" panose="020B0604020202020204" pitchFamily="34" charset="-128"/>
              <a:cs typeface="Arial Unicode MS" panose="020B0604020202020204" pitchFamily="34" charset="-128"/>
            </a:endParaRPr>
          </a:p>
          <a:p>
            <a:pPr marL="285750" indent="-285750" eaLnBrk="1" fontAlgn="auto" hangingPunct="1">
              <a:spcBef>
                <a:spcPts val="0"/>
              </a:spcBef>
              <a:spcAft>
                <a:spcPts val="0"/>
              </a:spcAft>
              <a:buFont typeface="Wingdings" panose="05000000000000000000" pitchFamily="2" charset="2"/>
              <a:buChar char="q"/>
              <a:defRPr/>
            </a:pPr>
            <a:r>
              <a:rPr lang="id-ID" sz="1700" dirty="0">
                <a:latin typeface="+mj-lt"/>
                <a:ea typeface="Arial Unicode MS" panose="020B0604020202020204" pitchFamily="34" charset="-128"/>
                <a:cs typeface="Arial Unicode MS" panose="020B0604020202020204" pitchFamily="34" charset="-128"/>
              </a:rPr>
              <a:t>Prosiding yang dipublikasikan harus memenuhi syarat-syarat buku ilmiah yang dipublikasikan, yaitu: </a:t>
            </a:r>
          </a:p>
          <a:p>
            <a:pPr marL="628650" indent="-342900" eaLnBrk="1" fontAlgn="auto" hangingPunct="1">
              <a:spcBef>
                <a:spcPts val="0"/>
              </a:spcBef>
              <a:spcAft>
                <a:spcPts val="0"/>
              </a:spcAft>
              <a:buAutoNum type="alphaLcPeriod"/>
              <a:defRPr/>
            </a:pPr>
            <a:r>
              <a:rPr lang="id-ID" sz="1700" dirty="0" smtClean="0">
                <a:latin typeface="+mj-lt"/>
                <a:ea typeface="Arial Unicode MS" panose="020B0604020202020204" pitchFamily="34" charset="-128"/>
                <a:cs typeface="Arial Unicode MS" panose="020B0604020202020204" pitchFamily="34" charset="-128"/>
              </a:rPr>
              <a:t>Untuk </a:t>
            </a:r>
            <a:r>
              <a:rPr lang="id-ID" sz="1700" dirty="0">
                <a:latin typeface="+mj-lt"/>
                <a:ea typeface="Arial Unicode MS" panose="020B0604020202020204" pitchFamily="34" charset="-128"/>
                <a:cs typeface="Arial Unicode MS" panose="020B0604020202020204" pitchFamily="34" charset="-128"/>
              </a:rPr>
              <a:t>Prosiding Seminar </a:t>
            </a:r>
            <a:r>
              <a:rPr lang="id-ID" sz="1700" dirty="0" smtClean="0">
                <a:latin typeface="+mj-lt"/>
                <a:ea typeface="Arial Unicode MS" panose="020B0604020202020204" pitchFamily="34" charset="-128"/>
                <a:cs typeface="Arial Unicode MS" panose="020B0604020202020204" pitchFamily="34" charset="-128"/>
              </a:rPr>
              <a:t>Nasional</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500" dirty="0" smtClean="0">
                <a:latin typeface="+mj-lt"/>
                <a:ea typeface="Arial Unicode MS" panose="020B0604020202020204" pitchFamily="34" charset="-128"/>
                <a:cs typeface="Arial Unicode MS" panose="020B0604020202020204" pitchFamily="34" charset="-128"/>
              </a:rPr>
              <a:t>Memuat </a:t>
            </a:r>
            <a:r>
              <a:rPr lang="id-ID" sz="1500" dirty="0">
                <a:latin typeface="+mj-lt"/>
                <a:ea typeface="Arial Unicode MS" panose="020B0604020202020204" pitchFamily="34" charset="-128"/>
                <a:cs typeface="Arial Unicode MS" panose="020B0604020202020204" pitchFamily="34" charset="-128"/>
              </a:rPr>
              <a:t>makalah lengkap </a:t>
            </a:r>
            <a:endParaRPr lang="en-US" sz="15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Ditulis </a:t>
            </a:r>
            <a:r>
              <a:rPr lang="id-ID" sz="1700" dirty="0">
                <a:latin typeface="+mj-lt"/>
                <a:ea typeface="Arial Unicode MS" panose="020B0604020202020204" pitchFamily="34" charset="-128"/>
                <a:cs typeface="Arial Unicode MS" panose="020B0604020202020204" pitchFamily="34" charset="-128"/>
              </a:rPr>
              <a:t>dalam Bahasa </a:t>
            </a:r>
            <a:r>
              <a:rPr lang="id-ID" sz="1700" dirty="0" smtClean="0">
                <a:latin typeface="+mj-lt"/>
                <a:ea typeface="Arial Unicode MS" panose="020B0604020202020204" pitchFamily="34" charset="-128"/>
                <a:cs typeface="Arial Unicode MS" panose="020B0604020202020204" pitchFamily="34" charset="-128"/>
              </a:rPr>
              <a:t>Indonesia</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en-US" sz="1700" dirty="0" smtClean="0">
                <a:latin typeface="+mj-lt"/>
                <a:ea typeface="Arial Unicode MS" panose="020B0604020202020204" pitchFamily="34" charset="-128"/>
                <a:cs typeface="Arial Unicode MS" panose="020B0604020202020204" pitchFamily="34" charset="-128"/>
              </a:rPr>
              <a:t>Penulis </a:t>
            </a:r>
            <a:r>
              <a:rPr lang="en-US" sz="1700" dirty="0">
                <a:latin typeface="+mj-lt"/>
                <a:ea typeface="Arial Unicode MS" panose="020B0604020202020204" pitchFamily="34" charset="-128"/>
                <a:cs typeface="Arial Unicode MS" panose="020B0604020202020204" pitchFamily="34" charset="-128"/>
              </a:rPr>
              <a:t>dari berbagai </a:t>
            </a:r>
            <a:r>
              <a:rPr lang="en-US" sz="1700" dirty="0" smtClean="0">
                <a:latin typeface="+mj-lt"/>
                <a:ea typeface="Arial Unicode MS" panose="020B0604020202020204" pitchFamily="34" charset="-128"/>
                <a:cs typeface="Arial Unicode MS" panose="020B0604020202020204" pitchFamily="34" charset="-128"/>
              </a:rPr>
              <a:t>institusi</a:t>
            </a:r>
          </a:p>
          <a:p>
            <a:pPr marL="1085850" lvl="1" indent="-342900">
              <a:spcBef>
                <a:spcPts val="0"/>
              </a:spcBef>
              <a:buFont typeface="+mj-lt"/>
              <a:buAutoNum type="arabicParenR"/>
              <a:defRPr/>
            </a:pPr>
            <a:r>
              <a:rPr lang="en-US" sz="1700" dirty="0" smtClean="0">
                <a:latin typeface="+mj-lt"/>
                <a:ea typeface="Arial Unicode MS" panose="020B0604020202020204" pitchFamily="34" charset="-128"/>
                <a:cs typeface="Arial Unicode MS" panose="020B0604020202020204" pitchFamily="34" charset="-128"/>
              </a:rPr>
              <a:t>E</a:t>
            </a:r>
            <a:r>
              <a:rPr lang="id-ID" sz="1700" dirty="0">
                <a:latin typeface="+mj-lt"/>
                <a:ea typeface="Arial Unicode MS" panose="020B0604020202020204" pitchFamily="34" charset="-128"/>
                <a:cs typeface="Arial Unicode MS" panose="020B0604020202020204" pitchFamily="34" charset="-128"/>
              </a:rPr>
              <a:t>ditor yang sesuai dengan bidang </a:t>
            </a:r>
            <a:r>
              <a:rPr lang="id-ID" sz="1700" dirty="0" smtClean="0">
                <a:latin typeface="+mj-lt"/>
                <a:ea typeface="Arial Unicode MS" panose="020B0604020202020204" pitchFamily="34" charset="-128"/>
                <a:cs typeface="Arial Unicode MS" panose="020B0604020202020204" pitchFamily="34" charset="-128"/>
              </a:rPr>
              <a:t>ilmunya</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Memiliki ISBN</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Diterbitkan </a:t>
            </a:r>
            <a:r>
              <a:rPr lang="id-ID" sz="1700" dirty="0">
                <a:latin typeface="+mj-lt"/>
                <a:ea typeface="Arial Unicode MS" panose="020B0604020202020204" pitchFamily="34" charset="-128"/>
                <a:cs typeface="Arial Unicode MS" panose="020B0604020202020204" pitchFamily="34" charset="-128"/>
              </a:rPr>
              <a:t>oleh lembaga ilmiah yang bereputasi, yaitu organisasi profesi, perguruan tinggi, lembaga </a:t>
            </a:r>
            <a:r>
              <a:rPr lang="id-ID" sz="1700" dirty="0" smtClean="0">
                <a:latin typeface="+mj-lt"/>
                <a:ea typeface="Arial Unicode MS" panose="020B0604020202020204" pitchFamily="34" charset="-128"/>
                <a:cs typeface="Arial Unicode MS" panose="020B0604020202020204" pitchFamily="34" charset="-128"/>
              </a:rPr>
              <a:t>penelitian</a:t>
            </a:r>
            <a:endParaRPr lang="en-US" sz="1700" dirty="0">
              <a:latin typeface="+mj-lt"/>
              <a:ea typeface="Arial Unicode MS" panose="020B0604020202020204" pitchFamily="34" charset="-128"/>
              <a:cs typeface="Arial Unicode MS" panose="020B0604020202020204" pitchFamily="34" charset="-128"/>
            </a:endParaRPr>
          </a:p>
          <a:p>
            <a:pPr marL="628650" indent="-342900" eaLnBrk="1" fontAlgn="auto" hangingPunct="1">
              <a:spcBef>
                <a:spcPts val="0"/>
              </a:spcBef>
              <a:spcAft>
                <a:spcPts val="0"/>
              </a:spcAft>
              <a:buAutoNum type="alphaLcPeriod" startAt="2"/>
              <a:defRPr/>
            </a:pPr>
            <a:r>
              <a:rPr lang="id-ID" sz="1700" dirty="0" smtClean="0">
                <a:latin typeface="+mj-lt"/>
                <a:ea typeface="Arial Unicode MS" panose="020B0604020202020204" pitchFamily="34" charset="-128"/>
                <a:cs typeface="Arial Unicode MS" panose="020B0604020202020204" pitchFamily="34" charset="-128"/>
              </a:rPr>
              <a:t>Untuk </a:t>
            </a:r>
            <a:r>
              <a:rPr lang="id-ID" sz="1700" dirty="0">
                <a:latin typeface="+mj-lt"/>
                <a:ea typeface="Arial Unicode MS" panose="020B0604020202020204" pitchFamily="34" charset="-128"/>
                <a:cs typeface="Arial Unicode MS" panose="020B0604020202020204" pitchFamily="34" charset="-128"/>
              </a:rPr>
              <a:t>Prosiding Seminar </a:t>
            </a:r>
            <a:r>
              <a:rPr lang="id-ID" sz="1700" dirty="0" smtClean="0">
                <a:latin typeface="+mj-lt"/>
                <a:ea typeface="Arial Unicode MS" panose="020B0604020202020204" pitchFamily="34" charset="-128"/>
                <a:cs typeface="Arial Unicode MS" panose="020B0604020202020204" pitchFamily="34" charset="-128"/>
              </a:rPr>
              <a:t>Internasional</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Ditulis </a:t>
            </a:r>
            <a:r>
              <a:rPr lang="id-ID" sz="1700" dirty="0">
                <a:latin typeface="+mj-lt"/>
                <a:ea typeface="Arial Unicode MS" panose="020B0604020202020204" pitchFamily="34" charset="-128"/>
                <a:cs typeface="Arial Unicode MS" panose="020B0604020202020204" pitchFamily="34" charset="-128"/>
              </a:rPr>
              <a:t>dalam bahasa resmi PBB </a:t>
            </a:r>
            <a:r>
              <a:rPr lang="id-ID" sz="1700" dirty="0" smtClean="0">
                <a:latin typeface="+mj-lt"/>
                <a:ea typeface="Arial Unicode MS" panose="020B0604020202020204" pitchFamily="34" charset="-128"/>
                <a:cs typeface="Arial Unicode MS" panose="020B0604020202020204" pitchFamily="34" charset="-128"/>
              </a:rPr>
              <a:t>(Arab, Inggris</a:t>
            </a:r>
            <a:r>
              <a:rPr lang="id-ID" sz="1700" dirty="0">
                <a:latin typeface="+mj-lt"/>
                <a:ea typeface="Arial Unicode MS" panose="020B0604020202020204" pitchFamily="34" charset="-128"/>
                <a:cs typeface="Arial Unicode MS" panose="020B0604020202020204" pitchFamily="34" charset="-128"/>
              </a:rPr>
              <a:t>, Perancis, Rusia, </a:t>
            </a:r>
            <a:r>
              <a:rPr lang="id-ID" sz="1700" dirty="0" smtClean="0">
                <a:latin typeface="+mj-lt"/>
                <a:ea typeface="Arial Unicode MS" panose="020B0604020202020204" pitchFamily="34" charset="-128"/>
                <a:cs typeface="Arial Unicode MS" panose="020B0604020202020204" pitchFamily="34" charset="-128"/>
              </a:rPr>
              <a:t>Spanyol, Tiongkok)</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en-US" sz="1700" dirty="0" smtClean="0">
                <a:latin typeface="+mj-lt"/>
                <a:ea typeface="Arial Unicode MS" panose="020B0604020202020204" pitchFamily="34" charset="-128"/>
                <a:cs typeface="Arial Unicode MS" panose="020B0604020202020204" pitchFamily="34" charset="-128"/>
              </a:rPr>
              <a:t>E</a:t>
            </a:r>
            <a:r>
              <a:rPr lang="id-ID" sz="1700" dirty="0">
                <a:latin typeface="+mj-lt"/>
                <a:ea typeface="Arial Unicode MS" panose="020B0604020202020204" pitchFamily="34" charset="-128"/>
                <a:cs typeface="Arial Unicode MS" panose="020B0604020202020204" pitchFamily="34" charset="-128"/>
              </a:rPr>
              <a:t>ditor yang berasal dari berbagai </a:t>
            </a:r>
            <a:r>
              <a:rPr lang="id-ID" sz="1700" dirty="0" smtClean="0">
                <a:latin typeface="+mj-lt"/>
                <a:ea typeface="Arial Unicode MS" panose="020B0604020202020204" pitchFamily="34" charset="-128"/>
                <a:cs typeface="Arial Unicode MS" panose="020B0604020202020204" pitchFamily="34" charset="-128"/>
              </a:rPr>
              <a:t>Negara</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Penulis </a:t>
            </a:r>
            <a:r>
              <a:rPr lang="id-ID" sz="1700" dirty="0">
                <a:latin typeface="+mj-lt"/>
                <a:ea typeface="Arial Unicode MS" panose="020B0604020202020204" pitchFamily="34" charset="-128"/>
                <a:cs typeface="Arial Unicode MS" panose="020B0604020202020204" pitchFamily="34" charset="-128"/>
              </a:rPr>
              <a:t>berasal dari </a:t>
            </a:r>
            <a:r>
              <a:rPr lang="en-US" sz="1700" dirty="0">
                <a:latin typeface="+mj-lt"/>
                <a:ea typeface="Arial Unicode MS" panose="020B0604020202020204" pitchFamily="34" charset="-128"/>
                <a:cs typeface="Arial Unicode MS" panose="020B0604020202020204" pitchFamily="34" charset="-128"/>
              </a:rPr>
              <a:t>minimal 4 (</a:t>
            </a:r>
            <a:r>
              <a:rPr lang="en-US" sz="1700" dirty="0" err="1">
                <a:latin typeface="+mj-lt"/>
                <a:ea typeface="Arial Unicode MS" panose="020B0604020202020204" pitchFamily="34" charset="-128"/>
                <a:cs typeface="Arial Unicode MS" panose="020B0604020202020204" pitchFamily="34" charset="-128"/>
              </a:rPr>
              <a:t>empat</a:t>
            </a:r>
            <a:r>
              <a:rPr lang="en-US" sz="1700" dirty="0">
                <a:latin typeface="+mj-lt"/>
                <a:ea typeface="Arial Unicode MS" panose="020B0604020202020204" pitchFamily="34" charset="-128"/>
                <a:cs typeface="Arial Unicode MS" panose="020B0604020202020204" pitchFamily="34" charset="-128"/>
              </a:rPr>
              <a:t>)</a:t>
            </a:r>
            <a:r>
              <a:rPr lang="id-ID" sz="1700" dirty="0">
                <a:latin typeface="+mj-lt"/>
                <a:ea typeface="Arial Unicode MS" panose="020B0604020202020204" pitchFamily="34" charset="-128"/>
                <a:cs typeface="Arial Unicode MS" panose="020B0604020202020204" pitchFamily="34" charset="-128"/>
              </a:rPr>
              <a:t> </a:t>
            </a:r>
            <a:r>
              <a:rPr lang="id-ID" sz="1700" dirty="0" smtClean="0">
                <a:latin typeface="+mj-lt"/>
                <a:ea typeface="Arial Unicode MS" panose="020B0604020202020204" pitchFamily="34" charset="-128"/>
                <a:cs typeface="Arial Unicode MS" panose="020B0604020202020204" pitchFamily="34" charset="-128"/>
              </a:rPr>
              <a:t>Negara</a:t>
            </a:r>
            <a:endParaRPr lang="en-US" sz="1700" dirty="0" smtClean="0">
              <a:latin typeface="+mj-lt"/>
              <a:ea typeface="Arial Unicode MS" panose="020B0604020202020204" pitchFamily="34" charset="-128"/>
              <a:cs typeface="Arial Unicode MS" panose="020B0604020202020204" pitchFamily="34" charset="-128"/>
            </a:endParaRPr>
          </a:p>
          <a:p>
            <a:pPr marL="1085850" lvl="1" indent="-342900">
              <a:spcBef>
                <a:spcPts val="0"/>
              </a:spcBef>
              <a:buFont typeface="+mj-lt"/>
              <a:buAutoNum type="arabicParenR"/>
              <a:defRPr/>
            </a:pPr>
            <a:r>
              <a:rPr lang="id-ID" sz="1700" dirty="0" smtClean="0">
                <a:latin typeface="+mj-lt"/>
                <a:ea typeface="Arial Unicode MS" panose="020B0604020202020204" pitchFamily="34" charset="-128"/>
                <a:cs typeface="Arial Unicode MS" panose="020B0604020202020204" pitchFamily="34" charset="-128"/>
              </a:rPr>
              <a:t>Memiliki ISBN</a:t>
            </a:r>
            <a:endParaRPr lang="en-US" sz="1700" dirty="0">
              <a:latin typeface="+mj-lt"/>
              <a:ea typeface="Arial Unicode MS" panose="020B0604020202020204" pitchFamily="34" charset="-128"/>
              <a:cs typeface="Arial Unicode MS" panose="020B0604020202020204" pitchFamily="34" charset="-128"/>
            </a:endParaRPr>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33</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80160" y="2190749"/>
            <a:ext cx="9628632" cy="4562788"/>
          </a:xfrm>
          <a:prstGeom prst="rect">
            <a:avLst/>
          </a:prstGeom>
          <a:noFill/>
        </p:spPr>
        <p:txBody>
          <a:bodyPr>
            <a:spAutoFit/>
          </a:bodyPr>
          <a:lstStyle/>
          <a:p>
            <a:pPr marL="342900" indent="-342900" eaLnBrk="1" fontAlgn="auto" hangingPunct="1">
              <a:spcBef>
                <a:spcPts val="0"/>
              </a:spcBef>
              <a:spcAft>
                <a:spcPts val="0"/>
              </a:spcAft>
              <a:defRPr/>
            </a:pPr>
            <a:r>
              <a:rPr lang="id-ID" sz="1650" dirty="0" smtClean="0">
                <a:latin typeface="+mj-lt"/>
                <a:ea typeface="Arial Unicode MS" panose="020B0604020202020204" pitchFamily="34" charset="-128"/>
                <a:cs typeface="Arial Unicode MS" panose="020B0604020202020204" pitchFamily="34" charset="-128"/>
              </a:rPr>
              <a:t>Kriteria </a:t>
            </a:r>
            <a:r>
              <a:rPr lang="id-ID" sz="1650" dirty="0">
                <a:latin typeface="+mj-lt"/>
                <a:ea typeface="Arial Unicode MS" panose="020B0604020202020204" pitchFamily="34" charset="-128"/>
                <a:cs typeface="Arial Unicode MS" panose="020B0604020202020204" pitchFamily="34" charset="-128"/>
              </a:rPr>
              <a:t>untuk seminar/simposium/lokakarya internasional dan nasional adalah sebagai </a:t>
            </a:r>
            <a:r>
              <a:rPr lang="id-ID" sz="1650" dirty="0" smtClean="0">
                <a:latin typeface="+mj-lt"/>
                <a:ea typeface="Arial Unicode MS" panose="020B0604020202020204" pitchFamily="34" charset="-128"/>
                <a:cs typeface="Arial Unicode MS" panose="020B0604020202020204" pitchFamily="34" charset="-128"/>
              </a:rPr>
              <a:t>berikut:</a:t>
            </a:r>
            <a:endParaRPr lang="en-US" sz="1650" dirty="0" smtClean="0">
              <a:latin typeface="+mj-lt"/>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id-ID" sz="1650" dirty="0" smtClean="0">
                <a:ea typeface="Arial Unicode MS" panose="020B0604020202020204" pitchFamily="34" charset="-128"/>
                <a:cs typeface="Arial Unicode MS" panose="020B0604020202020204" pitchFamily="34" charset="-128"/>
              </a:rPr>
              <a:t>Internasional</a:t>
            </a:r>
            <a:endParaRPr lang="en-US" sz="1650" dirty="0" smtClean="0">
              <a:ea typeface="Arial Unicode MS" panose="020B0604020202020204" pitchFamily="34" charset="-128"/>
              <a:cs typeface="Arial Unicode MS" panose="020B0604020202020204" pitchFamily="34" charset="-128"/>
            </a:endParaRPr>
          </a:p>
          <a:p>
            <a:pPr lvl="2"/>
            <a:r>
              <a:rPr lang="id-ID" sz="1650" dirty="0" smtClean="0"/>
              <a:t>Diselenggarakan oleh asosiasi profesi, atau perguruan tinggi, atau  lembaga ilmiah yang bereputasi.</a:t>
            </a:r>
            <a:endParaRPr lang="en-US" sz="1650" dirty="0" smtClean="0"/>
          </a:p>
          <a:p>
            <a:pPr lvl="2"/>
            <a:r>
              <a:rPr lang="id-ID" sz="1650" i="1" dirty="0" smtClean="0"/>
              <a:t>Steering committee </a:t>
            </a:r>
            <a:r>
              <a:rPr lang="en-US" sz="1650" dirty="0" smtClean="0"/>
              <a:t>(Panitia Pengarah)</a:t>
            </a:r>
            <a:r>
              <a:rPr lang="id-ID" sz="1650" dirty="0" smtClean="0"/>
              <a:t> terdiri dari para pakar yang berasal dari berbagai negara.</a:t>
            </a:r>
            <a:r>
              <a:rPr lang="en-US" sz="1650" dirty="0" smtClean="0"/>
              <a:t>b</a:t>
            </a:r>
            <a:r>
              <a:rPr lang="id-ID" sz="1650" dirty="0" smtClean="0"/>
              <a:t>ahasa pengantar yang digunakan adalah bahasa resmi PBB (Arab, Inggris, Perancis, Rusia, Spanyol dan Tiongkok)</a:t>
            </a:r>
            <a:endParaRPr lang="en-US" sz="1650" dirty="0" smtClean="0"/>
          </a:p>
          <a:p>
            <a:pPr lvl="2"/>
            <a:r>
              <a:rPr lang="id-ID" sz="1650" dirty="0" smtClean="0"/>
              <a:t>Pemakalah dan peserta berasal dari berbagai negara (paling sedikit 4 (empat) negara)</a:t>
            </a:r>
            <a:endParaRPr lang="en-US" sz="1650" dirty="0" smtClean="0">
              <a:ea typeface="Arial Unicode MS" panose="020B0604020202020204" pitchFamily="34" charset="-128"/>
              <a:cs typeface="Arial Unicode MS" panose="020B0604020202020204" pitchFamily="34" charset="-128"/>
            </a:endParaRPr>
          </a:p>
          <a:p>
            <a:pPr marL="800100" lvl="1" indent="-342900">
              <a:spcBef>
                <a:spcPts val="0"/>
              </a:spcBef>
              <a:buFont typeface="+mj-lt"/>
              <a:buAutoNum type="alphaLcPeriod"/>
              <a:defRPr/>
            </a:pPr>
            <a:r>
              <a:rPr lang="en-US" sz="1650" dirty="0" err="1" smtClean="0">
                <a:ea typeface="Arial Unicode MS" panose="020B0604020202020204" pitchFamily="34" charset="-128"/>
                <a:cs typeface="Arial Unicode MS" panose="020B0604020202020204" pitchFamily="34" charset="-128"/>
              </a:rPr>
              <a:t>Nasional</a:t>
            </a:r>
            <a:endParaRPr lang="en-US" sz="1650" dirty="0" smtClean="0">
              <a:ea typeface="Arial Unicode MS" panose="020B0604020202020204" pitchFamily="34" charset="-128"/>
              <a:cs typeface="Arial Unicode MS" panose="020B0604020202020204" pitchFamily="34" charset="-128"/>
            </a:endParaRPr>
          </a:p>
          <a:p>
            <a:pPr marL="1257300" lvl="2" indent="-342900">
              <a:spcBef>
                <a:spcPts val="0"/>
              </a:spcBef>
              <a:defRPr/>
            </a:pPr>
            <a:r>
              <a:rPr lang="id-ID" sz="1650" dirty="0" smtClean="0"/>
              <a:t>Diselenggarakan oleh asosiasi profesi, atau perguruan tinggi, atau lembaga ilmiah yang bereputasi.</a:t>
            </a:r>
            <a:r>
              <a:rPr lang="en-US" sz="1650" dirty="0" smtClean="0"/>
              <a:t> Panitia Pengarah</a:t>
            </a:r>
          </a:p>
          <a:p>
            <a:pPr marL="1257300" lvl="2" indent="-342900">
              <a:spcBef>
                <a:spcPts val="0"/>
              </a:spcBef>
              <a:defRPr/>
            </a:pPr>
            <a:r>
              <a:rPr lang="id-ID" sz="1650" i="1" dirty="0" smtClean="0"/>
              <a:t>Steering committee </a:t>
            </a:r>
            <a:r>
              <a:rPr lang="en-US" sz="1650" dirty="0"/>
              <a:t>(</a:t>
            </a:r>
            <a:r>
              <a:rPr lang="en-US" sz="1650" dirty="0" err="1"/>
              <a:t>Panitia</a:t>
            </a:r>
            <a:r>
              <a:rPr lang="en-US" sz="1650" dirty="0"/>
              <a:t> </a:t>
            </a:r>
            <a:r>
              <a:rPr lang="en-US" sz="1650" dirty="0" err="1"/>
              <a:t>Pengarah</a:t>
            </a:r>
            <a:r>
              <a:rPr lang="en-US" sz="1650" dirty="0"/>
              <a:t>)</a:t>
            </a:r>
            <a:r>
              <a:rPr lang="id-ID" sz="1650" dirty="0" smtClean="0"/>
              <a:t> yang terdiri dari para pakar</a:t>
            </a:r>
            <a:endParaRPr lang="en-US" sz="1650" dirty="0" smtClean="0"/>
          </a:p>
          <a:p>
            <a:pPr marL="1257300" lvl="2" indent="-342900">
              <a:spcBef>
                <a:spcPts val="0"/>
              </a:spcBef>
              <a:defRPr/>
            </a:pPr>
            <a:r>
              <a:rPr lang="id-ID" sz="1650" dirty="0" smtClean="0"/>
              <a:t>Bahasa pengantar yang digunakan adalah bahasa Indonesia</a:t>
            </a:r>
            <a:endParaRPr lang="en-US" sz="1650" dirty="0" smtClean="0"/>
          </a:p>
          <a:p>
            <a:pPr marL="1257300" lvl="2" indent="-342900">
              <a:spcBef>
                <a:spcPts val="0"/>
              </a:spcBef>
              <a:defRPr/>
            </a:pPr>
            <a:r>
              <a:rPr lang="id-ID" sz="1650" dirty="0" smtClean="0"/>
              <a:t>Pemakalah dan peserta berasal dari berbagai perguruan tinggi/lembaga ilmiah lingkup nasional.</a:t>
            </a:r>
            <a:endParaRPr lang="en-US" sz="1650" dirty="0" smtClean="0">
              <a:ea typeface="Arial Unicode MS" panose="020B0604020202020204" pitchFamily="34" charset="-128"/>
              <a:cs typeface="Arial Unicode MS" panose="020B0604020202020204" pitchFamily="34" charset="-128"/>
            </a:endParaRPr>
          </a:p>
          <a:p>
            <a:pPr marL="800100" lvl="1" indent="-342900">
              <a:spcBef>
                <a:spcPts val="0"/>
              </a:spcBef>
              <a:defRPr/>
            </a:pPr>
            <a:endParaRPr lang="en-US" sz="1650" dirty="0" smtClean="0">
              <a:latin typeface="+mj-lt"/>
              <a:ea typeface="Arial Unicode MS" panose="020B0604020202020204" pitchFamily="34" charset="-128"/>
              <a:cs typeface="Arial Unicode MS" panose="020B0604020202020204" pitchFamily="34" charset="-128"/>
            </a:endParaRPr>
          </a:p>
          <a:p>
            <a:pPr marL="342900" lvl="2" indent="-342900">
              <a:spcBef>
                <a:spcPts val="0"/>
              </a:spcBef>
              <a:defRPr/>
            </a:pPr>
            <a:r>
              <a:rPr lang="id-ID" sz="1650" dirty="0" smtClean="0">
                <a:ea typeface="Arial Unicode MS" panose="020B0604020202020204" pitchFamily="34" charset="-128"/>
                <a:cs typeface="Arial Unicode MS" panose="020B0604020202020204" pitchFamily="34" charset="-128"/>
              </a:rPr>
              <a:t>Penulis pertama dan penulis korespondensi disebut sebagai penulis utama</a:t>
            </a:r>
            <a:endParaRPr lang="en-US" sz="1650" dirty="0" smtClean="0">
              <a:ea typeface="Arial Unicode MS" panose="020B0604020202020204" pitchFamily="34" charset="-128"/>
              <a:cs typeface="Arial Unicode MS" panose="020B0604020202020204" pitchFamily="34" charset="-128"/>
            </a:endParaRPr>
          </a:p>
          <a:p>
            <a:pPr marL="342900" indent="-342900" eaLnBrk="1" fontAlgn="auto" hangingPunct="1">
              <a:spcBef>
                <a:spcPts val="0"/>
              </a:spcBef>
              <a:spcAft>
                <a:spcPts val="0"/>
              </a:spcAft>
              <a:defRPr/>
            </a:pPr>
            <a:endParaRPr lang="en-US" sz="1650" dirty="0" smtClean="0">
              <a:latin typeface="+mj-lt"/>
              <a:ea typeface="Arial Unicode MS" panose="020B0604020202020204" pitchFamily="34" charset="-128"/>
              <a:cs typeface="Arial Unicode MS" panose="020B0604020202020204" pitchFamily="34" charset="-128"/>
            </a:endParaRPr>
          </a:p>
        </p:txBody>
      </p:sp>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315851953"/>
              </p:ext>
            </p:extLst>
          </p:nvPr>
        </p:nvGraphicFramePr>
        <p:xfrm>
          <a:off x="1820228" y="2159953"/>
          <a:ext cx="8603932" cy="4236720"/>
        </p:xfrm>
        <a:graphic>
          <a:graphicData uri="http://schemas.openxmlformats.org/drawingml/2006/table">
            <a:tbl>
              <a:tblPr/>
              <a:tblGrid>
                <a:gridCol w="6840760"/>
                <a:gridCol w="1763172"/>
              </a:tblGrid>
              <a:tr h="582888">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14300" marR="0" lvl="0" indent="0" algn="just" defTabSz="914400" rtl="0" eaLnBrk="1" fontAlgn="base" latinLnBrk="0" hangingPunct="1">
                        <a:lnSpc>
                          <a:spcPct val="100000"/>
                        </a:lnSpc>
                        <a:spcBef>
                          <a:spcPts val="0"/>
                        </a:spcBef>
                        <a:spcAft>
                          <a:spcPts val="0"/>
                        </a:spcAft>
                        <a:buClrTx/>
                        <a:buSzTx/>
                        <a:buFontTx/>
                        <a:buNone/>
                        <a:tabLst>
                          <a:tab pos="228600"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Menghasilkan karya ilmiah</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sesuai</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dengan</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bidang</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ilmunya</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38502">
                <a:tc>
                  <a:txBody>
                    <a:bodyPr/>
                    <a:lstStyle>
                      <a:lvl1pPr marL="130175" indent="-130175">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Hasil penelitian atau hasil pemikiran yang dipublikasikan dalam bentuk buku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95832">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Buku referensi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228600" algn="l"/>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 pos="338138" algn="l"/>
                        </a:tabLst>
                        <a:defRPr sz="1600">
                          <a:solidFill>
                            <a:schemeClr val="tx1"/>
                          </a:solidFill>
                          <a:latin typeface="Lucida Sans Unicode" panose="020B0602030504020204" pitchFamily="34" charset="0"/>
                        </a:defRPr>
                      </a:lvl9pPr>
                    </a:lstStyle>
                    <a:p>
                      <a:pPr marL="1371600" marR="0" lvl="3"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228600" algn="l"/>
                          <a:tab pos="338138"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Monograf</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807753">
                <a:tc>
                  <a:txBody>
                    <a:bodyPr/>
                    <a:lstStyle>
                      <a:lvl1pPr marL="142875" indent="-142875">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342900" marR="0" lvl="0" indent="-22860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Hasil penelitian atau hasil pemikiran dalam buku yang dipublikasikan dan berisi berbagai tulisan dari berbagai penulis (book chapter):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 pos="539750"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9251">
                <a:tc>
                  <a:txBody>
                    <a:bodyPr/>
                    <a:lstStyle>
                      <a:lvl1pPr marL="342900" indent="-342900">
                        <a:spcBef>
                          <a:spcPts val="400"/>
                        </a:spcBef>
                        <a:buClr>
                          <a:schemeClr val="accent1"/>
                        </a:buClr>
                        <a:buSzPct val="68000"/>
                        <a:buFont typeface="Wingdings 3" panose="05040102010807070707" pitchFamily="18" charset="2"/>
                        <a:tabLst>
                          <a:tab pos="185738" algn="l"/>
                          <a:tab pos="338138" algn="l"/>
                          <a:tab pos="539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85738" algn="l"/>
                          <a:tab pos="338138" algn="l"/>
                          <a:tab pos="539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85738" algn="l"/>
                          <a:tab pos="338138" algn="l"/>
                          <a:tab pos="539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85738" algn="l"/>
                          <a:tab pos="338138" algn="l"/>
                          <a:tab pos="539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85738" algn="l"/>
                          <a:tab pos="338138" algn="l"/>
                          <a:tab pos="539750" algn="l"/>
                        </a:tabLst>
                        <a:defRPr sz="1600">
                          <a:solidFill>
                            <a:schemeClr val="tx1"/>
                          </a:solidFill>
                          <a:latin typeface="Lucida Sans Unicode" panose="020B0602030504020204" pitchFamily="34" charset="0"/>
                        </a:defRPr>
                      </a:lvl9pPr>
                    </a:lstStyle>
                    <a:p>
                      <a:pPr marL="137160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185738" algn="l"/>
                          <a:tab pos="338138" algn="l"/>
                          <a:tab pos="539750"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081926527"/>
              </p:ext>
            </p:extLst>
          </p:nvPr>
        </p:nvGraphicFramePr>
        <p:xfrm>
          <a:off x="1854183" y="2090744"/>
          <a:ext cx="8280922" cy="4389120"/>
        </p:xfrm>
        <a:graphic>
          <a:graphicData uri="http://schemas.openxmlformats.org/drawingml/2006/table">
            <a:tbl>
              <a:tblPr/>
              <a:tblGrid>
                <a:gridCol w="6912769"/>
                <a:gridCol w="1368153"/>
              </a:tblGrid>
              <a:tr h="5047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endParaRPr kumimoji="0" lang="id-ID" altLang="en-US" sz="18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endParaRPr kumimoji="0" lang="id-ID" altLang="en-US" sz="18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51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17145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12700" algn="just" defTabSz="914400" rtl="0" eaLnBrk="1" fontAlgn="base" latinLnBrk="0" hangingPunct="1">
                        <a:lnSpc>
                          <a:spcPct val="100000"/>
                        </a:lnSpc>
                        <a:spcBef>
                          <a:spcPts val="0"/>
                        </a:spcBef>
                        <a:spcAft>
                          <a:spcPts val="0"/>
                        </a:spcAft>
                        <a:buClrTx/>
                        <a:buSzTx/>
                        <a:buFontTx/>
                        <a:buNone/>
                        <a:tabLst/>
                      </a:pPr>
                      <a:r>
                        <a:rPr kumimoji="0" lang="id-ID" altLang="en-US" sz="18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Hasil penelitian atau hasil pemikiran yang dipublikasikan: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bereputasi (terindek pada database internasional bereputasi dan berfaktor dampak)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internasional terindek pada database internasional bereputasi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74295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 </a:t>
                      </a:r>
                      <a:r>
                        <a:rPr kumimoji="0" lang="en-US" altLang="en-US" sz="18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Jurnal</a:t>
                      </a: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terindeks pada database internasional di luar kategori 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endPar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terakreditasi</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685800" marR="0" lvl="0" indent="-28575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5.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tidak terakreditasi tetapi terindek pada</a:t>
                      </a: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DOAJ</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515">
                <a:tc>
                  <a:txBody>
                    <a:bodyPr/>
                    <a:lstStyle>
                      <a:lvl1pPr marL="342900" indent="-342900">
                        <a:spcBef>
                          <a:spcPts val="400"/>
                        </a:spcBef>
                        <a:buClr>
                          <a:schemeClr val="accent1"/>
                        </a:buClr>
                        <a:buSzPct val="68000"/>
                        <a:buFont typeface="Wingdings 3" panose="05040102010807070707" pitchFamily="18" charset="2"/>
                        <a:tabLst>
                          <a:tab pos="338138"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338138"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338138"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338138"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338138" algn="l"/>
                        </a:tabLst>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tab pos="338138" algn="l"/>
                        </a:tabLst>
                      </a:pPr>
                      <a:r>
                        <a:rPr kumimoji="0" lang="en-US"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 </a:t>
                      </a: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Jurnal Nasional tidak terakreditasi </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541030">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685800" marR="0" lvl="0" indent="-228600" algn="l"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18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7. </a:t>
                      </a:r>
                      <a:r>
                        <a:rPr kumimoji="0" lang="id-ID" altLang="en-US" sz="18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Jurnal ilmiah yang ditulis dalam Bahasa Resmi PBB namun tidak memenuhi</a:t>
                      </a:r>
                      <a:r>
                        <a:rPr kumimoji="0" lang="en-US" altLang="en-US" sz="18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syarat</a:t>
                      </a:r>
                      <a:r>
                        <a:rPr kumimoji="0" lang="en-US" altLang="en-US" sz="18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jurnal</a:t>
                      </a:r>
                      <a:r>
                        <a:rPr kumimoji="0" lang="en-US" altLang="en-US" sz="18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err="1"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8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786175073"/>
              </p:ext>
            </p:extLst>
          </p:nvPr>
        </p:nvGraphicFramePr>
        <p:xfrm>
          <a:off x="1954213" y="2217738"/>
          <a:ext cx="8208912" cy="3962400"/>
        </p:xfrm>
        <a:graphic>
          <a:graphicData uri="http://schemas.openxmlformats.org/drawingml/2006/table">
            <a:tbl>
              <a:tblPr/>
              <a:tblGrid>
                <a:gridCol w="6840760"/>
                <a:gridCol w="1368152"/>
              </a:tblGrid>
              <a:tr h="598085">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Jenis Kegiatan</a:t>
                      </a:r>
                      <a:endParaRPr lang="id-ID" sz="2000" dirty="0">
                        <a:solidFill>
                          <a:schemeClr val="bg1"/>
                        </a:solidFill>
                        <a:latin typeface="+mj-lt"/>
                        <a:ea typeface="Arial Unicode MS" panose="020B0604020202020204" pitchFamily="34" charset="-128"/>
                        <a:cs typeface="Arial Unicode MS" panose="020B0604020202020204" pitchFamily="34" charset="-128"/>
                      </a:endParaRP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Angka  Kredit Maks.</a:t>
                      </a:r>
                      <a:endParaRPr lang="id-ID" sz="2000" dirty="0">
                        <a:solidFill>
                          <a:schemeClr val="bg1"/>
                        </a:solidFill>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69825">
                <a:tc>
                  <a:txBody>
                    <a:bodyPr/>
                    <a:lstStyle/>
                    <a:p>
                      <a:pPr algn="ctr">
                        <a:lnSpc>
                          <a:spcPct val="100000"/>
                        </a:lnSpc>
                        <a:spcBef>
                          <a:spcPts val="0"/>
                        </a:spcBef>
                        <a:spcAft>
                          <a:spcPts val="0"/>
                        </a:spcAft>
                        <a:tabLst>
                          <a:tab pos="228600" algn="l"/>
                        </a:tabLst>
                      </a:pPr>
                      <a:r>
                        <a:rPr lang="id-ID" sz="2000" b="1" dirty="0">
                          <a:latin typeface="+mj-lt"/>
                          <a:ea typeface="Arial Unicode MS" panose="020B0604020202020204" pitchFamily="34" charset="-128"/>
                          <a:cs typeface="Arial Unicode MS" panose="020B0604020202020204" pitchFamily="34" charset="-128"/>
                        </a:rPr>
                        <a:t>(2)</a:t>
                      </a: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tabLst>
                          <a:tab pos="228600" algn="l"/>
                        </a:tabLst>
                      </a:pPr>
                      <a:r>
                        <a:rPr lang="id-ID" sz="2000" b="1" dirty="0">
                          <a:latin typeface="+mj-lt"/>
                          <a:ea typeface="Arial Unicode MS" panose="020B0604020202020204" pitchFamily="34" charset="-128"/>
                          <a:cs typeface="Arial Unicode MS" panose="020B0604020202020204" pitchFamily="34" charset="-128"/>
                        </a:rPr>
                        <a:t>(3)</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25">
                <a:tc>
                  <a:txBody>
                    <a:bodyPr/>
                    <a:lstStyle/>
                    <a:p>
                      <a:pPr>
                        <a:lnSpc>
                          <a:spcPct val="100000"/>
                        </a:lnSpc>
                        <a:spcBef>
                          <a:spcPts val="0"/>
                        </a:spcBef>
                        <a:spcAft>
                          <a:spcPts val="0"/>
                        </a:spcAft>
                        <a:tabLst>
                          <a:tab pos="228600" algn="l"/>
                        </a:tabLs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PENELITIAN</a:t>
                      </a:r>
                      <a:endParaRPr lang="id-ID" sz="2000" dirty="0">
                        <a:latin typeface="+mj-lt"/>
                        <a:ea typeface="Arial Unicode MS" panose="020B0604020202020204" pitchFamily="34" charset="-128"/>
                        <a:cs typeface="Arial Unicode MS" panose="020B0604020202020204" pitchFamily="34" charset="-128"/>
                      </a:endParaRPr>
                    </a:p>
                  </a:txBody>
                  <a:tcPr marL="9780" marR="9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algn="just">
                        <a:lnSpc>
                          <a:spcPct val="100000"/>
                        </a:lnSpc>
                        <a:spcBef>
                          <a:spcPts val="0"/>
                        </a:spcBef>
                        <a:spcAft>
                          <a:spcPts val="0"/>
                        </a:spcAft>
                      </a:pPr>
                      <a:r>
                        <a:rPr lang="en-US" sz="2000" b="1" dirty="0" smtClean="0">
                          <a:latin typeface="+mj-lt"/>
                          <a:ea typeface="Arial Unicode MS" panose="020B0604020202020204" pitchFamily="34" charset="-128"/>
                          <a:cs typeface="Arial Unicode MS" panose="020B0604020202020204" pitchFamily="34" charset="-128"/>
                        </a:rPr>
                        <a:t>  2. </a:t>
                      </a:r>
                      <a:r>
                        <a:rPr lang="id-ID" sz="2000" b="1" dirty="0" smtClean="0">
                          <a:latin typeface="+mj-lt"/>
                          <a:ea typeface="Arial Unicode MS" panose="020B0604020202020204" pitchFamily="34" charset="-128"/>
                          <a:cs typeface="Arial Unicode MS" panose="020B0604020202020204" pitchFamily="34" charset="-128"/>
                        </a:rPr>
                        <a:t>Hasil </a:t>
                      </a:r>
                      <a:r>
                        <a:rPr lang="id-ID" sz="2000" b="1" dirty="0">
                          <a:latin typeface="+mj-lt"/>
                          <a:ea typeface="Arial Unicode MS" panose="020B0604020202020204" pitchFamily="34" charset="-128"/>
                          <a:cs typeface="Arial Unicode MS" panose="020B0604020202020204" pitchFamily="34" charset="-128"/>
                        </a:rPr>
                        <a:t>penelitian atau hasil pemikiran yang didesiminasikan</a:t>
                      </a:r>
                      <a:r>
                        <a:rPr lang="id-ID" sz="2000" dirty="0">
                          <a:latin typeface="+mj-lt"/>
                          <a:ea typeface="Arial Unicode MS" panose="020B0604020202020204" pitchFamily="34" charset="-128"/>
                          <a:cs typeface="Arial Unicode MS" panose="020B0604020202020204" pitchFamily="34" charset="-128"/>
                        </a:rPr>
                        <a:t> </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tabLst>
                          <a:tab pos="228600" algn="l"/>
                        </a:tabLst>
                      </a:pP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539650">
                <a:tc>
                  <a:txBody>
                    <a:bodyPr/>
                    <a:lstStyle/>
                    <a:p>
                      <a:pPr marL="342900" indent="-228600">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a. </a:t>
                      </a:r>
                      <a:r>
                        <a:rPr lang="id-ID" sz="2000" dirty="0">
                          <a:solidFill>
                            <a:srgbClr val="000000"/>
                          </a:solidFill>
                          <a:latin typeface="+mj-lt"/>
                          <a:ea typeface="Arial Unicode MS" panose="020B0604020202020204" pitchFamily="34" charset="-128"/>
                          <a:cs typeface="Arial Unicode MS" panose="020B0604020202020204" pitchFamily="34" charset="-128"/>
                        </a:rPr>
                        <a:t>Dipresentasikan secara oral dan dimuat dalam prosiding yang dipublikasikan (ber ISSN/ISBN):</a:t>
                      </a: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514350" indent="-355600" algn="just">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1</a:t>
                      </a:r>
                      <a:r>
                        <a:rPr lang="id-ID" sz="2000"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15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514350" indent="-355600" algn="just">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2</a:t>
                      </a:r>
                      <a:r>
                        <a:rPr lang="id-ID" sz="2000"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39650">
                <a:tc>
                  <a:txBody>
                    <a:bodyPr/>
                    <a:lstStyle/>
                    <a:p>
                      <a:pPr marL="342900" indent="-228600">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b. Disajikan dalam bentuk poster dan dimuat dalam prosiding </a:t>
                      </a:r>
                      <a:r>
                        <a:rPr lang="id-ID" sz="2000" dirty="0">
                          <a:solidFill>
                            <a:srgbClr val="000000"/>
                          </a:solidFill>
                          <a:latin typeface="+mj-lt"/>
                          <a:ea typeface="Arial Unicode MS" panose="020B0604020202020204" pitchFamily="34" charset="-128"/>
                          <a:cs typeface="Arial Unicode MS" panose="020B0604020202020204" pitchFamily="34" charset="-128"/>
                        </a:rPr>
                        <a:t>yang dipublikasikan:</a:t>
                      </a: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endParaRPr lang="id-ID" sz="2000" dirty="0">
                        <a:latin typeface="+mj-lt"/>
                        <a:ea typeface="Arial Unicode MS" panose="020B0604020202020204" pitchFamily="34" charset="-128"/>
                        <a:cs typeface="Arial Unicode MS" panose="020B0604020202020204" pitchFamily="34" charset="-128"/>
                      </a:endParaRP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69825">
                <a:tc>
                  <a:txBody>
                    <a:bodyPr/>
                    <a:lstStyle/>
                    <a:p>
                      <a:pPr marL="388620" indent="-229870" algn="just">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1</a:t>
                      </a:r>
                      <a:r>
                        <a:rPr lang="id-ID" sz="2000" dirty="0">
                          <a:latin typeface="+mj-lt"/>
                          <a:ea typeface="Arial Unicode MS" panose="020B0604020202020204" pitchFamily="34" charset="-128"/>
                          <a:cs typeface="Arial Unicode MS" panose="020B0604020202020204" pitchFamily="34" charset="-128"/>
                        </a:rPr>
                        <a:t>). Internasional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10</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69825">
                <a:tc>
                  <a:txBody>
                    <a:bodyPr/>
                    <a:lstStyle/>
                    <a:p>
                      <a:pPr marL="388620" indent="-229870" algn="just">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2</a:t>
                      </a:r>
                      <a:r>
                        <a:rPr lang="id-ID" sz="2000" dirty="0">
                          <a:latin typeface="+mj-lt"/>
                          <a:ea typeface="Arial Unicode MS" panose="020B0604020202020204" pitchFamily="34" charset="-128"/>
                          <a:cs typeface="Arial Unicode MS" panose="020B0604020202020204" pitchFamily="34" charset="-128"/>
                        </a:rPr>
                        <a:t>). Nasional</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5</a:t>
                      </a:r>
                    </a:p>
                  </a:txBody>
                  <a:tcPr marL="9780" marR="9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7"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298667745"/>
              </p:ext>
            </p:extLst>
          </p:nvPr>
        </p:nvGraphicFramePr>
        <p:xfrm>
          <a:off x="1897063" y="2046288"/>
          <a:ext cx="8208914" cy="4572000"/>
        </p:xfrm>
        <a:graphic>
          <a:graphicData uri="http://schemas.openxmlformats.org/drawingml/2006/table">
            <a:tbl>
              <a:tblPr/>
              <a:tblGrid>
                <a:gridCol w="6696744"/>
                <a:gridCol w="1512170"/>
              </a:tblGrid>
              <a:tr h="595275">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0733">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342900" indent="-342900">
                        <a:spcBef>
                          <a:spcPts val="400"/>
                        </a:spcBef>
                        <a:buClr>
                          <a:schemeClr val="accent1"/>
                        </a:buClr>
                        <a:buSzPct val="68000"/>
                        <a:buFont typeface="Wingdings 3" panose="05040102010807070707" pitchFamily="18" charset="2"/>
                        <a:tabLst>
                          <a:tab pos="1397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397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397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397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39700" algn="l"/>
                        </a:tabLst>
                        <a:defRPr sz="1600">
                          <a:solidFill>
                            <a:schemeClr val="tx1"/>
                          </a:solidFill>
                          <a:latin typeface="Lucida Sans Unicode" panose="020B0602030504020204" pitchFamily="34" charset="0"/>
                        </a:defRPr>
                      </a:lvl9pPr>
                    </a:lstStyle>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c.  </a:t>
                      </a:r>
                      <a:r>
                        <a:rPr kumimoji="0" lang="id-ID"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Disajikan dalam seminar/simposiun/ lokakarya, tetapi </a:t>
                      </a: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p>
                    <a:p>
                      <a:pPr marL="114300" marR="0" lvl="1" indent="0" algn="l" defTabSz="914400" rtl="0" eaLnBrk="1" fontAlgn="base" latinLnBrk="0" hangingPunct="1">
                        <a:lnSpc>
                          <a:spcPct val="100000"/>
                        </a:lnSpc>
                        <a:spcBef>
                          <a:spcPts val="0"/>
                        </a:spcBef>
                        <a:spcAft>
                          <a:spcPts val="0"/>
                        </a:spcAft>
                        <a:buClrTx/>
                        <a:buSzTx/>
                        <a:buFont typeface="+mj-lt"/>
                        <a:buNone/>
                        <a:tabLst>
                          <a:tab pos="914400" algn="l"/>
                        </a:tabLst>
                      </a:pP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tidak dimuat dalam prosiding yang dipublikasikan:</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1) </a:t>
                      </a:r>
                      <a:r>
                        <a:rPr kumimoji="0" lang="en-US"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Internasional</a:t>
                      </a: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58750" algn="l"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2) </a:t>
                      </a:r>
                      <a:r>
                        <a:rPr kumimoji="0" lang="en-US"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Nasional</a:t>
                      </a: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812198">
                <a:tc>
                  <a:txBody>
                    <a:bodyPr/>
                    <a:lstStyle>
                      <a:lvl1pPr marL="342900" indent="-342900">
                        <a:spcBef>
                          <a:spcPts val="400"/>
                        </a:spcBef>
                        <a:buClr>
                          <a:schemeClr val="accent1"/>
                        </a:buClr>
                        <a:buSzPct val="68000"/>
                        <a:buFont typeface="Wingdings 3" panose="05040102010807070707" pitchFamily="18" charset="2"/>
                        <a:tabLst>
                          <a:tab pos="1587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1587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1587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1587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158750" algn="l"/>
                        </a:tabLst>
                        <a:defRPr sz="1600">
                          <a:solidFill>
                            <a:schemeClr val="tx1"/>
                          </a:solidFill>
                          <a:latin typeface="Lucida Sans Unicode" panose="020B0602030504020204" pitchFamily="34" charset="0"/>
                        </a:defRPr>
                      </a:lvl9pPr>
                    </a:lstStyle>
                    <a:p>
                      <a:pPr marL="457200" marR="0" lvl="1" indent="-34290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158750" algn="l"/>
                        </a:tabLst>
                      </a:pPr>
                      <a:r>
                        <a:rPr kumimoji="0" lang="en-US"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d.  </a:t>
                      </a:r>
                      <a:r>
                        <a:rPr kumimoji="0" lang="id-ID" altLang="en-US" sz="2000" b="1"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tidak disajikan dalam seminar/ simposiun/ lokakarya, tetapi dimuat dalam prosiding:</a:t>
                      </a:r>
                      <a:endParaRPr kumimoji="0" lang="id-ID" altLang="en-US" sz="20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1)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70733">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just" defTabSz="914400" rtl="0" eaLnBrk="1" fontAlgn="base" latinLnBrk="0" hangingPunct="1">
                        <a:lnSpc>
                          <a:spcPct val="100000"/>
                        </a:lnSpc>
                        <a:spcBef>
                          <a:spcPts val="0"/>
                        </a:spcBef>
                        <a:spcAft>
                          <a:spcPts val="0"/>
                        </a:spcAft>
                        <a:buClrTx/>
                        <a:buSzPts val="1000"/>
                        <a:buFont typeface="Calibri" panose="020F0502020204030204" pitchFamily="34" charset="0"/>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41465">
                <a:tc>
                  <a:txBody>
                    <a:bodyPr/>
                    <a:lstStyle>
                      <a:lvl1pPr marL="158750" indent="-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85750" algn="l"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e.  </a:t>
                      </a:r>
                      <a:r>
                        <a:rPr kumimoji="0" lang="id-ID" altLang="en-US" sz="2000" b="0" i="0" u="none" strike="noStrike" cap="none" normalizeH="0" baseline="0" dirty="0" smtClean="0">
                          <a:ln>
                            <a:noFill/>
                          </a:ln>
                          <a:solidFill>
                            <a:srgbClr val="000000"/>
                          </a:solidFill>
                          <a:effectLst/>
                          <a:latin typeface="+mj-lt"/>
                          <a:ea typeface="Arial Unicode MS" panose="020B0604020202020204" pitchFamily="34" charset="-128"/>
                          <a:cs typeface="Arial Unicode MS" panose="020B0604020202020204" pitchFamily="34" charset="-128"/>
                        </a:rPr>
                        <a:t>Hasil penelitian/pemikiran yang disajikan dalam</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koran/majalah  populer/umum</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38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2897953850"/>
              </p:ext>
            </p:extLst>
          </p:nvPr>
        </p:nvGraphicFramePr>
        <p:xfrm>
          <a:off x="868367" y="1693271"/>
          <a:ext cx="8136905" cy="5107577"/>
        </p:xfrm>
        <a:graphic>
          <a:graphicData uri="http://schemas.openxmlformats.org/drawingml/2006/table">
            <a:tbl>
              <a:tblPr/>
              <a:tblGrid>
                <a:gridCol w="569095"/>
                <a:gridCol w="6271666"/>
                <a:gridCol w="1296144"/>
              </a:tblGrid>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Jenis Kegiatan</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smtClean="0">
                          <a:ln>
                            <a:noFill/>
                          </a:ln>
                          <a:solidFill>
                            <a:schemeClr val="tx1"/>
                          </a:solidFill>
                          <a:effectLst/>
                          <a:latin typeface="+mj-lt"/>
                          <a:ea typeface="Arial Unicode MS" panose="020B0604020202020204" pitchFamily="34" charset="-128"/>
                          <a:cs typeface="Arial Unicode MS" panose="020B0604020202020204" pitchFamily="34" charset="-128"/>
                        </a:rPr>
                        <a:t>B</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PENELITIAN</a:t>
                      </a:r>
                    </a:p>
                  </a:txBody>
                  <a:tcPr marL="9780" marR="9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Menerjemahkan/menyadur buku ilmiah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Mengedit/menyunting karya ilmiah dalam bentuk buku yang diterbitkan (ber ISBN)</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rowSpan="2">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57150" algn="l"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teknologi/seni yang dipatenkan secara nasional atau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342900" marR="0" lvl="0" indent="-285750" algn="l" defTabSz="914400" rtl="0" eaLnBrk="1" fontAlgn="base" latinLnBrk="0" hangingPunct="1">
                        <a:lnSpc>
                          <a:spcPct val="100000"/>
                        </a:lnSpc>
                        <a:spcBef>
                          <a:spcPts val="0"/>
                        </a:spcBef>
                        <a:spcAft>
                          <a:spcPts val="0"/>
                        </a:spcAft>
                        <a:buClrTx/>
                        <a:buSzTx/>
                        <a:buFont typeface="Lucida Sans Unicode" panose="020B0602030504020204" pitchFamily="34" charset="0"/>
                        <a:buAutoNum type="alphaLcParenR"/>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Internasional</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(paling </a:t>
                      </a:r>
                      <a:r>
                        <a:rPr kumimoji="0" lang="en-US" altLang="en-US" sz="16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sedikit</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diakui</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oleh</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4 </a:t>
                      </a:r>
                      <a:r>
                        <a:rPr kumimoji="0" lang="en-US" altLang="en-US" sz="16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negara</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marL="342900" indent="-34290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718457">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kern="1200" cap="none" normalizeH="0" baseline="0" dirty="0" smtClean="0">
                          <a:ln>
                            <a:noFill/>
                          </a:ln>
                          <a:solidFill>
                            <a:schemeClr val="tx1"/>
                          </a:solidFill>
                          <a:effectLst/>
                          <a:latin typeface="+mn-lt"/>
                          <a:ea typeface="Arial Unicode MS" panose="020B0604020202020204" pitchFamily="34" charset="-128"/>
                          <a:cs typeface="Arial Unicode MS" panose="020B0604020202020204" pitchFamily="34" charset="-128"/>
                        </a:rPr>
                        <a:t>Membuat rancangan dan karya teknologi yang tidak dipatenkan; rancangan dan karya seni monumental/ seni pertunjukan; karya sastra: </a:t>
                      </a: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39486">
                <a:tc vMerge="1">
                  <a:txBody>
                    <a:bodyPr/>
                    <a:lstStyle/>
                    <a:p>
                      <a:endParaRPr lang="en-US"/>
                    </a:p>
                  </a:txBody>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11113" algn="l" defTabSz="914400" rtl="0" eaLnBrk="1" fontAlgn="base" latinLnBrk="0" hangingPunct="1">
                        <a:lnSpc>
                          <a:spcPct val="100000"/>
                        </a:lnSpc>
                        <a:spcBef>
                          <a:spcPts val="0"/>
                        </a:spcBef>
                        <a:spcAft>
                          <a:spcPts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15</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39486">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Lokal</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478971">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Membuat rancangan dan karya seni/seni pertunjukan yang tidak </a:t>
                      </a:r>
                      <a:r>
                        <a:rPr kumimoji="0" lang="en-US" altLang="en-US" sz="1600" b="0" i="0" u="none" strike="noStrike" cap="none" normalizeH="0" baseline="0" dirty="0" err="1" smtClean="0">
                          <a:ln>
                            <a:noFill/>
                          </a:ln>
                          <a:solidFill>
                            <a:schemeClr val="tx1"/>
                          </a:solidFill>
                          <a:effectLst/>
                          <a:latin typeface="+mj-lt"/>
                          <a:ea typeface="Arial Unicode MS" panose="020B0604020202020204" pitchFamily="34" charset="-128"/>
                          <a:cs typeface="Arial Unicode MS" panose="020B0604020202020204" pitchFamily="34" charset="-128"/>
                        </a:rPr>
                        <a:t>mendapatkan</a:t>
                      </a: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HKI</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t>
                      </a: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9780" marR="9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8"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9189720" y="5806440"/>
            <a:ext cx="2721066" cy="923330"/>
          </a:xfrm>
          <a:prstGeom prst="rect">
            <a:avLst/>
          </a:prstGeom>
          <a:noFill/>
        </p:spPr>
        <p:txBody>
          <a:bodyPr wrap="none" rtlCol="0">
            <a:spAutoFit/>
          </a:bodyPr>
          <a:lstStyle/>
          <a:p>
            <a:r>
              <a:rPr lang="en-US" dirty="0" smtClean="0"/>
              <a:t>*</a:t>
            </a:r>
            <a:r>
              <a:rPr lang="en-US" dirty="0" err="1" smtClean="0"/>
              <a:t>Termasuk</a:t>
            </a:r>
            <a:r>
              <a:rPr lang="en-US" dirty="0" smtClean="0"/>
              <a:t> </a:t>
            </a:r>
            <a:r>
              <a:rPr lang="en-US" dirty="0" err="1" smtClean="0"/>
              <a:t>dalam</a:t>
            </a:r>
            <a:r>
              <a:rPr lang="en-US" dirty="0" smtClean="0"/>
              <a:t> </a:t>
            </a:r>
            <a:r>
              <a:rPr lang="en-US" dirty="0" err="1" smtClean="0"/>
              <a:t>karya</a:t>
            </a:r>
            <a:r>
              <a:rPr lang="en-US" dirty="0" smtClean="0"/>
              <a:t> </a:t>
            </a:r>
            <a:r>
              <a:rPr lang="en-US" dirty="0" err="1" smtClean="0"/>
              <a:t>ini</a:t>
            </a:r>
            <a:r>
              <a:rPr lang="en-US" dirty="0" smtClean="0"/>
              <a:t> </a:t>
            </a:r>
          </a:p>
          <a:p>
            <a:r>
              <a:rPr lang="en-US" dirty="0" err="1" smtClean="0"/>
              <a:t>disajikan</a:t>
            </a:r>
            <a:r>
              <a:rPr lang="en-US" dirty="0" smtClean="0"/>
              <a:t> </a:t>
            </a:r>
            <a:r>
              <a:rPr lang="en-US" dirty="0" err="1" smtClean="0"/>
              <a:t>pada</a:t>
            </a:r>
            <a:r>
              <a:rPr lang="en-US" dirty="0" smtClean="0"/>
              <a:t> </a:t>
            </a:r>
            <a:r>
              <a:rPr lang="en-US" dirty="0" err="1" smtClean="0"/>
              <a:t>suplemen</a:t>
            </a:r>
            <a:r>
              <a:rPr lang="en-US" dirty="0" smtClean="0"/>
              <a:t> </a:t>
            </a:r>
          </a:p>
          <a:p>
            <a:r>
              <a:rPr lang="en-US" dirty="0" smtClean="0"/>
              <a:t>(Lam</a:t>
            </a:r>
            <a:r>
              <a:rPr lang="id-ID" dirty="0" smtClean="0"/>
              <a:t>p</a:t>
            </a:r>
            <a:r>
              <a:rPr lang="en-US" dirty="0" err="1" smtClean="0"/>
              <a:t>iran</a:t>
            </a:r>
            <a:r>
              <a:rPr lang="en-US" dirty="0" smtClean="0"/>
              <a:t> 1)</a:t>
            </a:r>
          </a:p>
        </p:txBody>
      </p:sp>
      <p:sp>
        <p:nvSpPr>
          <p:cNvPr id="2" name="Slide Number Placeholder 1"/>
          <p:cNvSpPr>
            <a:spLocks noGrp="1"/>
          </p:cNvSpPr>
          <p:nvPr>
            <p:ph type="sldNum" sz="quarter" idx="12"/>
          </p:nvPr>
        </p:nvSpPr>
        <p:spPr/>
        <p:txBody>
          <a:bodyPr/>
          <a:lstStyle/>
          <a:p>
            <a:fld id="{BD266BE7-899D-4075-917F-DBDE33B6B692}" type="slidenum">
              <a:rPr lang="en-US" smtClean="0"/>
              <a:pPr/>
              <a:t>39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LANDASAN PERUBAHAN</a:t>
            </a:r>
            <a:endParaRPr lang="id-ID" sz="4400" b="1" dirty="0"/>
          </a:p>
        </p:txBody>
      </p:sp>
      <p:sp>
        <p:nvSpPr>
          <p:cNvPr id="3" name="Content Placeholder 2"/>
          <p:cNvSpPr>
            <a:spLocks noGrp="1"/>
          </p:cNvSpPr>
          <p:nvPr>
            <p:ph idx="1"/>
          </p:nvPr>
        </p:nvSpPr>
        <p:spPr>
          <a:xfrm>
            <a:off x="1280160" y="2094497"/>
            <a:ext cx="9628632" cy="3986213"/>
          </a:xfrm>
        </p:spPr>
        <p:txBody>
          <a:bodyPr>
            <a:noAutofit/>
          </a:bodyPr>
          <a:lstStyle/>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Undang-Undang Republik Indonesia Nomor 12 Tahun 2012 tentang Pendidikan Tinggi</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Undang-Undang Republik Indonesia Nomor 14 Tahun 2005 tentang Guru dan Dosen</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Undang-Undang Republik Indonesia Nomor No 20 Tahun 2003 tentang Sistem Pendidikan Nasional</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Peraturan Pemerintah Republik Indonesia Nomor 37 Tahun 2009 tentang Dosen</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Peraturan Menteri Pendayagunaan Aparatur Negara dan Reformasi Birokrasi Nomor 17 Tahun 2013 tentang Jabatan Fungsional Dosen dan Angka Kreditnya</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Peraturan Menteri Pendidikan dan Kebudayaan Republik Indonesia Nomor </a:t>
            </a:r>
            <a:r>
              <a:rPr lang="en-US" altLang="en-US" sz="1800" dirty="0" smtClean="0">
                <a:latin typeface="+mj-lt"/>
                <a:ea typeface="Arial Unicode MS" pitchFamily="34" charset="-128"/>
                <a:cs typeface="Arial Unicode MS" pitchFamily="34" charset="-128"/>
              </a:rPr>
              <a:t> 92-</a:t>
            </a:r>
            <a:r>
              <a:rPr lang="id-ID" altLang="en-US" sz="1800" dirty="0" smtClean="0">
                <a:solidFill>
                  <a:srgbClr val="C00000"/>
                </a:solidFill>
                <a:latin typeface="+mj-lt"/>
                <a:ea typeface="Arial Unicode MS" pitchFamily="34" charset="-128"/>
                <a:cs typeface="Arial Unicode MS" pitchFamily="34" charset="-128"/>
              </a:rPr>
              <a:t> </a:t>
            </a:r>
            <a:r>
              <a:rPr lang="id-ID" altLang="en-US" sz="1800" dirty="0" smtClean="0">
                <a:latin typeface="+mj-lt"/>
                <a:ea typeface="Arial Unicode MS" pitchFamily="34" charset="-128"/>
                <a:cs typeface="Arial Unicode MS" pitchFamily="34" charset="-128"/>
              </a:rPr>
              <a:t>Tahun 2014 tentang Petunjuk Teknis Pelaksanaan Penilaian Angka Kredit Jabatan Akademik Dosen</a:t>
            </a:r>
            <a:endParaRPr lang="en-US" altLang="en-US" sz="1800" dirty="0" smtClean="0">
              <a:latin typeface="+mj-lt"/>
              <a:ea typeface="Arial Unicode MS" pitchFamily="34" charset="-128"/>
              <a:cs typeface="Arial Unicode MS" pitchFamily="34" charset="-128"/>
            </a:endParaRPr>
          </a:p>
          <a:p>
            <a:pPr marL="450850" indent="-450850">
              <a:buFont typeface="Wingdings" pitchFamily="2" charset="2"/>
              <a:buChar char="q"/>
            </a:pPr>
            <a:r>
              <a:rPr lang="id-ID" altLang="en-US" sz="1800" dirty="0" smtClean="0">
                <a:latin typeface="+mj-lt"/>
                <a:ea typeface="Arial Unicode MS" pitchFamily="34" charset="-128"/>
                <a:cs typeface="Arial Unicode MS" pitchFamily="34" charset="-128"/>
              </a:rPr>
              <a:t>Peraturan Menteri Pendidikan dan Kebudayaan Republik Indonesia Nomor 78 Tahun 2013 tentang Pemberian </a:t>
            </a:r>
            <a:r>
              <a:rPr lang="en-US" altLang="en-US" sz="1800" dirty="0" err="1" smtClean="0">
                <a:latin typeface="+mj-lt"/>
                <a:ea typeface="Arial Unicode MS" pitchFamily="34" charset="-128"/>
                <a:cs typeface="Arial Unicode MS" pitchFamily="34" charset="-128"/>
              </a:rPr>
              <a:t>Pemberian</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Tunjangan</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Profesi</a:t>
            </a:r>
            <a:r>
              <a:rPr lang="en-US" altLang="en-US" sz="1800" dirty="0" smtClean="0">
                <a:latin typeface="+mj-lt"/>
                <a:ea typeface="Arial Unicode MS" pitchFamily="34" charset="-128"/>
                <a:cs typeface="Arial Unicode MS" pitchFamily="34" charset="-128"/>
              </a:rPr>
              <a:t> </a:t>
            </a:r>
            <a:r>
              <a:rPr lang="id-ID" altLang="en-US" sz="1800" dirty="0" smtClean="0">
                <a:latin typeface="+mj-lt"/>
                <a:ea typeface="Arial Unicode MS" pitchFamily="34" charset="-128"/>
                <a:cs typeface="Arial Unicode MS" pitchFamily="34" charset="-128"/>
              </a:rPr>
              <a:t>d</a:t>
            </a:r>
            <a:r>
              <a:rPr lang="en-US" altLang="en-US" sz="1800" dirty="0" smtClean="0">
                <a:latin typeface="+mj-lt"/>
                <a:ea typeface="Arial Unicode MS" pitchFamily="34" charset="-128"/>
                <a:cs typeface="Arial Unicode MS" pitchFamily="34" charset="-128"/>
              </a:rPr>
              <a:t>an </a:t>
            </a:r>
            <a:r>
              <a:rPr lang="en-US" altLang="en-US" sz="1800" dirty="0" err="1" smtClean="0">
                <a:latin typeface="+mj-lt"/>
                <a:ea typeface="Arial Unicode MS" pitchFamily="34" charset="-128"/>
                <a:cs typeface="Arial Unicode MS" pitchFamily="34" charset="-128"/>
              </a:rPr>
              <a:t>Tunjangan</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Kehormatan</a:t>
            </a:r>
            <a:r>
              <a:rPr lang="en-US" altLang="en-US" sz="1800" dirty="0" smtClean="0">
                <a:latin typeface="+mj-lt"/>
                <a:ea typeface="Arial Unicode MS" pitchFamily="34" charset="-128"/>
                <a:cs typeface="Arial Unicode MS" pitchFamily="34" charset="-128"/>
              </a:rPr>
              <a:t> </a:t>
            </a:r>
            <a:r>
              <a:rPr lang="id-ID" altLang="en-US" sz="1800" dirty="0" smtClean="0">
                <a:latin typeface="+mj-lt"/>
                <a:ea typeface="Arial Unicode MS" pitchFamily="34" charset="-128"/>
                <a:cs typeface="Arial Unicode MS" pitchFamily="34" charset="-128"/>
              </a:rPr>
              <a:t>b</a:t>
            </a:r>
            <a:r>
              <a:rPr lang="en-US" altLang="en-US" sz="1800" dirty="0" err="1" smtClean="0">
                <a:latin typeface="+mj-lt"/>
                <a:ea typeface="Arial Unicode MS" pitchFamily="34" charset="-128"/>
                <a:cs typeface="Arial Unicode MS" pitchFamily="34" charset="-128"/>
              </a:rPr>
              <a:t>agi</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Dosen</a:t>
            </a:r>
            <a:r>
              <a:rPr lang="en-US" altLang="en-US" sz="1800" dirty="0" smtClean="0">
                <a:latin typeface="+mj-lt"/>
                <a:ea typeface="Arial Unicode MS" pitchFamily="34" charset="-128"/>
                <a:cs typeface="Arial Unicode MS" pitchFamily="34" charset="-128"/>
              </a:rPr>
              <a:t> </a:t>
            </a:r>
            <a:r>
              <a:rPr lang="id-ID" altLang="en-US" sz="1800" dirty="0" smtClean="0">
                <a:latin typeface="+mj-lt"/>
                <a:ea typeface="Arial Unicode MS" pitchFamily="34" charset="-128"/>
                <a:cs typeface="Arial Unicode MS" pitchFamily="34" charset="-128"/>
              </a:rPr>
              <a:t>y</a:t>
            </a:r>
            <a:r>
              <a:rPr lang="en-US" altLang="en-US" sz="1800" dirty="0" err="1" smtClean="0">
                <a:latin typeface="+mj-lt"/>
                <a:ea typeface="Arial Unicode MS" pitchFamily="34" charset="-128"/>
                <a:cs typeface="Arial Unicode MS" pitchFamily="34" charset="-128"/>
              </a:rPr>
              <a:t>ang</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Menduduki</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Jabatan</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Akademik</a:t>
            </a:r>
            <a:r>
              <a:rPr lang="en-US" altLang="en-US" sz="1800" dirty="0" smtClean="0">
                <a:latin typeface="+mj-lt"/>
                <a:ea typeface="Arial Unicode MS" pitchFamily="34" charset="-128"/>
                <a:cs typeface="Arial Unicode MS" pitchFamily="34" charset="-128"/>
              </a:rPr>
              <a:t> </a:t>
            </a:r>
            <a:r>
              <a:rPr lang="en-US" altLang="en-US" sz="1800" dirty="0" err="1" smtClean="0">
                <a:latin typeface="+mj-lt"/>
                <a:ea typeface="Arial Unicode MS" pitchFamily="34" charset="-128"/>
                <a:cs typeface="Arial Unicode MS" pitchFamily="34" charset="-128"/>
              </a:rPr>
              <a:t>Profesor</a:t>
            </a:r>
            <a:endParaRPr lang="en-US" altLang="en-US" sz="1800" dirty="0" smtClean="0">
              <a:latin typeface="+mj-lt"/>
              <a:ea typeface="Arial Unicode MS" pitchFamily="34" charset="-128"/>
              <a:cs typeface="Arial Unicode MS" pitchFamily="34" charset="-128"/>
            </a:endParaRPr>
          </a:p>
          <a:p>
            <a:endParaRPr lang="id-ID" sz="1800" dirty="0">
              <a:latin typeface="+mj-lt"/>
            </a:endParaRPr>
          </a:p>
        </p:txBody>
      </p:sp>
      <p:sp>
        <p:nvSpPr>
          <p:cNvPr id="4" name="Slide Number Placeholder 3"/>
          <p:cNvSpPr>
            <a:spLocks noGrp="1"/>
          </p:cNvSpPr>
          <p:nvPr>
            <p:ph type="sldNum" sz="quarter" idx="12"/>
          </p:nvPr>
        </p:nvSpPr>
        <p:spPr/>
        <p:txBody>
          <a:bodyPr/>
          <a:lstStyle/>
          <a:p>
            <a:fld id="{BD266BE7-899D-4075-917F-DBDE33B6B692}" type="slidenum">
              <a:rPr lang="en-US" smtClean="0"/>
              <a:pPr/>
              <a:t>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883216491"/>
              </p:ext>
            </p:extLst>
          </p:nvPr>
        </p:nvGraphicFramePr>
        <p:xfrm>
          <a:off x="1652588" y="2278063"/>
          <a:ext cx="8782315" cy="3330257"/>
        </p:xfrm>
        <a:graphic>
          <a:graphicData uri="http://schemas.openxmlformats.org/drawingml/2006/table">
            <a:tbl>
              <a:tblPr firstCol="1" lastRow="1" lastCol="1" bandRow="1" bandCol="1">
                <a:tableStyleId>{5C22544A-7EE6-4342-B048-85BDC9FD1C3A}</a:tableStyleId>
              </a:tblPr>
              <a:tblGrid>
                <a:gridCol w="2232496"/>
                <a:gridCol w="935856"/>
                <a:gridCol w="1152128"/>
                <a:gridCol w="936104"/>
                <a:gridCol w="794648"/>
                <a:gridCol w="2731083"/>
              </a:tblGrid>
              <a:tr h="876617">
                <a:tc>
                  <a:txBody>
                    <a:bodyPr/>
                    <a:lstStyle/>
                    <a:p>
                      <a:pPr marL="0" marR="0" lvl="0" indent="0" algn="ctr">
                        <a:lnSpc>
                          <a:spcPct val="115000"/>
                        </a:lnSpc>
                        <a:spcBef>
                          <a:spcPts val="200"/>
                        </a:spcBef>
                        <a:spcAft>
                          <a:spcPts val="200"/>
                        </a:spcAft>
                        <a:buSzPts val="1000"/>
                        <a:buFont typeface="Calibri"/>
                        <a:buNone/>
                        <a:tabLst>
                          <a:tab pos="338138" algn="l"/>
                        </a:tabLst>
                      </a:pPr>
                      <a:r>
                        <a:rPr lang="en-US" sz="2000" b="1" dirty="0" err="1" smtClean="0">
                          <a:solidFill>
                            <a:schemeClr val="bg1"/>
                          </a:solidFill>
                          <a:effectLst/>
                          <a:latin typeface="Calibri"/>
                          <a:ea typeface="Times New Roman"/>
                          <a:cs typeface="Times New Roman"/>
                        </a:rPr>
                        <a:t>Jenis</a:t>
                      </a:r>
                      <a:r>
                        <a:rPr lang="en-US" sz="2000" b="1" dirty="0" smtClean="0">
                          <a:solidFill>
                            <a:schemeClr val="bg1"/>
                          </a:solidFill>
                          <a:effectLst/>
                          <a:latin typeface="Calibri"/>
                          <a:ea typeface="Times New Roman"/>
                          <a:cs typeface="Times New Roman"/>
                        </a:rPr>
                        <a:t> </a:t>
                      </a:r>
                      <a:r>
                        <a:rPr lang="en-US" sz="2000" b="1" dirty="0" err="1" smtClean="0">
                          <a:solidFill>
                            <a:schemeClr val="bg1"/>
                          </a:solidFill>
                          <a:effectLst/>
                          <a:latin typeface="Calibri"/>
                          <a:ea typeface="Times New Roman"/>
                          <a:cs typeface="Times New Roman"/>
                        </a:rPr>
                        <a:t>Kegiatan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000" b="1" dirty="0" smtClean="0">
                          <a:solidFill>
                            <a:schemeClr val="bg1"/>
                          </a:solidFill>
                          <a:effectLst/>
                          <a:latin typeface="Calibri"/>
                          <a:ea typeface="Calibri"/>
                          <a:cs typeface="Times New Roman"/>
                        </a:rPr>
                        <a:t>AK</a:t>
                      </a:r>
                      <a:r>
                        <a:rPr lang="en-US" sz="2000" b="1" baseline="0" dirty="0" smtClean="0">
                          <a:solidFill>
                            <a:schemeClr val="bg1"/>
                          </a:solidFill>
                          <a:effectLst/>
                          <a:latin typeface="Calibri"/>
                          <a:ea typeface="Calibri"/>
                          <a:cs typeface="Times New Roman"/>
                        </a:rPr>
                        <a:t> </a:t>
                      </a:r>
                      <a:r>
                        <a:rPr lang="en-US" sz="2000" b="1" baseline="0" dirty="0" err="1" smtClean="0">
                          <a:solidFill>
                            <a:schemeClr val="bg1"/>
                          </a:solidFill>
                          <a:effectLst/>
                          <a:latin typeface="Calibri"/>
                          <a:ea typeface="Calibri"/>
                          <a:cs typeface="Times New Roman"/>
                        </a:rPr>
                        <a:t>Maks</a:t>
                      </a:r>
                      <a:r>
                        <a:rPr lang="en-US" sz="2000" b="1" baseline="0" dirty="0" smtClean="0">
                          <a:solidFill>
                            <a:schemeClr val="bg1"/>
                          </a:solidFill>
                          <a:effectLst/>
                          <a:latin typeface="Calibri"/>
                          <a:ea typeface="Calibri"/>
                          <a:cs typeface="Times New Roman"/>
                        </a:rPr>
                        <a:t>.</a:t>
                      </a: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000" b="1" dirty="0" smtClean="0">
                          <a:solidFill>
                            <a:schemeClr val="bg1"/>
                          </a:solidFill>
                          <a:effectLst/>
                          <a:latin typeface="Calibri"/>
                          <a:ea typeface="Times New Roman"/>
                          <a:cs typeface="Times New Roman"/>
                        </a:rPr>
                        <a:t>Batas </a:t>
                      </a:r>
                      <a:r>
                        <a:rPr lang="en-US" sz="2000" b="1" dirty="0" err="1" smtClean="0">
                          <a:solidFill>
                            <a:schemeClr val="bg1"/>
                          </a:solidFill>
                          <a:effectLst/>
                          <a:latin typeface="Calibri"/>
                          <a:ea typeface="Times New Roman"/>
                          <a:cs typeface="Times New Roman"/>
                        </a:rPr>
                        <a:t>Pengajuan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r>
              <a:tr h="2304256">
                <a:tc>
                  <a:txBody>
                    <a:bodyPr/>
                    <a:lstStyle/>
                    <a:p>
                      <a:pPr marL="0" marR="0" lvl="0" indent="0">
                        <a:lnSpc>
                          <a:spcPct val="115000"/>
                        </a:lnSpc>
                        <a:spcBef>
                          <a:spcPts val="200"/>
                        </a:spcBef>
                        <a:spcAft>
                          <a:spcPts val="200"/>
                        </a:spcAft>
                        <a:buSzPts val="1000"/>
                        <a:buFont typeface="Calibri"/>
                        <a:buNone/>
                        <a:tabLst>
                          <a:tab pos="338138" algn="l"/>
                        </a:tabLst>
                      </a:pPr>
                      <a:r>
                        <a:rPr lang="en-US" sz="2000" dirty="0" smtClean="0">
                          <a:solidFill>
                            <a:schemeClr val="tx1"/>
                          </a:solidFill>
                          <a:effectLst/>
                        </a:rPr>
                        <a:t>1. </a:t>
                      </a:r>
                      <a:r>
                        <a:rPr lang="id-ID" sz="2000" dirty="0" smtClean="0">
                          <a:solidFill>
                            <a:schemeClr val="tx1"/>
                          </a:solidFill>
                          <a:effectLst/>
                        </a:rPr>
                        <a:t>Jurnal </a:t>
                      </a:r>
                      <a:r>
                        <a:rPr lang="id-ID" sz="2000" dirty="0">
                          <a:solidFill>
                            <a:schemeClr val="tx1"/>
                          </a:solidFill>
                          <a:effectLst/>
                        </a:rPr>
                        <a:t>Nasional </a:t>
                      </a:r>
                      <a:endParaRPr lang="en-US" sz="2000"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000" dirty="0">
                          <a:solidFill>
                            <a:schemeClr val="tx1"/>
                          </a:solidFill>
                          <a:effectLst/>
                        </a:rPr>
                        <a:t> </a:t>
                      </a:r>
                      <a:endParaRPr lang="en-US" sz="2000"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000" dirty="0">
                          <a:solidFill>
                            <a:schemeClr val="tx1"/>
                          </a:solidFill>
                          <a:effectLst/>
                        </a:rPr>
                        <a:t> </a:t>
                      </a:r>
                      <a:endParaRPr lang="en-US" sz="2000"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000" dirty="0">
                          <a:solidFill>
                            <a:schemeClr val="tx1"/>
                          </a:solidFill>
                          <a:effectLst/>
                        </a:rPr>
                        <a:t> </a:t>
                      </a:r>
                      <a:endParaRPr lang="en-US" sz="2000"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ctr">
                        <a:lnSpc>
                          <a:spcPct val="115000"/>
                        </a:lnSpc>
                        <a:spcBef>
                          <a:spcPts val="200"/>
                        </a:spcBef>
                        <a:spcAft>
                          <a:spcPts val="200"/>
                        </a:spcAft>
                      </a:pPr>
                      <a:r>
                        <a:rPr lang="id-ID" sz="2000" dirty="0">
                          <a:solidFill>
                            <a:schemeClr val="tx1"/>
                          </a:solidFill>
                          <a:effectLst/>
                        </a:rPr>
                        <a:t>10</a:t>
                      </a:r>
                      <a:endParaRPr lang="en-US" sz="2000" dirty="0">
                        <a:solidFill>
                          <a:schemeClr val="tx1"/>
                        </a:solidFill>
                        <a:effectLst/>
                        <a:latin typeface="Calibri"/>
                        <a:ea typeface="Calibri"/>
                        <a:cs typeface="Times New Roman"/>
                      </a:endParaRPr>
                    </a:p>
                  </a:txBody>
                  <a:tcPr marL="68588" marR="68588" marT="0" marB="0">
                    <a:solidFill>
                      <a:schemeClr val="accent1">
                        <a:lumMod val="20000"/>
                        <a:lumOff val="80000"/>
                      </a:schemeClr>
                    </a:solidFill>
                  </a:tcPr>
                </a:tc>
                <a:tc>
                  <a:txBody>
                    <a:bodyPr/>
                    <a:lstStyle/>
                    <a:p>
                      <a:pPr marL="0" marR="0" algn="l">
                        <a:lnSpc>
                          <a:spcPct val="115000"/>
                        </a:lnSpc>
                        <a:spcBef>
                          <a:spcPts val="200"/>
                        </a:spcBef>
                        <a:spcAft>
                          <a:spcPts val="200"/>
                        </a:spcAft>
                        <a:tabLst>
                          <a:tab pos="228600" algn="l"/>
                        </a:tabLst>
                      </a:pPr>
                      <a:r>
                        <a:rPr lang="en-US" sz="2000" b="0" dirty="0">
                          <a:solidFill>
                            <a:schemeClr val="tx1"/>
                          </a:solidFill>
                          <a:effectLst/>
                        </a:rPr>
                        <a:t>Paling </a:t>
                      </a:r>
                      <a:r>
                        <a:rPr lang="en-US" sz="2000" b="0" dirty="0" err="1" smtClean="0">
                          <a:solidFill>
                            <a:schemeClr val="tx1"/>
                          </a:solidFill>
                          <a:effectLst/>
                        </a:rPr>
                        <a:t>tinggi</a:t>
                      </a:r>
                      <a:r>
                        <a:rPr lang="id-ID" sz="2000" b="0" dirty="0" smtClean="0">
                          <a:solidFill>
                            <a:schemeClr val="tx1"/>
                          </a:solidFill>
                          <a:effectLst/>
                        </a:rPr>
                        <a:t> </a:t>
                      </a:r>
                      <a:r>
                        <a:rPr lang="id-ID" sz="2000" b="0" dirty="0">
                          <a:solidFill>
                            <a:schemeClr val="tx1"/>
                          </a:solidFill>
                          <a:effectLst/>
                        </a:rPr>
                        <a:t>25% dari AK </a:t>
                      </a:r>
                      <a:r>
                        <a:rPr lang="en-US" sz="2000" b="0" dirty="0" err="1">
                          <a:solidFill>
                            <a:schemeClr val="tx1"/>
                          </a:solidFill>
                          <a:effectLst/>
                        </a:rPr>
                        <a:t>unsur</a:t>
                      </a:r>
                      <a:r>
                        <a:rPr lang="en-US" sz="2000" b="0" dirty="0">
                          <a:solidFill>
                            <a:schemeClr val="tx1"/>
                          </a:solidFill>
                          <a:effectLst/>
                        </a:rPr>
                        <a:t> </a:t>
                      </a:r>
                      <a:r>
                        <a:rPr lang="en-US" sz="2000" b="0" dirty="0" err="1">
                          <a:solidFill>
                            <a:schemeClr val="tx1"/>
                          </a:solidFill>
                          <a:effectLst/>
                        </a:rPr>
                        <a:t>penelitian</a:t>
                      </a:r>
                      <a:r>
                        <a:rPr lang="en-US" sz="2000" b="0" dirty="0">
                          <a:solidFill>
                            <a:schemeClr val="tx1"/>
                          </a:solidFill>
                          <a:effectLst/>
                        </a:rPr>
                        <a:t> </a:t>
                      </a:r>
                      <a:r>
                        <a:rPr lang="id-ID" sz="2000" b="0" dirty="0">
                          <a:solidFill>
                            <a:schemeClr val="tx1"/>
                          </a:solidFill>
                          <a:effectLst/>
                        </a:rPr>
                        <a:t>yang diperlukan untuk pengusulan </a:t>
                      </a:r>
                      <a:r>
                        <a:rPr lang="id-ID" sz="2000" b="0" dirty="0" smtClean="0">
                          <a:solidFill>
                            <a:schemeClr val="tx1"/>
                          </a:solidFill>
                          <a:effectLst/>
                        </a:rPr>
                        <a:t>ke</a:t>
                      </a:r>
                      <a:r>
                        <a:rPr lang="en-US" sz="2000" b="0" dirty="0" smtClean="0">
                          <a:solidFill>
                            <a:schemeClr val="tx1"/>
                          </a:solidFill>
                          <a:effectLst/>
                        </a:rPr>
                        <a:t> LK </a:t>
                      </a:r>
                      <a:r>
                        <a:rPr lang="en-US" sz="2000" b="0" dirty="0" err="1" smtClean="0">
                          <a:solidFill>
                            <a:schemeClr val="tx1"/>
                          </a:solidFill>
                          <a:effectLst/>
                        </a:rPr>
                        <a:t>dan</a:t>
                      </a:r>
                      <a:r>
                        <a:rPr lang="en-US" sz="2000" b="0" dirty="0" smtClean="0">
                          <a:solidFill>
                            <a:schemeClr val="tx1"/>
                          </a:solidFill>
                          <a:effectLst/>
                        </a:rPr>
                        <a:t>  </a:t>
                      </a:r>
                      <a:r>
                        <a:rPr lang="en-US" sz="2000" b="0" dirty="0" err="1" smtClean="0">
                          <a:solidFill>
                            <a:schemeClr val="tx1"/>
                          </a:solidFill>
                          <a:effectLst/>
                        </a:rPr>
                        <a:t>Profesor</a:t>
                      </a:r>
                      <a:r>
                        <a:rPr lang="en-US" sz="2000" b="0" dirty="0" smtClean="0">
                          <a:solidFill>
                            <a:schemeClr val="tx1"/>
                          </a:solidFill>
                          <a:effectLst/>
                        </a:rPr>
                        <a:t> yang  </a:t>
                      </a:r>
                      <a:r>
                        <a:rPr lang="en-US" sz="2000" b="0" dirty="0" err="1" smtClean="0">
                          <a:solidFill>
                            <a:schemeClr val="tx1"/>
                          </a:solidFill>
                          <a:effectLst/>
                        </a:rPr>
                        <a:t>diterbitkan</a:t>
                      </a:r>
                      <a:r>
                        <a:rPr lang="en-US" sz="2000" b="0" baseline="0" dirty="0" smtClean="0">
                          <a:solidFill>
                            <a:schemeClr val="tx1"/>
                          </a:solidFill>
                          <a:effectLst/>
                        </a:rPr>
                        <a:t> </a:t>
                      </a:r>
                      <a:r>
                        <a:rPr lang="en-US" sz="2000" b="0" baseline="0" dirty="0" err="1" smtClean="0">
                          <a:solidFill>
                            <a:schemeClr val="tx1"/>
                          </a:solidFill>
                          <a:effectLst/>
                        </a:rPr>
                        <a:t>dijurnal</a:t>
                      </a:r>
                      <a:r>
                        <a:rPr lang="en-US" sz="2000" b="0" baseline="0" dirty="0" smtClean="0">
                          <a:solidFill>
                            <a:schemeClr val="tx1"/>
                          </a:solidFill>
                          <a:effectLst/>
                        </a:rPr>
                        <a:t> </a:t>
                      </a:r>
                      <a:r>
                        <a:rPr lang="en-US" sz="2000" b="0" baseline="0" dirty="0" err="1" smtClean="0">
                          <a:solidFill>
                            <a:schemeClr val="tx1"/>
                          </a:solidFill>
                          <a:effectLst/>
                        </a:rPr>
                        <a:t>nasional</a:t>
                      </a:r>
                      <a:endParaRPr lang="en-US" sz="2000" b="0" dirty="0">
                        <a:solidFill>
                          <a:schemeClr val="tx1"/>
                        </a:solidFill>
                        <a:effectLst/>
                        <a:latin typeface="Calibri"/>
                        <a:ea typeface="Times New Roman"/>
                        <a:cs typeface="Times New Roman"/>
                      </a:endParaRPr>
                    </a:p>
                  </a:txBody>
                  <a:tcPr marL="68588" marR="68588" marT="0" marB="0">
                    <a:solidFill>
                      <a:schemeClr val="accent1">
                        <a:lumMod val="20000"/>
                        <a:lumOff val="80000"/>
                      </a:schemeClr>
                    </a:solidFill>
                  </a:tcPr>
                </a:tc>
              </a:tr>
            </a:tbl>
          </a:graphicData>
        </a:graphic>
      </p:graphicFrame>
      <p:sp>
        <p:nvSpPr>
          <p:cNvPr id="3"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1167335640"/>
              </p:ext>
            </p:extLst>
          </p:nvPr>
        </p:nvGraphicFramePr>
        <p:xfrm>
          <a:off x="1957071" y="1901190"/>
          <a:ext cx="8280921" cy="4834890"/>
        </p:xfrm>
        <a:graphic>
          <a:graphicData uri="http://schemas.openxmlformats.org/drawingml/2006/table">
            <a:tbl>
              <a:tblPr firstCol="1" lastRow="1" lastCol="1" bandRow="1" bandCol="1">
                <a:tableStyleId>{5C22544A-7EE6-4342-B048-85BDC9FD1C3A}</a:tableStyleId>
              </a:tblPr>
              <a:tblGrid>
                <a:gridCol w="3164759"/>
                <a:gridCol w="435641"/>
                <a:gridCol w="576064"/>
                <a:gridCol w="576064"/>
                <a:gridCol w="811341"/>
                <a:gridCol w="2717052"/>
              </a:tblGrid>
              <a:tr h="960120">
                <a:tc>
                  <a:txBody>
                    <a:bodyPr/>
                    <a:lstStyle/>
                    <a:p>
                      <a:pPr marL="0" marR="0" lvl="0" indent="0" algn="ctr">
                        <a:lnSpc>
                          <a:spcPct val="115000"/>
                        </a:lnSpc>
                        <a:spcBef>
                          <a:spcPts val="200"/>
                        </a:spcBef>
                        <a:spcAft>
                          <a:spcPts val="200"/>
                        </a:spcAft>
                        <a:buSzPts val="1000"/>
                        <a:buFont typeface="Calibri"/>
                        <a:buNone/>
                        <a:tabLst>
                          <a:tab pos="338138" algn="l"/>
                        </a:tabLst>
                      </a:pPr>
                      <a:r>
                        <a:rPr lang="en-US" sz="2000" b="1" dirty="0" err="1" smtClean="0">
                          <a:solidFill>
                            <a:schemeClr val="bg1"/>
                          </a:solidFill>
                          <a:effectLst/>
                          <a:latin typeface="Calibri"/>
                          <a:ea typeface="Times New Roman"/>
                          <a:cs typeface="Times New Roman"/>
                        </a:rPr>
                        <a:t>Jenis</a:t>
                      </a:r>
                      <a:r>
                        <a:rPr lang="en-US" sz="2000" b="1" dirty="0" smtClean="0">
                          <a:solidFill>
                            <a:schemeClr val="bg1"/>
                          </a:solidFill>
                          <a:effectLst/>
                          <a:latin typeface="Calibri"/>
                          <a:ea typeface="Times New Roman"/>
                          <a:cs typeface="Times New Roman"/>
                        </a:rPr>
                        <a:t> </a:t>
                      </a:r>
                      <a:r>
                        <a:rPr lang="en-US" sz="2000" b="1" dirty="0" err="1" smtClean="0">
                          <a:solidFill>
                            <a:schemeClr val="bg1"/>
                          </a:solidFill>
                          <a:effectLst/>
                          <a:latin typeface="Calibri"/>
                          <a:ea typeface="Times New Roman"/>
                          <a:cs typeface="Times New Roman"/>
                        </a:rPr>
                        <a:t>Kegiatan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000" b="1" dirty="0" smtClean="0">
                          <a:solidFill>
                            <a:schemeClr val="bg1"/>
                          </a:solidFill>
                          <a:effectLst/>
                          <a:latin typeface="Calibri"/>
                          <a:ea typeface="Calibri"/>
                          <a:cs typeface="Times New Roman"/>
                        </a:rPr>
                        <a:t>AK</a:t>
                      </a:r>
                      <a:r>
                        <a:rPr lang="en-US" sz="2000" b="1" baseline="0" dirty="0" smtClean="0">
                          <a:solidFill>
                            <a:schemeClr val="bg1"/>
                          </a:solidFill>
                          <a:effectLst/>
                          <a:latin typeface="Calibri"/>
                          <a:ea typeface="Calibri"/>
                          <a:cs typeface="Times New Roman"/>
                        </a:rPr>
                        <a:t> </a:t>
                      </a:r>
                      <a:r>
                        <a:rPr lang="en-US" sz="2000" b="1" baseline="0" dirty="0" err="1" smtClean="0">
                          <a:solidFill>
                            <a:schemeClr val="bg1"/>
                          </a:solidFill>
                          <a:effectLst/>
                          <a:latin typeface="Calibri"/>
                          <a:ea typeface="Calibri"/>
                          <a:cs typeface="Times New Roman"/>
                        </a:rPr>
                        <a:t>Maks</a:t>
                      </a:r>
                      <a:r>
                        <a:rPr lang="en-US" sz="2000" b="1" baseline="0" dirty="0" smtClean="0">
                          <a:solidFill>
                            <a:schemeClr val="bg1"/>
                          </a:solidFill>
                          <a:effectLst/>
                          <a:latin typeface="Calibri"/>
                          <a:ea typeface="Calibri"/>
                          <a:cs typeface="Times New Roman"/>
                        </a:rPr>
                        <a:t>.</a:t>
                      </a: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000" b="1" dirty="0" smtClean="0">
                          <a:solidFill>
                            <a:schemeClr val="bg1"/>
                          </a:solidFill>
                          <a:effectLst/>
                          <a:latin typeface="Calibri"/>
                          <a:ea typeface="Times New Roman"/>
                          <a:cs typeface="Times New Roman"/>
                        </a:rPr>
                        <a:t>Batas </a:t>
                      </a:r>
                      <a:r>
                        <a:rPr lang="en-US" sz="2000" b="1" dirty="0" err="1" smtClean="0">
                          <a:solidFill>
                            <a:schemeClr val="bg1"/>
                          </a:solidFill>
                          <a:effectLst/>
                          <a:latin typeface="Calibri"/>
                          <a:ea typeface="Times New Roman"/>
                          <a:cs typeface="Times New Roman"/>
                        </a:rPr>
                        <a:t>Pengajuan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r>
              <a:tr h="960120">
                <a:tc>
                  <a:txBody>
                    <a:bodyPr/>
                    <a:lstStyle/>
                    <a:p>
                      <a:pPr marL="158750" marR="0" indent="-158750">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a. Dipresentasikan secara oral dan dimuat dalam prosiding yang dipublikasikan (ber ISSN/ISBN):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514350" marR="0" indent="-355600" algn="just">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15</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960120">
                <a:tc>
                  <a:txBody>
                    <a:bodyPr/>
                    <a:lstStyle/>
                    <a:p>
                      <a:pPr marL="514350" marR="0" indent="-355600" algn="just">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10</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600" b="0" dirty="0">
                          <a:solidFill>
                            <a:schemeClr val="tx1"/>
                          </a:solidFill>
                          <a:effectLst/>
                          <a:latin typeface="+mj-lt"/>
                          <a:ea typeface="Arial Unicode MS" panose="020B0604020202020204" pitchFamily="34" charset="-128"/>
                          <a:cs typeface="Arial Unicode MS" panose="020B0604020202020204" pitchFamily="34" charset="-128"/>
                        </a:rPr>
                        <a:t>25 % dari </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yang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diperlukan</a:t>
                      </a:r>
                      <a:r>
                        <a:rPr lang="en-US" sz="1600" b="0" baseline="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untuk p</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enguaulan</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ke</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158750" marR="0" indent="-158750">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b. Disajikan dalam bentuk poster dan dimuat dalam prosiding yang dipublikasikan: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just">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240030">
                <a:tc>
                  <a:txBody>
                    <a:bodyPr/>
                    <a:lstStyle/>
                    <a:p>
                      <a:pPr marL="388620" marR="0" indent="-229870" algn="just">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 Internasional</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a:solidFill>
                            <a:schemeClr val="tx1"/>
                          </a:solidFill>
                          <a:effectLst/>
                          <a:latin typeface="+mj-lt"/>
                          <a:ea typeface="Arial Unicode MS" panose="020B0604020202020204" pitchFamily="34" charset="-128"/>
                          <a:cs typeface="Arial Unicode MS" panose="020B0604020202020204" pitchFamily="34" charset="-128"/>
                        </a:rPr>
                        <a:t>10</a:t>
                      </a:r>
                      <a:endParaRPr lang="en-US" sz="1600" b="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rowSpan="2">
                  <a:txBody>
                    <a:bodyPr/>
                    <a:lstStyle/>
                    <a:p>
                      <a:pPr marL="0" marR="0">
                        <a:lnSpc>
                          <a:spcPct val="100000"/>
                        </a:lnSpc>
                        <a:spcBef>
                          <a:spcPts val="0"/>
                        </a:spcBef>
                        <a:spcAft>
                          <a:spcPts val="0"/>
                        </a:spcAft>
                        <a:tabLst>
                          <a:tab pos="228600" algn="l"/>
                        </a:tabLs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tinggi</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25</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AK</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id-ID" sz="1600" b="0" dirty="0">
                          <a:solidFill>
                            <a:schemeClr val="tx1"/>
                          </a:solidFill>
                          <a:effectLst/>
                          <a:latin typeface="+mj-lt"/>
                          <a:ea typeface="Arial Unicode MS" panose="020B0604020202020204" pitchFamily="34" charset="-128"/>
                          <a:cs typeface="Arial Unicode MS" panose="020B0604020202020204" pitchFamily="34" charset="-128"/>
                        </a:rPr>
                        <a:t>untuk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pengusulan</a:t>
                      </a: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id-ID" sz="1600" b="0" dirty="0">
                          <a:solidFill>
                            <a:schemeClr val="tx1"/>
                          </a:solidFill>
                          <a:effectLst/>
                          <a:latin typeface="+mj-lt"/>
                          <a:ea typeface="Arial Unicode MS" panose="020B0604020202020204" pitchFamily="34" charset="-128"/>
                          <a:cs typeface="Arial Unicode MS" panose="020B0604020202020204" pitchFamily="34" charset="-128"/>
                        </a:rPr>
                        <a:t>ke </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LK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smtClean="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smtClean="0">
                          <a:solidFill>
                            <a:schemeClr val="tx1"/>
                          </a:solidFill>
                          <a:effectLst/>
                          <a:latin typeface="+mj-lt"/>
                          <a:ea typeface="Arial Unicode MS" panose="020B0604020202020204" pitchFamily="34" charset="-128"/>
                          <a:cs typeface="Arial Unicode MS" panose="020B0604020202020204" pitchFamily="34" charset="-128"/>
                        </a:rPr>
                        <a:t>Profesor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r>
              <a:tr h="720090">
                <a:tc>
                  <a:txBody>
                    <a:bodyPr/>
                    <a:lstStyle/>
                    <a:p>
                      <a:pPr marL="388620" marR="0" indent="-229870" algn="just">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2). Nasional</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a:txBody>
                    <a:bodyPr/>
                    <a:lstStyle/>
                    <a:p>
                      <a:pPr marL="0" marR="0" algn="ctr">
                        <a:lnSpc>
                          <a:spcPct val="100000"/>
                        </a:lnSpc>
                        <a:spcBef>
                          <a:spcPts val="0"/>
                        </a:spcBef>
                        <a:spcAft>
                          <a:spcPts val="0"/>
                        </a:spcAft>
                        <a:tabLst>
                          <a:tab pos="228600" algn="l"/>
                        </a:tabLs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83" marR="68583" marT="0" marB="0">
                    <a:solidFill>
                      <a:schemeClr val="accent1">
                        <a:lumMod val="20000"/>
                        <a:lumOff val="80000"/>
                      </a:schemeClr>
                    </a:solidFill>
                  </a:tcPr>
                </a:tc>
                <a:tc vMerge="1">
                  <a:txBody>
                    <a:bodyPr/>
                    <a:lstStyle/>
                    <a:p>
                      <a:endParaRPr lang="en-US"/>
                    </a:p>
                  </a:txBody>
                  <a:tcPr/>
                </a:tc>
              </a:tr>
            </a:tbl>
          </a:graphicData>
        </a:graphic>
      </p:graphicFrame>
      <p:sp>
        <p:nvSpPr>
          <p:cNvPr id="3"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049959892"/>
              </p:ext>
            </p:extLst>
          </p:nvPr>
        </p:nvGraphicFramePr>
        <p:xfrm>
          <a:off x="2101533" y="2071046"/>
          <a:ext cx="8328752" cy="4431647"/>
        </p:xfrm>
        <a:graphic>
          <a:graphicData uri="http://schemas.openxmlformats.org/drawingml/2006/table">
            <a:tbl>
              <a:tblPr firstCol="1" lastRow="1" lastCol="1" bandRow="1" bandCol="1">
                <a:tableStyleId>{5C22544A-7EE6-4342-B048-85BDC9FD1C3A}</a:tableStyleId>
              </a:tblPr>
              <a:tblGrid>
                <a:gridCol w="2999537"/>
                <a:gridCol w="631032"/>
                <a:gridCol w="761919"/>
                <a:gridCol w="720080"/>
                <a:gridCol w="798931"/>
                <a:gridCol w="2417253"/>
              </a:tblGrid>
              <a:tr h="1078847">
                <a:tc>
                  <a:txBody>
                    <a:bodyPr/>
                    <a:lstStyle/>
                    <a:p>
                      <a:pPr marL="0" marR="0" lvl="0" indent="0" algn="ctr">
                        <a:lnSpc>
                          <a:spcPct val="115000"/>
                        </a:lnSpc>
                        <a:spcBef>
                          <a:spcPts val="200"/>
                        </a:spcBef>
                        <a:spcAft>
                          <a:spcPts val="200"/>
                        </a:spcAft>
                        <a:buSzPts val="1000"/>
                        <a:buFont typeface="Calibri"/>
                        <a:buNone/>
                        <a:tabLst>
                          <a:tab pos="338138" algn="l"/>
                        </a:tabLst>
                      </a:pPr>
                      <a:r>
                        <a:rPr lang="en-US" sz="2000" b="1" dirty="0" err="1" smtClean="0">
                          <a:solidFill>
                            <a:schemeClr val="bg1"/>
                          </a:solidFill>
                          <a:effectLst/>
                          <a:latin typeface="Calibri"/>
                          <a:ea typeface="Times New Roman"/>
                          <a:cs typeface="Times New Roman"/>
                        </a:rPr>
                        <a:t>Jenis</a:t>
                      </a:r>
                      <a:r>
                        <a:rPr lang="en-US" sz="2000" b="1" dirty="0" smtClean="0">
                          <a:solidFill>
                            <a:schemeClr val="bg1"/>
                          </a:solidFill>
                          <a:effectLst/>
                          <a:latin typeface="Calibri"/>
                          <a:ea typeface="Times New Roman"/>
                          <a:cs typeface="Times New Roman"/>
                        </a:rPr>
                        <a:t> </a:t>
                      </a:r>
                      <a:r>
                        <a:rPr lang="en-US" sz="2000" b="1" dirty="0" err="1" smtClean="0">
                          <a:solidFill>
                            <a:schemeClr val="bg1"/>
                          </a:solidFill>
                          <a:effectLst/>
                          <a:latin typeface="Calibri"/>
                          <a:ea typeface="Times New Roman"/>
                          <a:cs typeface="Times New Roman"/>
                        </a:rPr>
                        <a:t>Kegiatan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pPr>
                      <a:r>
                        <a:rPr lang="en-US" sz="2000" b="1" dirty="0" smtClean="0">
                          <a:solidFill>
                            <a:schemeClr val="bg1"/>
                          </a:solidFill>
                          <a:effectLst/>
                          <a:latin typeface="Calibri"/>
                          <a:ea typeface="Calibri"/>
                          <a:cs typeface="Times New Roman"/>
                        </a:rPr>
                        <a:t>AK</a:t>
                      </a:r>
                      <a:r>
                        <a:rPr lang="en-US" sz="2000" b="1" baseline="0" dirty="0" smtClean="0">
                          <a:solidFill>
                            <a:schemeClr val="bg1"/>
                          </a:solidFill>
                          <a:effectLst/>
                          <a:latin typeface="Calibri"/>
                          <a:ea typeface="Calibri"/>
                          <a:cs typeface="Times New Roman"/>
                        </a:rPr>
                        <a:t> </a:t>
                      </a:r>
                      <a:r>
                        <a:rPr lang="en-US" sz="2000" b="1" baseline="0" dirty="0" err="1" smtClean="0">
                          <a:solidFill>
                            <a:schemeClr val="bg1"/>
                          </a:solidFill>
                          <a:effectLst/>
                          <a:latin typeface="Calibri"/>
                          <a:ea typeface="Calibri"/>
                          <a:cs typeface="Times New Roman"/>
                        </a:rPr>
                        <a:t>Maks</a:t>
                      </a:r>
                      <a:r>
                        <a:rPr lang="en-US" sz="2000" b="1" baseline="0" dirty="0" smtClean="0">
                          <a:solidFill>
                            <a:schemeClr val="bg1"/>
                          </a:solidFill>
                          <a:effectLst/>
                          <a:latin typeface="Calibri"/>
                          <a:ea typeface="Calibri"/>
                          <a:cs typeface="Times New Roman"/>
                        </a:rPr>
                        <a:t>.</a:t>
                      </a:r>
                      <a:endParaRPr lang="en-US" sz="2000" b="1" dirty="0">
                        <a:solidFill>
                          <a:schemeClr val="bg1"/>
                        </a:solidFill>
                        <a:effectLst/>
                        <a:latin typeface="Calibri"/>
                        <a:ea typeface="Calibri"/>
                        <a:cs typeface="Times New Roman"/>
                      </a:endParaRPr>
                    </a:p>
                  </a:txBody>
                  <a:tcPr marL="68588" marR="68588" marT="0" marB="0" anchor="ctr">
                    <a:solidFill>
                      <a:srgbClr val="002060"/>
                    </a:solidFill>
                  </a:tcPr>
                </a:tc>
                <a:tc>
                  <a:txBody>
                    <a:bodyPr/>
                    <a:lstStyle/>
                    <a:p>
                      <a:pPr marL="0" marR="0" algn="ctr">
                        <a:lnSpc>
                          <a:spcPct val="115000"/>
                        </a:lnSpc>
                        <a:spcBef>
                          <a:spcPts val="200"/>
                        </a:spcBef>
                        <a:spcAft>
                          <a:spcPts val="200"/>
                        </a:spcAft>
                        <a:tabLst>
                          <a:tab pos="228600" algn="l"/>
                        </a:tabLst>
                      </a:pPr>
                      <a:r>
                        <a:rPr lang="en-US" sz="2000" b="1" dirty="0" smtClean="0">
                          <a:solidFill>
                            <a:schemeClr val="bg1"/>
                          </a:solidFill>
                          <a:effectLst/>
                          <a:latin typeface="Calibri"/>
                          <a:ea typeface="Times New Roman"/>
                          <a:cs typeface="Times New Roman"/>
                        </a:rPr>
                        <a:t>Batas </a:t>
                      </a:r>
                      <a:r>
                        <a:rPr lang="en-US" sz="2000" b="1" dirty="0" err="1" smtClean="0">
                          <a:solidFill>
                            <a:schemeClr val="bg1"/>
                          </a:solidFill>
                          <a:effectLst/>
                          <a:latin typeface="Calibri"/>
                          <a:ea typeface="Times New Roman"/>
                          <a:cs typeface="Times New Roman"/>
                        </a:rPr>
                        <a:t>Pengajuan</a:t>
                      </a:r>
                      <a:endParaRPr lang="en-US" sz="2000" b="1" dirty="0">
                        <a:solidFill>
                          <a:schemeClr val="bg1"/>
                        </a:solidFill>
                        <a:effectLst/>
                        <a:latin typeface="Calibri"/>
                        <a:ea typeface="Times New Roman"/>
                        <a:cs typeface="Times New Roman"/>
                      </a:endParaRPr>
                    </a:p>
                  </a:txBody>
                  <a:tcPr marL="68588" marR="68588" marT="0" marB="0" anchor="ctr">
                    <a:solidFill>
                      <a:srgbClr val="002060"/>
                    </a:solidFill>
                  </a:tcPr>
                </a:tc>
              </a:tr>
              <a:tr h="1078847">
                <a:tc>
                  <a:txBody>
                    <a:bodyPr/>
                    <a:lstStyle/>
                    <a:p>
                      <a:pPr marL="228600" marR="0" indent="-228600" algn="l">
                        <a:lnSpc>
                          <a:spcPct val="100000"/>
                        </a:lnSpc>
                        <a:spcBef>
                          <a:spcPts val="0"/>
                        </a:spcBef>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e. Hasil penelitian/pemikiran yang disajikan dalam koran/majalah  populer/umum</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rowSpan="3">
                  <a:txBody>
                    <a:bodyPr/>
                    <a:lstStyle/>
                    <a:p>
                      <a:pPr marL="0" marR="0" algn="l">
                        <a:lnSpc>
                          <a:spcPct val="100000"/>
                        </a:lnSpc>
                        <a:spcBef>
                          <a:spcPts val="0"/>
                        </a:spcBef>
                        <a:spcAft>
                          <a:spcPts val="0"/>
                        </a:spcAft>
                        <a:tabLst>
                          <a:tab pos="228600" algn="l"/>
                        </a:tabLst>
                      </a:pPr>
                      <a:r>
                        <a:rPr lang="en-US" sz="2000" b="0" dirty="0">
                          <a:solidFill>
                            <a:schemeClr val="tx1"/>
                          </a:solidFill>
                          <a:effectLst/>
                          <a:latin typeface="+mj-lt"/>
                          <a:ea typeface="Arial Unicode MS" panose="020B0604020202020204" pitchFamily="34" charset="-128"/>
                          <a:cs typeface="Arial Unicode MS" panose="020B0604020202020204" pitchFamily="34" charset="-128"/>
                        </a:rPr>
                        <a:t>Paling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banyak</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id-ID" sz="2000" b="0" dirty="0">
                          <a:solidFill>
                            <a:schemeClr val="tx1"/>
                          </a:solidFill>
                          <a:effectLst/>
                          <a:latin typeface="+mj-lt"/>
                          <a:ea typeface="Arial Unicode MS" panose="020B0604020202020204" pitchFamily="34" charset="-128"/>
                          <a:cs typeface="Arial Unicode MS" panose="020B0604020202020204" pitchFamily="34" charset="-128"/>
                        </a:rPr>
                        <a:t>5% dari AK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unsur</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en-US" sz="2000" b="0" dirty="0" err="1">
                          <a:solidFill>
                            <a:schemeClr val="tx1"/>
                          </a:solidFill>
                          <a:effectLst/>
                          <a:latin typeface="+mj-lt"/>
                          <a:ea typeface="Arial Unicode MS" panose="020B0604020202020204" pitchFamily="34" charset="-128"/>
                          <a:cs typeface="Arial Unicode MS" panose="020B0604020202020204" pitchFamily="34" charset="-128"/>
                        </a:rPr>
                        <a:t>penelitian</a:t>
                      </a:r>
                      <a:r>
                        <a:rPr lang="en-US" sz="2000" b="0" dirty="0">
                          <a:solidFill>
                            <a:schemeClr val="tx1"/>
                          </a:solidFill>
                          <a:effectLst/>
                          <a:latin typeface="+mj-lt"/>
                          <a:ea typeface="Arial Unicode MS" panose="020B0604020202020204" pitchFamily="34" charset="-128"/>
                          <a:cs typeface="Arial Unicode MS" panose="020B0604020202020204" pitchFamily="34" charset="-128"/>
                        </a:rPr>
                        <a:t> </a:t>
                      </a:r>
                      <a:r>
                        <a:rPr lang="id-ID" sz="2000" b="0" dirty="0">
                          <a:solidFill>
                            <a:schemeClr val="tx1"/>
                          </a:solidFill>
                          <a:effectLst/>
                          <a:latin typeface="+mj-lt"/>
                          <a:ea typeface="Arial Unicode MS" panose="020B0604020202020204" pitchFamily="34" charset="-128"/>
                          <a:cs typeface="Arial Unicode MS" panose="020B0604020202020204" pitchFamily="34" charset="-128"/>
                        </a:rPr>
                        <a:t>untuk pengajuan ke semua jenjang</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nchor="ctr">
                    <a:solidFill>
                      <a:schemeClr val="accent1">
                        <a:lumMod val="20000"/>
                        <a:lumOff val="80000"/>
                      </a:schemeClr>
                    </a:solidFill>
                  </a:tcPr>
                </a:tc>
              </a:tr>
              <a:tr h="112413">
                <a:tc>
                  <a:txBody>
                    <a:bodyPr/>
                    <a:lstStyle/>
                    <a:p>
                      <a:pPr marL="228600" marR="0" indent="-228600" algn="l">
                        <a:lnSpc>
                          <a:spcPct val="100000"/>
                        </a:lnSpc>
                        <a:spcBef>
                          <a:spcPts val="0"/>
                        </a:spcBef>
                        <a:spcAft>
                          <a:spcPts val="0"/>
                        </a:spcAft>
                      </a:pP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a:txBody>
                    <a:bodyPr/>
                    <a:lstStyle/>
                    <a:p>
                      <a:pPr marL="0" marR="0" algn="l">
                        <a:lnSpc>
                          <a:spcPct val="100000"/>
                        </a:lnSpc>
                        <a:spcBef>
                          <a:spcPts val="0"/>
                        </a:spcBef>
                        <a:spcAft>
                          <a:spcPts val="0"/>
                        </a:spcAft>
                        <a:tabLst>
                          <a:tab pos="228600" algn="l"/>
                        </a:tabLst>
                      </a:pP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60000"/>
                        <a:lumOff val="40000"/>
                      </a:schemeClr>
                    </a:solidFill>
                  </a:tcPr>
                </a:tc>
                <a:tc vMerge="1">
                  <a:txBody>
                    <a:bodyPr/>
                    <a:lstStyle/>
                    <a:p>
                      <a:endParaRPr lang="en-US"/>
                    </a:p>
                  </a:txBody>
                  <a:tcPr/>
                </a:tc>
              </a:tr>
              <a:tr h="1390033">
                <a:tc>
                  <a:txBody>
                    <a:bodyPr/>
                    <a:lstStyle/>
                    <a:p>
                      <a:pPr marL="171450" marR="0" indent="0" algn="l">
                        <a:lnSpc>
                          <a:spcPct val="100000"/>
                        </a:lnSpc>
                        <a:spcBef>
                          <a:spcPts val="0"/>
                        </a:spcBef>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Hasil penelitian atau pemikiran atau kerjasama industri yang tidak dipublikaskan (tersimpan dalam perpustakaan)</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a:solidFill>
                            <a:schemeClr val="tx1"/>
                          </a:solidFill>
                          <a:effectLst/>
                          <a:latin typeface="+mj-lt"/>
                          <a:ea typeface="Arial Unicode MS" panose="020B0604020202020204" pitchFamily="34" charset="-128"/>
                          <a:cs typeface="Arial Unicode MS" panose="020B0604020202020204" pitchFamily="34" charset="-128"/>
                        </a:rPr>
                        <a:t> </a:t>
                      </a:r>
                      <a:endParaRPr lang="en-US" sz="2000" b="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gn="l">
                        <a:lnSpc>
                          <a:spcPct val="100000"/>
                        </a:lnSpc>
                        <a:spcBef>
                          <a:spcPts val="0"/>
                        </a:spcBef>
                        <a:spcAft>
                          <a:spcPts val="0"/>
                        </a:spcAft>
                        <a:tabLst>
                          <a:tab pos="228600" algn="l"/>
                        </a:tabLs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vMerge="1">
                  <a:txBody>
                    <a:bodyPr/>
                    <a:lstStyle/>
                    <a:p>
                      <a:endParaRPr lang="en-US"/>
                    </a:p>
                  </a:txBody>
                  <a:tcPr/>
                </a:tc>
              </a:tr>
            </a:tbl>
          </a:graphicData>
        </a:graphic>
      </p:graphicFrame>
      <p:sp>
        <p:nvSpPr>
          <p:cNvPr id="3"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eaLnBrk="1" hangingPunct="1">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PENELITIAN DAN PUBLIKASI (UNSUR B)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42</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2806687405"/>
              </p:ext>
            </p:extLst>
          </p:nvPr>
        </p:nvGraphicFramePr>
        <p:xfrm>
          <a:off x="4407719" y="235904"/>
          <a:ext cx="7628703" cy="6336792"/>
        </p:xfrm>
        <a:graphic>
          <a:graphicData uri="http://schemas.openxmlformats.org/drawingml/2006/table">
            <a:tbl>
              <a:tblPr/>
              <a:tblGrid>
                <a:gridCol w="418923"/>
                <a:gridCol w="6523980"/>
                <a:gridCol w="685800"/>
              </a:tblGrid>
              <a:tr h="448300">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No.</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Komponen Kegiatan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0000"/>
                        </a:lnSpc>
                        <a:spcBef>
                          <a:spcPts val="200"/>
                        </a:spcBef>
                        <a:spcAft>
                          <a:spcPts val="200"/>
                        </a:spcAft>
                        <a:tabLst>
                          <a:tab pos="228600" algn="l"/>
                        </a:tabLst>
                      </a:pPr>
                      <a:r>
                        <a:rPr lang="id-ID" sz="1600" b="1" dirty="0">
                          <a:solidFill>
                            <a:schemeClr val="bg1"/>
                          </a:solidFill>
                          <a:latin typeface="+mj-lt"/>
                          <a:ea typeface="Arial Unicode MS" panose="020B0604020202020204" pitchFamily="34" charset="-128"/>
                          <a:cs typeface="Arial Unicode MS" panose="020B0604020202020204" pitchFamily="34" charset="-128"/>
                        </a:rPr>
                        <a:t>Angka  Kredit </a:t>
                      </a:r>
                      <a:r>
                        <a:rPr lang="id-ID" sz="1600" b="1" dirty="0" smtClean="0">
                          <a:solidFill>
                            <a:schemeClr val="bg1"/>
                          </a:solidFill>
                          <a:latin typeface="+mj-lt"/>
                          <a:ea typeface="Arial Unicode MS" panose="020B0604020202020204" pitchFamily="34" charset="-128"/>
                          <a:cs typeface="Arial Unicode MS" panose="020B0604020202020204" pitchFamily="34" charset="-128"/>
                        </a:rPr>
                        <a:t>Maks</a:t>
                      </a:r>
                      <a:r>
                        <a:rPr lang="en-US" sz="1500" b="1" dirty="0" smtClean="0">
                          <a:solidFill>
                            <a:schemeClr val="bg1"/>
                          </a:solidFill>
                          <a:latin typeface="+mj-lt"/>
                          <a:ea typeface="Arial Unicode MS" panose="020B0604020202020204" pitchFamily="34" charset="-128"/>
                          <a:cs typeface="Arial Unicode MS" panose="020B0604020202020204" pitchFamily="34" charset="-128"/>
                        </a:rPr>
                        <a:t>.</a:t>
                      </a:r>
                      <a:endParaRPr lang="id-ID" sz="1500" b="1" dirty="0">
                        <a:solidFill>
                          <a:schemeClr val="bg1"/>
                        </a:solidFill>
                        <a:latin typeface="+mj-lt"/>
                        <a:ea typeface="Arial Unicode MS" panose="020B0604020202020204" pitchFamily="34" charset="-128"/>
                        <a:cs typeface="Arial Unicode MS" panose="020B0604020202020204" pitchFamily="34" charset="-128"/>
                      </a:endParaRP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48300">
                <a:tc>
                  <a:txBody>
                    <a:bodyPr/>
                    <a:lstStyle/>
                    <a:p>
                      <a:pPr algn="ctr">
                        <a:lnSpc>
                          <a:spcPct val="110000"/>
                        </a:lnSpc>
                        <a:spcBef>
                          <a:spcPts val="200"/>
                        </a:spcBef>
                        <a:spcAft>
                          <a:spcPts val="200"/>
                        </a:spcAft>
                        <a:tabLst>
                          <a:tab pos="228600" algn="l"/>
                        </a:tabLst>
                      </a:pPr>
                      <a:r>
                        <a:rPr lang="id-ID" sz="1500" b="0">
                          <a:latin typeface="+mj-lt"/>
                          <a:ea typeface="Arial Unicode MS" panose="020B0604020202020204" pitchFamily="34" charset="-128"/>
                          <a:cs typeface="Arial Unicode MS" panose="020B0604020202020204" pitchFamily="34" charset="-128"/>
                        </a:rPr>
                        <a:t>1</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Menduduki jabatan pimpinan pada lembaga pemerintahan/pejabat negara yang harus dibebaskan dari jabatan organiknya tiap semester.</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5,5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8300">
                <a:tc>
                  <a:txBody>
                    <a:bodyPr/>
                    <a:lstStyle/>
                    <a:p>
                      <a:pPr algn="ctr">
                        <a:lnSpc>
                          <a:spcPct val="110000"/>
                        </a:lnSpc>
                        <a:spcBef>
                          <a:spcPts val="200"/>
                        </a:spcBef>
                        <a:spcAft>
                          <a:spcPts val="200"/>
                        </a:spcAft>
                        <a:tabLst>
                          <a:tab pos="228600" algn="l"/>
                        </a:tabLst>
                      </a:pPr>
                      <a:r>
                        <a:rPr lang="id-ID" sz="1500" b="0" dirty="0">
                          <a:latin typeface="+mj-lt"/>
                          <a:ea typeface="Arial Unicode MS" panose="020B0604020202020204" pitchFamily="34" charset="-128"/>
                          <a:cs typeface="Arial Unicode MS" panose="020B0604020202020204" pitchFamily="34" charset="-128"/>
                        </a:rPr>
                        <a:t>2</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Melaksanakan pengembangan hasil pendidikan, dan penelitian yang dapat dimanfaatkan oleh masyarakat/ industry setiap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10">
                  <a:txBody>
                    <a:bodyPr/>
                    <a:lstStyle/>
                    <a:p>
                      <a:pPr algn="ctr">
                        <a:lnSpc>
                          <a:spcPct val="110000"/>
                        </a:lnSpc>
                        <a:spcBef>
                          <a:spcPts val="200"/>
                        </a:spcBef>
                        <a:spcAft>
                          <a:spcPts val="200"/>
                        </a:spcAft>
                        <a:tabLst>
                          <a:tab pos="228600" algn="l"/>
                        </a:tabLst>
                      </a:pPr>
                      <a:r>
                        <a:rPr lang="id-ID" sz="1500" b="0">
                          <a:latin typeface="+mj-lt"/>
                          <a:ea typeface="Arial Unicode MS" panose="020B0604020202020204" pitchFamily="34" charset="-128"/>
                          <a:cs typeface="Arial Unicode MS" panose="020B0604020202020204" pitchFamily="34" charset="-128"/>
                        </a:rPr>
                        <a:t>3</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Memberi latihan/penyuluhan/ penataran/ceramah pada masyarakat, terjadwal/terprogram: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500" b="0"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marL="45720" indent="-57150">
                        <a:lnSpc>
                          <a:spcPct val="110000"/>
                        </a:lnSpc>
                        <a:spcBef>
                          <a:spcPts val="200"/>
                        </a:spcBef>
                        <a:spcAft>
                          <a:spcPts val="200"/>
                        </a:spcAft>
                        <a:tabLst>
                          <a:tab pos="435610" algn="l"/>
                        </a:tabLst>
                      </a:pPr>
                      <a:r>
                        <a:rPr lang="id-ID" sz="1500" b="0" dirty="0">
                          <a:latin typeface="+mj-lt"/>
                          <a:ea typeface="Arial Unicode MS" panose="020B0604020202020204" pitchFamily="34" charset="-128"/>
                          <a:cs typeface="Arial Unicode MS" panose="020B0604020202020204" pitchFamily="34" charset="-128"/>
                        </a:rPr>
                        <a:t>1) Dalam satu semester atau lebih:</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500" b="0"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500" b="0" dirty="0">
                          <a:latin typeface="+mj-lt"/>
                          <a:ea typeface="Arial Unicode MS" panose="020B0604020202020204" pitchFamily="34" charset="-128"/>
                          <a:cs typeface="Arial Unicode MS" panose="020B0604020202020204" pitchFamily="34" charset="-128"/>
                        </a:rPr>
                        <a:t> a) Tingkat Internasional </a:t>
                      </a:r>
                      <a:r>
                        <a:rPr lang="en-US" sz="1500" b="0" dirty="0" smtClean="0">
                          <a:latin typeface="+mj-lt"/>
                          <a:ea typeface="Arial Unicode MS" panose="020B0604020202020204" pitchFamily="34" charset="-128"/>
                          <a:cs typeface="Arial Unicode MS" panose="020B0604020202020204" pitchFamily="34" charset="-128"/>
                        </a:rPr>
                        <a:t> </a:t>
                      </a:r>
                      <a:r>
                        <a:rPr lang="id-ID" sz="1500" b="0" dirty="0" smtClean="0">
                          <a:latin typeface="+mj-lt"/>
                          <a:ea typeface="Arial Unicode MS" panose="020B0604020202020204" pitchFamily="34" charset="-128"/>
                          <a:cs typeface="Arial Unicode MS" panose="020B0604020202020204" pitchFamily="34" charset="-128"/>
                        </a:rPr>
                        <a:t>tiap </a:t>
                      </a:r>
                      <a:r>
                        <a:rPr lang="id-ID" sz="1500" b="0" dirty="0">
                          <a:latin typeface="+mj-lt"/>
                          <a:ea typeface="Arial Unicode MS" panose="020B0604020202020204" pitchFamily="34" charset="-128"/>
                          <a:cs typeface="Arial Unicode MS" panose="020B0604020202020204" pitchFamily="34" charset="-128"/>
                        </a:rPr>
                        <a:t>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4</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500" b="0" dirty="0">
                          <a:latin typeface="+mj-lt"/>
                          <a:ea typeface="Arial Unicode MS" panose="020B0604020202020204" pitchFamily="34" charset="-128"/>
                          <a:cs typeface="Arial Unicode MS" panose="020B0604020202020204" pitchFamily="34" charset="-128"/>
                        </a:rPr>
                        <a:t> b) Tingkat Nasional,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tabLst>
                          <a:tab pos="435610" algn="l"/>
                        </a:tabLst>
                      </a:pPr>
                      <a:r>
                        <a:rPr lang="id-ID" sz="1500" b="0" dirty="0">
                          <a:latin typeface="+mj-lt"/>
                          <a:ea typeface="Arial Unicode MS" panose="020B0604020202020204" pitchFamily="34" charset="-128"/>
                          <a:cs typeface="Arial Unicode MS" panose="020B0604020202020204" pitchFamily="34" charset="-128"/>
                        </a:rPr>
                        <a:t> c) Tingkat Lokal,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2</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4366">
                <a:tc vMerge="1">
                  <a:txBody>
                    <a:bodyPr/>
                    <a:lstStyle/>
                    <a:p>
                      <a:endParaRPr lang="id-ID"/>
                    </a:p>
                  </a:txBody>
                  <a:tcPr/>
                </a:tc>
                <a:tc>
                  <a:txBody>
                    <a:bodyPr/>
                    <a:lstStyle/>
                    <a:p>
                      <a:pPr indent="-114300">
                        <a:lnSpc>
                          <a:spcPct val="110000"/>
                        </a:lnSpc>
                        <a:spcBef>
                          <a:spcPts val="200"/>
                        </a:spcBef>
                        <a:spcAft>
                          <a:spcPts val="200"/>
                        </a:spcAft>
                      </a:pPr>
                      <a:r>
                        <a:rPr lang="id-ID" sz="1500" b="0" dirty="0" smtClean="0">
                          <a:latin typeface="+mj-lt"/>
                          <a:ea typeface="Arial Unicode MS" panose="020B0604020202020204" pitchFamily="34" charset="-128"/>
                          <a:cs typeface="Arial Unicode MS" panose="020B0604020202020204" pitchFamily="34" charset="-128"/>
                        </a:rPr>
                        <a:t>2</a:t>
                      </a:r>
                      <a:r>
                        <a:rPr lang="id-ID" sz="1500" b="0" dirty="0">
                          <a:latin typeface="+mj-lt"/>
                          <a:ea typeface="Arial Unicode MS" panose="020B0604020202020204" pitchFamily="34" charset="-128"/>
                          <a:cs typeface="Arial Unicode MS" panose="020B0604020202020204" pitchFamily="34" charset="-128"/>
                        </a:rPr>
                        <a:t>) Kurang dari satu semester dan minimal satu bulan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endParaRPr lang="id-ID" sz="1500" b="0"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a) Tingkat Internasional :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b) Tingkat Nasional,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2</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c) Tingkat Lokal,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marL="102870">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d) Insidental, tiap kegiatan/program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rowSpan="4">
                  <a:txBody>
                    <a:bodyPr/>
                    <a:lstStyle/>
                    <a:p>
                      <a:pPr algn="ctr">
                        <a:lnSpc>
                          <a:spcPct val="110000"/>
                        </a:lnSpc>
                        <a:spcBef>
                          <a:spcPts val="200"/>
                        </a:spcBef>
                        <a:spcAft>
                          <a:spcPts val="200"/>
                        </a:spcAft>
                        <a:tabLst>
                          <a:tab pos="228600" algn="l"/>
                        </a:tabLst>
                      </a:pPr>
                      <a:r>
                        <a:rPr lang="id-ID" sz="1500" b="0" dirty="0">
                          <a:latin typeface="+mj-lt"/>
                          <a:ea typeface="Arial Unicode MS" panose="020B0604020202020204" pitchFamily="34" charset="-128"/>
                          <a:cs typeface="Arial Unicode MS" panose="020B0604020202020204" pitchFamily="34" charset="-128"/>
                        </a:rPr>
                        <a:t>4</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0000"/>
                        </a:lnSpc>
                        <a:spcBef>
                          <a:spcPts val="200"/>
                        </a:spcBef>
                        <a:spcAft>
                          <a:spcPts val="200"/>
                        </a:spcAft>
                      </a:pPr>
                      <a:r>
                        <a:rPr lang="id-ID" sz="1500" b="0" dirty="0" smtClean="0">
                          <a:latin typeface="+mj-lt"/>
                          <a:ea typeface="Arial Unicode MS" panose="020B0604020202020204" pitchFamily="34" charset="-128"/>
                          <a:cs typeface="Arial Unicode MS" panose="020B0604020202020204" pitchFamily="34" charset="-128"/>
                        </a:rPr>
                        <a:t>Memberi </a:t>
                      </a:r>
                      <a:r>
                        <a:rPr lang="id-ID" sz="1500" b="0" dirty="0">
                          <a:latin typeface="+mj-lt"/>
                          <a:ea typeface="Arial Unicode MS" panose="020B0604020202020204" pitchFamily="34" charset="-128"/>
                          <a:cs typeface="Arial Unicode MS" panose="020B0604020202020204" pitchFamily="34" charset="-128"/>
                        </a:rPr>
                        <a:t>pelayanan kepada masyarakat atau kegiatan lain yang menunjang pelaksanaan  tugas pemerintahan dan pembangunan</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endParaRPr lang="id-ID" sz="1500" b="0" dirty="0">
                        <a:latin typeface="+mj-lt"/>
                        <a:ea typeface="Arial Unicode MS" panose="020B0604020202020204" pitchFamily="34" charset="-128"/>
                        <a:cs typeface="Arial Unicode MS" panose="020B0604020202020204" pitchFamily="34" charset="-128"/>
                      </a:endParaRP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a. Berdasarkan bidang keahlian,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1.5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b. Berdasarkan penugasan  lembaga terguruan tinggi,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1</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16499">
                <a:tc vMerge="1">
                  <a:txBody>
                    <a:bodyPr/>
                    <a:lstStyle/>
                    <a:p>
                      <a:endParaRPr lang="id-ID"/>
                    </a:p>
                  </a:txBody>
                  <a:tcPr/>
                </a:tc>
                <a:tc>
                  <a:txBody>
                    <a:bodyPr/>
                    <a:lstStyle/>
                    <a:p>
                      <a:pP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c. Berdasarkan fungsi/jabatan tiap program</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0.5</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48300">
                <a:tc>
                  <a:txBody>
                    <a:bodyPr/>
                    <a:lstStyle/>
                    <a:p>
                      <a:pPr algn="ctr">
                        <a:lnSpc>
                          <a:spcPct val="110000"/>
                        </a:lnSpc>
                        <a:spcBef>
                          <a:spcPts val="200"/>
                        </a:spcBef>
                        <a:spcAft>
                          <a:spcPts val="200"/>
                        </a:spcAft>
                        <a:tabLst>
                          <a:tab pos="228600" algn="l"/>
                        </a:tabLst>
                      </a:pPr>
                      <a:r>
                        <a:rPr lang="id-ID" sz="1500" b="0">
                          <a:latin typeface="+mj-lt"/>
                          <a:ea typeface="Arial Unicode MS" panose="020B0604020202020204" pitchFamily="34" charset="-128"/>
                          <a:cs typeface="Arial Unicode MS" panose="020B0604020202020204" pitchFamily="34" charset="-128"/>
                        </a:rPr>
                        <a:t>5</a:t>
                      </a:r>
                    </a:p>
                  </a:txBody>
                  <a:tcPr marL="48330" marR="48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Membuat/menulis karya pengabdian pada masyarakat yang tidak dipublikasikan,tiap karya</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0000"/>
                        </a:lnSpc>
                        <a:spcBef>
                          <a:spcPts val="200"/>
                        </a:spcBef>
                        <a:spcAft>
                          <a:spcPts val="200"/>
                        </a:spcAft>
                      </a:pPr>
                      <a:r>
                        <a:rPr lang="id-ID" sz="1500" b="0" dirty="0">
                          <a:latin typeface="+mj-lt"/>
                          <a:ea typeface="Arial Unicode MS" panose="020B0604020202020204" pitchFamily="34" charset="-128"/>
                          <a:cs typeface="Arial Unicode MS" panose="020B0604020202020204" pitchFamily="34" charset="-128"/>
                        </a:rPr>
                        <a:t>3</a:t>
                      </a:r>
                    </a:p>
                  </a:txBody>
                  <a:tcPr marL="48330" marR="48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p:cNvSpPr>
          <p:nvPr/>
        </p:nvSpPr>
        <p:spPr bwMode="auto">
          <a:xfrm>
            <a:off x="199772" y="466343"/>
            <a:ext cx="4300537"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r>
              <a:rPr lang="en-US" altLang="en-US" sz="2800" b="1" dirty="0" smtClean="0">
                <a:solidFill>
                  <a:schemeClr val="bg1"/>
                </a:solidFill>
                <a:effectLst>
                  <a:outerShdw blurRad="38100" dist="38100" dir="2700000" algn="tl">
                    <a:srgbClr val="000000">
                      <a:alpha val="43137"/>
                    </a:srgbClr>
                  </a:outerShdw>
                </a:effectLst>
                <a:latin typeface="+mj-lt"/>
              </a:rPr>
              <a:t>HAL-HAL PENTING DALAM KEGIATAN PENGABDIAN (UNSUR C) </a:t>
            </a:r>
            <a:endParaRPr lang="en-US" altLang="en-US" sz="2800" b="1" dirty="0">
              <a:solidFill>
                <a:schemeClr val="bg1"/>
              </a:solidFill>
              <a:effectLst>
                <a:outerShdw blurRad="38100" dist="38100" dir="2700000" algn="tl">
                  <a:srgbClr val="000000">
                    <a:alpha val="43137"/>
                  </a:srgbClr>
                </a:outerShdw>
              </a:effectLst>
              <a:latin typeface="+mj-lt"/>
            </a:endParaRPr>
          </a:p>
        </p:txBody>
      </p:sp>
      <p:sp>
        <p:nvSpPr>
          <p:cNvPr id="2" name="Curved Right Arrow 1"/>
          <p:cNvSpPr/>
          <p:nvPr/>
        </p:nvSpPr>
        <p:spPr>
          <a:xfrm rot="19735825">
            <a:off x="1410765" y="2523263"/>
            <a:ext cx="1882873" cy="29305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BD266BE7-899D-4075-917F-DBDE33B6B692}" type="slidenum">
              <a:rPr lang="en-US" smtClean="0"/>
              <a:pPr/>
              <a:t>43</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779564108"/>
              </p:ext>
            </p:extLst>
          </p:nvPr>
        </p:nvGraphicFramePr>
        <p:xfrm>
          <a:off x="2062028" y="2010992"/>
          <a:ext cx="8064896" cy="4572000"/>
        </p:xfrm>
        <a:graphic>
          <a:graphicData uri="http://schemas.openxmlformats.org/drawingml/2006/table">
            <a:tbl>
              <a:tblPr/>
              <a:tblGrid>
                <a:gridCol w="504056"/>
                <a:gridCol w="5976664"/>
                <a:gridCol w="1584176"/>
              </a:tblGrid>
              <a:tr h="576781">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No.</a:t>
                      </a:r>
                      <a:endParaRPr lang="id-ID" sz="20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id-ID" sz="20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2000" b="1" dirty="0">
                          <a:solidFill>
                            <a:schemeClr val="bg1"/>
                          </a:solidFill>
                          <a:latin typeface="+mj-lt"/>
                          <a:ea typeface="Arial Unicode MS" panose="020B0604020202020204" pitchFamily="34" charset="-128"/>
                          <a:cs typeface="Arial Unicode MS" panose="020B0604020202020204" pitchFamily="34" charset="-128"/>
                        </a:rPr>
                        <a:t>Angka  Kredit Maksimum</a:t>
                      </a:r>
                      <a:endParaRPr lang="id-ID" sz="20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76781">
                <a:tc rowSpan="3">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1</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14300" indent="0">
                        <a:lnSpc>
                          <a:spcPct val="100000"/>
                        </a:lnSpc>
                        <a:spcBef>
                          <a:spcPts val="0"/>
                        </a:spcBef>
                        <a:spcAft>
                          <a:spcPts val="0"/>
                        </a:spcAft>
                      </a:pPr>
                      <a:r>
                        <a:rPr lang="id-ID" sz="2000" dirty="0" smtClean="0">
                          <a:latin typeface="+mj-lt"/>
                          <a:ea typeface="Arial Unicode MS" panose="020B0604020202020204" pitchFamily="34" charset="-128"/>
                          <a:cs typeface="Arial Unicode MS" panose="020B0604020202020204" pitchFamily="34" charset="-128"/>
                        </a:rPr>
                        <a:t>Menjadi </a:t>
                      </a:r>
                      <a:r>
                        <a:rPr lang="id-ID" sz="2000" dirty="0">
                          <a:latin typeface="+mj-lt"/>
                          <a:ea typeface="Arial Unicode MS" panose="020B0604020202020204" pitchFamily="34" charset="-128"/>
                          <a:cs typeface="Arial Unicode MS" panose="020B0604020202020204" pitchFamily="34" charset="-128"/>
                        </a:rPr>
                        <a:t>anggota dalam suatu Panitia/Badan  pada Perguruan Tinggi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20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400050" indent="-285750">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a. Sebagai Ketua/Wakil Ketua merangkap Anggota, tiap tahun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45720">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b</a:t>
                      </a:r>
                      <a:r>
                        <a:rPr lang="id-ID" sz="2000" dirty="0">
                          <a:latin typeface="+mj-lt"/>
                          <a:ea typeface="Arial Unicode MS" panose="020B0604020202020204" pitchFamily="34" charset="-128"/>
                          <a:cs typeface="Arial Unicode MS" panose="020B0604020202020204" pitchFamily="34" charset="-128"/>
                        </a:rPr>
                        <a:t>. Sebagai Anggota, tiap tahun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rowSpan="7">
                  <a:txBody>
                    <a:bodyPr/>
                    <a:lstStyle/>
                    <a:p>
                      <a:pPr algn="ctr">
                        <a:lnSpc>
                          <a:spcPct val="100000"/>
                        </a:lnSpc>
                        <a:spcBef>
                          <a:spcPts val="0"/>
                        </a:spcBef>
                        <a:spcAft>
                          <a:spcPts val="0"/>
                        </a:spcAft>
                        <a:tabLst>
                          <a:tab pos="228600" algn="l"/>
                        </a:tabLst>
                      </a:pPr>
                      <a:r>
                        <a:rPr lang="id-ID" sz="2000" dirty="0">
                          <a:latin typeface="+mj-lt"/>
                          <a:ea typeface="Arial Unicode MS" panose="020B0604020202020204" pitchFamily="34" charset="-128"/>
                          <a:cs typeface="Arial Unicode MS" panose="020B0604020202020204" pitchFamily="34" charset="-128"/>
                        </a:rPr>
                        <a:t>2</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114300" indent="0">
                        <a:lnSpc>
                          <a:spcPct val="100000"/>
                        </a:lnSpc>
                        <a:spcBef>
                          <a:spcPts val="0"/>
                        </a:spcBef>
                        <a:spcAft>
                          <a:spcPts val="0"/>
                        </a:spcAft>
                      </a:pPr>
                      <a:r>
                        <a:rPr lang="id-ID" sz="2000" dirty="0" smtClean="0">
                          <a:latin typeface="+mj-lt"/>
                          <a:ea typeface="Arial Unicode MS" panose="020B0604020202020204" pitchFamily="34" charset="-128"/>
                          <a:cs typeface="Arial Unicode MS" panose="020B0604020202020204" pitchFamily="34" charset="-128"/>
                        </a:rPr>
                        <a:t>Menjadi </a:t>
                      </a:r>
                      <a:r>
                        <a:rPr lang="id-ID" sz="2000" dirty="0">
                          <a:latin typeface="+mj-lt"/>
                          <a:ea typeface="Arial Unicode MS" panose="020B0604020202020204" pitchFamily="34" charset="-128"/>
                          <a:cs typeface="Arial Unicode MS" panose="020B0604020202020204" pitchFamily="34" charset="-128"/>
                        </a:rPr>
                        <a:t>anggota panitia/badan pada lembaga  pemerintah</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endParaRPr lang="id-ID" sz="20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a</a:t>
                      </a:r>
                      <a:r>
                        <a:rPr lang="id-ID" sz="2000" dirty="0">
                          <a:latin typeface="+mj-lt"/>
                          <a:ea typeface="Arial Unicode MS" panose="020B0604020202020204" pitchFamily="34" charset="-128"/>
                          <a:cs typeface="Arial Unicode MS" panose="020B0604020202020204" pitchFamily="34" charset="-128"/>
                        </a:rPr>
                        <a:t>. Panitia Pusat,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endParaRPr lang="id-ID" sz="20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1</a:t>
                      </a:r>
                      <a:r>
                        <a:rPr lang="id-ID" sz="2000"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2</a:t>
                      </a:r>
                      <a:r>
                        <a:rPr lang="id-ID" sz="2000"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b</a:t>
                      </a:r>
                      <a:r>
                        <a:rPr lang="id-ID" sz="2000" dirty="0">
                          <a:latin typeface="+mj-lt"/>
                          <a:ea typeface="Arial Unicode MS" panose="020B0604020202020204" pitchFamily="34" charset="-128"/>
                          <a:cs typeface="Arial Unicode MS" panose="020B0604020202020204" pitchFamily="34" charset="-128"/>
                        </a:rPr>
                        <a:t>. Panitia Daerah,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20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1</a:t>
                      </a:r>
                      <a:r>
                        <a:rPr lang="id-ID" sz="2000" dirty="0">
                          <a:latin typeface="+mj-lt"/>
                          <a:ea typeface="Arial Unicode MS" panose="020B0604020202020204" pitchFamily="34" charset="-128"/>
                          <a:cs typeface="Arial Unicode MS" panose="020B0604020202020204" pitchFamily="34" charset="-128"/>
                        </a:rPr>
                        <a:t>) Ketua/Wakil Ketua,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88386">
                <a:tc vMerge="1">
                  <a:txBody>
                    <a:bodyPr/>
                    <a:lstStyle/>
                    <a:p>
                      <a:endParaRPr lang="id-ID"/>
                    </a:p>
                  </a:txBody>
                  <a:tcPr/>
                </a:tc>
                <a:tc>
                  <a:txBody>
                    <a:bodyPr/>
                    <a:lstStyle/>
                    <a:p>
                      <a:pPr marL="102870">
                        <a:lnSpc>
                          <a:spcPct val="100000"/>
                        </a:lnSpc>
                        <a:spcBef>
                          <a:spcPts val="0"/>
                        </a:spcBef>
                        <a:spcAft>
                          <a:spcPts val="0"/>
                        </a:spcAft>
                      </a:pPr>
                      <a:r>
                        <a:rPr lang="en-US" sz="2000" dirty="0" smtClean="0">
                          <a:latin typeface="+mj-lt"/>
                          <a:ea typeface="Arial Unicode MS" panose="020B0604020202020204" pitchFamily="34" charset="-128"/>
                          <a:cs typeface="Arial Unicode MS" panose="020B0604020202020204" pitchFamily="34" charset="-128"/>
                        </a:rPr>
                        <a:t>    </a:t>
                      </a:r>
                      <a:r>
                        <a:rPr lang="id-ID" sz="2000" dirty="0" smtClean="0">
                          <a:latin typeface="+mj-lt"/>
                          <a:ea typeface="Arial Unicode MS" panose="020B0604020202020204" pitchFamily="34" charset="-128"/>
                          <a:cs typeface="Arial Unicode MS" panose="020B0604020202020204" pitchFamily="34" charset="-128"/>
                        </a:rPr>
                        <a:t>2</a:t>
                      </a:r>
                      <a:r>
                        <a:rPr lang="id-ID" sz="2000" dirty="0">
                          <a:latin typeface="+mj-lt"/>
                          <a:ea typeface="Arial Unicode MS" panose="020B0604020202020204" pitchFamily="34" charset="-128"/>
                          <a:cs typeface="Arial Unicode MS" panose="020B0604020202020204" pitchFamily="34" charset="-128"/>
                        </a:rPr>
                        <a:t>) Anggota,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2000"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bl>
          </a:graphicData>
        </a:graphic>
      </p:graphicFrame>
      <p:sp>
        <p:nvSpPr>
          <p:cNvPr id="6" name="Title 1"/>
          <p:cNvSpPr txBox="1">
            <a:spLocks/>
          </p:cNvSpPr>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UNSUR PENUNJANG (UNSUR D)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81692388"/>
              </p:ext>
            </p:extLst>
          </p:nvPr>
        </p:nvGraphicFramePr>
        <p:xfrm>
          <a:off x="817299" y="1995392"/>
          <a:ext cx="7920881" cy="4515898"/>
        </p:xfrm>
        <a:graphic>
          <a:graphicData uri="http://schemas.openxmlformats.org/drawingml/2006/table">
            <a:tbl>
              <a:tblPr/>
              <a:tblGrid>
                <a:gridCol w="432049"/>
                <a:gridCol w="6048672"/>
                <a:gridCol w="1440160"/>
              </a:tblGrid>
              <a:tr h="593811">
                <a:tc>
                  <a:txBody>
                    <a:bodyPr/>
                    <a:lstStyle/>
                    <a:p>
                      <a:pPr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No.</a:t>
                      </a:r>
                      <a:endParaRPr lang="id-ID" sz="18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Komponen Kegiatan</a:t>
                      </a:r>
                      <a:endParaRPr lang="id-ID" sz="18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0000"/>
                        </a:lnSpc>
                        <a:spcBef>
                          <a:spcPts val="0"/>
                        </a:spcBef>
                        <a:spcAft>
                          <a:spcPts val="0"/>
                        </a:spcAft>
                        <a:tabLst>
                          <a:tab pos="228600" algn="l"/>
                        </a:tabLst>
                      </a:pPr>
                      <a:r>
                        <a:rPr lang="id-ID" sz="1800" b="1" dirty="0">
                          <a:solidFill>
                            <a:schemeClr val="bg1"/>
                          </a:solidFill>
                          <a:latin typeface="+mj-lt"/>
                          <a:ea typeface="Arial Unicode MS" panose="020B0604020202020204" pitchFamily="34" charset="-128"/>
                          <a:cs typeface="Arial Unicode MS" panose="020B0604020202020204" pitchFamily="34" charset="-128"/>
                        </a:rPr>
                        <a:t>Angka  Kredit Maksimum</a:t>
                      </a:r>
                      <a:endParaRPr lang="id-ID" sz="1800" dirty="0">
                        <a:solidFill>
                          <a:schemeClr val="bg1"/>
                        </a:solidFill>
                        <a:latin typeface="+mj-lt"/>
                        <a:ea typeface="Arial Unicode MS" panose="020B0604020202020204" pitchFamily="34" charset="-128"/>
                        <a:cs typeface="Arial Unicode MS" panose="020B0604020202020204" pitchFamily="34" charset="-128"/>
                      </a:endParaRP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71309">
                <a:tc rowSpan="9">
                  <a:txBody>
                    <a:bodyPr/>
                    <a:lstStyle/>
                    <a:p>
                      <a:pPr algn="ctr">
                        <a:lnSpc>
                          <a:spcPct val="100000"/>
                        </a:lnSpc>
                        <a:spcBef>
                          <a:spcPts val="0"/>
                        </a:spcBef>
                        <a:spcAft>
                          <a:spcPts val="0"/>
                        </a:spcAft>
                        <a:tabLst>
                          <a:tab pos="228600" algn="l"/>
                        </a:tabLst>
                      </a:pPr>
                      <a:r>
                        <a:rPr lang="id-ID" sz="1800" dirty="0">
                          <a:latin typeface="+mj-lt"/>
                          <a:ea typeface="Arial Unicode MS" panose="020B0604020202020204" pitchFamily="34" charset="-128"/>
                          <a:cs typeface="Arial Unicode MS" panose="020B0604020202020204" pitchFamily="34" charset="-128"/>
                        </a:rPr>
                        <a:t>3</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Menjadi anggota organisasi profesi</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18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a. Tingkat Internasional,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18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dirty="0" smtClean="0"/>
                        <a:t>1) Pengurus, </a:t>
                      </a:r>
                      <a:r>
                        <a:rPr lang="id-ID" dirty="0"/>
                        <a:t>tiap periode jabatan</a:t>
                      </a:r>
                      <a:r>
                        <a:rPr lang="en-US" dirty="0"/>
                        <a:t>**</a:t>
                      </a:r>
                      <a:endParaRPr lang="id-ID"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dirty="0"/>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dirty="0"/>
                        <a:t>2) Anggota atas permintaan, tiap periode jabatan</a:t>
                      </a:r>
                      <a:r>
                        <a:rPr lang="en-US" dirty="0"/>
                        <a:t>*</a:t>
                      </a:r>
                      <a:endParaRPr lang="id-ID"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dirty="0"/>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dirty="0"/>
                        <a:t>3) Anggota</a:t>
                      </a:r>
                      <a:r>
                        <a:rPr lang="en-US" dirty="0"/>
                        <a:t>, </a:t>
                      </a:r>
                      <a:r>
                        <a:rPr lang="id-ID" dirty="0"/>
                        <a:t> tiap periode jabatan</a:t>
                      </a:r>
                      <a:r>
                        <a:rPr lang="en-US" dirty="0"/>
                        <a:t>*</a:t>
                      </a:r>
                      <a:endParaRPr lang="id-ID" dirty="0"/>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dirty="0"/>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b. Tingkat Nasional, sebagai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00000"/>
                        </a:lnSpc>
                        <a:spcBef>
                          <a:spcPts val="0"/>
                        </a:spcBef>
                        <a:spcAft>
                          <a:spcPts val="0"/>
                        </a:spcAft>
                      </a:pPr>
                      <a:endParaRPr lang="id-ID" sz="18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1) Pengurus,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1.5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2) Anggota, atas permintaan,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marL="102870">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3) Anggota, tiap periode jabatan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0.5</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2617">
                <a:tc>
                  <a:txBody>
                    <a:bodyPr/>
                    <a:lstStyle/>
                    <a:p>
                      <a:pPr algn="ctr">
                        <a:lnSpc>
                          <a:spcPct val="100000"/>
                        </a:lnSpc>
                        <a:spcBef>
                          <a:spcPts val="0"/>
                        </a:spcBef>
                        <a:spcAft>
                          <a:spcPts val="0"/>
                        </a:spcAft>
                        <a:tabLst>
                          <a:tab pos="228600" algn="l"/>
                        </a:tabLst>
                      </a:pPr>
                      <a:r>
                        <a:rPr lang="id-ID" sz="1800" dirty="0">
                          <a:latin typeface="+mj-lt"/>
                          <a:ea typeface="Arial Unicode MS" panose="020B0604020202020204" pitchFamily="34" charset="-128"/>
                          <a:cs typeface="Arial Unicode MS" panose="020B0604020202020204" pitchFamily="34" charset="-128"/>
                        </a:rPr>
                        <a:t>4</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indent="-11430">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Mewakili Perguruan Tinggi/Lembaga Pemerintah  duduk dalam Panitia Antar Lembaga, tiap kepanitiaan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1</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55927">
                <a:tc rowSpan="3">
                  <a:txBody>
                    <a:bodyPr/>
                    <a:lstStyle/>
                    <a:p>
                      <a:pPr algn="ctr">
                        <a:lnSpc>
                          <a:spcPct val="100000"/>
                        </a:lnSpc>
                        <a:spcBef>
                          <a:spcPts val="0"/>
                        </a:spcBef>
                        <a:spcAft>
                          <a:spcPts val="0"/>
                        </a:spcAft>
                        <a:tabLst>
                          <a:tab pos="228600" algn="l"/>
                        </a:tabLst>
                      </a:pPr>
                      <a:r>
                        <a:rPr lang="id-ID" sz="1800" dirty="0">
                          <a:latin typeface="+mj-lt"/>
                          <a:ea typeface="Arial Unicode MS" panose="020B0604020202020204" pitchFamily="34" charset="-128"/>
                          <a:cs typeface="Arial Unicode MS" panose="020B0604020202020204" pitchFamily="34" charset="-128"/>
                        </a:rPr>
                        <a:t>5</a:t>
                      </a:r>
                    </a:p>
                  </a:txBody>
                  <a:tcPr marL="14584" marR="1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Menjadi anggota delegasi Nasional ke pertemuan Internasional</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endParaRPr lang="id-ID" sz="1800" dirty="0">
                        <a:latin typeface="+mj-lt"/>
                        <a:ea typeface="Arial Unicode MS" panose="020B0604020202020204" pitchFamily="34" charset="-128"/>
                        <a:cs typeface="Arial Unicode MS" panose="020B0604020202020204" pitchFamily="34" charset="-128"/>
                      </a:endParaRP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a. Sebagai Ketua delegasi, tiap kegiatan </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3</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71309">
                <a:tc vMerge="1">
                  <a:txBody>
                    <a:bodyPr/>
                    <a:lstStyle/>
                    <a:p>
                      <a:endParaRPr lang="id-ID"/>
                    </a:p>
                  </a:txBody>
                  <a:tcPr/>
                </a:tc>
                <a:tc>
                  <a:txBody>
                    <a:bodyPr/>
                    <a:lstStyle/>
                    <a:p>
                      <a:pP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b. Sebagai Anggota, tiap kegiatan</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Bef>
                          <a:spcPts val="0"/>
                        </a:spcBef>
                        <a:spcAft>
                          <a:spcPts val="0"/>
                        </a:spcAft>
                      </a:pPr>
                      <a:r>
                        <a:rPr lang="id-ID" sz="1800" dirty="0">
                          <a:latin typeface="+mj-lt"/>
                          <a:ea typeface="Arial Unicode MS" panose="020B0604020202020204" pitchFamily="34" charset="-128"/>
                          <a:cs typeface="Arial Unicode MS" panose="020B0604020202020204" pitchFamily="34" charset="-128"/>
                        </a:rPr>
                        <a:t>2</a:t>
                      </a:r>
                    </a:p>
                  </a:txBody>
                  <a:tcPr marL="14584" marR="14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UNSUR PENUNJANG (UNSUR D)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8869680" y="2788920"/>
            <a:ext cx="3209725" cy="646331"/>
          </a:xfrm>
          <a:prstGeom prst="rect">
            <a:avLst/>
          </a:prstGeom>
          <a:noFill/>
        </p:spPr>
        <p:txBody>
          <a:bodyPr wrap="none" rtlCol="0">
            <a:spAutoFit/>
          </a:bodyPr>
          <a:lstStyle/>
          <a:p>
            <a:r>
              <a:rPr lang="en-US" dirty="0" smtClean="0"/>
              <a:t>*Per </a:t>
            </a:r>
            <a:r>
              <a:rPr lang="en-US" dirty="0" err="1" smtClean="0"/>
              <a:t>tahun</a:t>
            </a:r>
            <a:endParaRPr lang="en-US" dirty="0" smtClean="0"/>
          </a:p>
          <a:p>
            <a:r>
              <a:rPr lang="en-US" dirty="0" smtClean="0"/>
              <a:t>**</a:t>
            </a:r>
            <a:r>
              <a:rPr lang="en-US" dirty="0" err="1" smtClean="0"/>
              <a:t>pengurus</a:t>
            </a:r>
            <a:r>
              <a:rPr lang="en-US" dirty="0" smtClean="0"/>
              <a:t> </a:t>
            </a:r>
            <a:r>
              <a:rPr lang="en-US" dirty="0" err="1" smtClean="0"/>
              <a:t>merangkap</a:t>
            </a:r>
            <a:r>
              <a:rPr lang="en-US" dirty="0" smtClean="0"/>
              <a:t> </a:t>
            </a:r>
            <a:r>
              <a:rPr lang="en-US" dirty="0" err="1" smtClean="0"/>
              <a:t>anggota</a:t>
            </a:r>
            <a:endParaRPr lang="en-US" dirty="0" smtClean="0"/>
          </a:p>
        </p:txBody>
      </p:sp>
      <p:sp>
        <p:nvSpPr>
          <p:cNvPr id="3" name="Slide Number Placeholder 2"/>
          <p:cNvSpPr>
            <a:spLocks noGrp="1"/>
          </p:cNvSpPr>
          <p:nvPr>
            <p:ph type="sldNum" sz="quarter" idx="12"/>
          </p:nvPr>
        </p:nvSpPr>
        <p:spPr/>
        <p:txBody>
          <a:bodyPr/>
          <a:lstStyle/>
          <a:p>
            <a:fld id="{BD266BE7-899D-4075-917F-DBDE33B6B692}" type="slidenum">
              <a:rPr lang="en-US" smtClean="0"/>
              <a:pPr/>
              <a:t>45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526628092"/>
              </p:ext>
            </p:extLst>
          </p:nvPr>
        </p:nvGraphicFramePr>
        <p:xfrm>
          <a:off x="2094230" y="2047558"/>
          <a:ext cx="8064896" cy="4572000"/>
        </p:xfrm>
        <a:graphic>
          <a:graphicData uri="http://schemas.openxmlformats.org/drawingml/2006/table">
            <a:tbl>
              <a:tblPr/>
              <a:tblGrid>
                <a:gridCol w="504057"/>
                <a:gridCol w="5976663"/>
                <a:gridCol w="1584176"/>
              </a:tblGrid>
              <a:tr h="534572">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endParaRPr kumimoji="0" lang="id-ID" altLang="en-US" sz="20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endParaRPr kumimoji="0" lang="id-ID" altLang="en-US" sz="20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endParaRPr kumimoji="0" lang="id-ID" altLang="en-US" sz="20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67286">
                <a:tc rowSpan="3">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6</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179388" indent="-17938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0" indent="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pengelolaan jurnal ilmiah (per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534572">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Editor/dewan penyunting/dewan redaksi  jurnal ilmiah internasional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4</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0005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Editor/dewan penyunting/dewan redaksi  jurnal ilmiah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7</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Berperan serta aktif dalam pertemuan ilmiah</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Internasional/Nasional/Regional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215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215900" marR="0" lvl="0" indent="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2)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Anggota/peserta,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4572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457200" marR="0" lvl="0" indent="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Di lingkungan Perguruan Tinggi sebagai :      </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67286">
                <a:tc vMerge="1">
                  <a:txBody>
                    <a:bodyPr/>
                    <a:lstStyle/>
                    <a:p>
                      <a:endParaRPr lang="en-US"/>
                    </a:p>
                  </a:txBody>
                  <a:tcPr/>
                </a:tc>
                <a:tc>
                  <a:txBody>
                    <a:bodyPr/>
                    <a:lstStyle>
                      <a:lvl1pPr marL="15875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58750" marR="0" lvl="0" indent="0" algn="l" defTabSz="914400" rtl="0" eaLnBrk="1" fontAlgn="base" latinLnBrk="0" hangingPunct="1">
                        <a:lnSpc>
                          <a:spcPct val="100000"/>
                        </a:lnSpc>
                        <a:spcBef>
                          <a:spcPts val="0"/>
                        </a:spcBef>
                        <a:spcAft>
                          <a:spcPts val="0"/>
                        </a:spcAft>
                        <a:buClrTx/>
                        <a:buSzTx/>
                        <a:buFontTx/>
                        <a:buNone/>
                        <a:tabLst/>
                      </a:pP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Ketua, tiap kegiatan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67286">
                <a:tc vMerge="1">
                  <a:txBody>
                    <a:bodyPr/>
                    <a:lstStyle/>
                    <a:p>
                      <a:endParaRPr lang="en-US"/>
                    </a:p>
                  </a:txBody>
                  <a:tcPr/>
                </a:tc>
                <a:tc>
                  <a:txBody>
                    <a:bodyPr/>
                    <a:lstStyle>
                      <a:lvl1pPr marL="1016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01600" marR="0" lvl="0" indent="0" algn="l"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r>
                        <a:rPr kumimoji="0" lang="en-US"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Anggota/peserta, tiap kegiatan</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20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UNSUR PENUNJANG (UNSUR D)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2471649490"/>
              </p:ext>
            </p:extLst>
          </p:nvPr>
        </p:nvGraphicFramePr>
        <p:xfrm>
          <a:off x="2002790" y="1867355"/>
          <a:ext cx="8136904" cy="4899205"/>
        </p:xfrm>
        <a:graphic>
          <a:graphicData uri="http://schemas.openxmlformats.org/drawingml/2006/table">
            <a:tbl>
              <a:tblPr/>
              <a:tblGrid>
                <a:gridCol w="443832"/>
                <a:gridCol w="6396929"/>
                <a:gridCol w="1296143"/>
              </a:tblGrid>
              <a:tr h="516696">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No.</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Komponen Kegiatan</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1"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rPr>
                        <a:t>Angka  Kredit Maksimum</a:t>
                      </a:r>
                      <a:endParaRPr kumimoji="0" lang="id-ID" altLang="en-US" sz="1600" b="0" i="0" u="none" strike="noStrike" cap="none" normalizeH="0" baseline="0" dirty="0" smtClean="0">
                        <a:ln>
                          <a:noFill/>
                        </a:ln>
                        <a:solidFill>
                          <a:schemeClr val="bg1"/>
                        </a:solidFill>
                        <a:effectLst/>
                        <a:latin typeface="+mj-lt"/>
                        <a:ea typeface="Arial Unicode MS" panose="020B0604020202020204" pitchFamily="34" charset="-128"/>
                        <a:cs typeface="Arial Unicode MS" panose="020B0604020202020204" pitchFamily="34" charset="-128"/>
                      </a:endParaRP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240535">
                <a:tc rowSpan="7">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8</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457200">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Mendapat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30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114300" marR="0" lvl="4" indent="-5715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20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2</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marL="342900" indent="-34290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4" indent="0" algn="l" defTabSz="914400" rtl="0" eaLnBrk="1" fontAlgn="base" latinLnBrk="0" hangingPunct="1">
                        <a:lnSpc>
                          <a:spcPct val="100000"/>
                        </a:lnSpc>
                        <a:spcBef>
                          <a:spcPts val="0"/>
                        </a:spcBef>
                        <a:spcAft>
                          <a:spcPts val="0"/>
                        </a:spcAft>
                        <a:buClrTx/>
                        <a:buSzTx/>
                        <a:buFont typeface="Lucida Sans Unicode" panose="020B0602030504020204" pitchFamily="34" charset="0"/>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Penghargaan/tanda jasa Satya lencana 10 tahun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d. Tingkat Internasional,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e. Tingkat Nasional,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f. Tingkat Daerah/Lokal, tiap tanda jasa/penghargaan</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9</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Menulis buku pelajaran SLTA ke bawah yang diterbitkan dan diedarkan secara nasional</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Buku SMTA atausetingkat,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Buku SMTP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Buku SD atau setingkat, tiap buku</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rowSpan="4">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10</a:t>
                      </a:r>
                    </a:p>
                  </a:txBody>
                  <a:tcPr marL="14584" marR="14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indent="-11113">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57150" marR="0" lvl="0" indent="-11113" algn="l"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Mempunyai prestasi di bidang olahraga/ Humaniora</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endParaRP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a. Tingkat Internasional,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5</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b. Tingkat Nasional,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3</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240535">
                <a:tc vMerge="1">
                  <a:txBody>
                    <a:bodyPr/>
                    <a:lstStyle/>
                    <a:p>
                      <a:endParaRPr lang="en-US"/>
                    </a:p>
                  </a:txBody>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en-US"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 </a:t>
                      </a: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c. Tingkat Daerah/Lokal, tiap piagam/medali</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481069">
                <a:tc>
                  <a:txBody>
                    <a:bodyPr/>
                    <a:lstStyle>
                      <a:lvl1pPr>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tab pos="228600"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tabLst>
                          <a:tab pos="215900" algn="l"/>
                          <a:tab pos="347663"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215900" algn="l"/>
                          <a:tab pos="347663"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tabLst>
                          <a:tab pos="215900" algn="l"/>
                          <a:tab pos="347663"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tabLst>
                          <a:tab pos="215900" algn="l"/>
                          <a:tab pos="347663"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15900" algn="l"/>
                          <a:tab pos="347663" algn="l"/>
                        </a:tabLst>
                        <a:defRPr sz="1600">
                          <a:solidFill>
                            <a:schemeClr val="tx1"/>
                          </a:solidFill>
                          <a:latin typeface="Lucida Sans Unicode" panose="020B0602030504020204" pitchFamily="34" charset="0"/>
                        </a:defRPr>
                      </a:lvl9pPr>
                    </a:lstStyle>
                    <a:p>
                      <a:pPr marL="57150" marR="0" lvl="0" indent="0" algn="l" defTabSz="914400" rtl="0" eaLnBrk="1" fontAlgn="base" latinLnBrk="0" hangingPunct="1">
                        <a:lnSpc>
                          <a:spcPct val="100000"/>
                        </a:lnSpc>
                        <a:spcBef>
                          <a:spcPts val="0"/>
                        </a:spcBef>
                        <a:spcAft>
                          <a:spcPts val="0"/>
                        </a:spcAft>
                        <a:buClrTx/>
                        <a:buSzTx/>
                        <a:buFontTx/>
                        <a:buNone/>
                        <a:tabLst>
                          <a:tab pos="215900" algn="l"/>
                          <a:tab pos="347663" algn="l"/>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Keanggotaan dalam tim penilai jabatan akademik dosen (tiap semester)</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id-ID" altLang="en-US" sz="1600" b="0" i="0" u="none" strike="noStrike" cap="none" normalizeH="0" baseline="0" dirty="0" smtClean="0">
                          <a:ln>
                            <a:noFill/>
                          </a:ln>
                          <a:solidFill>
                            <a:schemeClr val="tx1"/>
                          </a:solidFill>
                          <a:effectLst/>
                          <a:latin typeface="+mj-lt"/>
                          <a:ea typeface="Arial Unicode MS" panose="020B0604020202020204" pitchFamily="34" charset="-128"/>
                          <a:cs typeface="Arial Unicode MS" panose="020B0604020202020204" pitchFamily="34" charset="-128"/>
                        </a:rPr>
                        <a:t>1</a:t>
                      </a:r>
                    </a:p>
                  </a:txBody>
                  <a:tcPr marL="14584" marR="145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3200" b="1" dirty="0" smtClean="0">
                <a:solidFill>
                  <a:schemeClr val="bg1"/>
                </a:solidFill>
                <a:effectLst>
                  <a:outerShdw blurRad="38100" dist="38100" dir="2700000" algn="tl">
                    <a:srgbClr val="000000">
                      <a:alpha val="43137"/>
                    </a:srgbClr>
                  </a:outerShdw>
                </a:effectLst>
                <a:latin typeface="+mj-lt"/>
              </a:rPr>
              <a:t>HAL-HAL PENTING DALAM KEGIATAN UNSUR PENUNJANG (UNSUR D) </a:t>
            </a:r>
            <a:endParaRPr lang="en-US" altLang="en-US" sz="32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6BE7-899D-4075-917F-DBDE33B6B692}" type="slidenum">
              <a:rPr lang="en-US" smtClean="0"/>
              <a:pPr/>
              <a:t>48</a:t>
            </a:fld>
            <a:endParaRPr lang="en-US"/>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PENGANGKATAN PERTAMA </a:t>
            </a:r>
            <a:br>
              <a:rPr lang="en-US" altLang="en-US" sz="4400" b="1" dirty="0" smtClean="0">
                <a:solidFill>
                  <a:schemeClr val="bg1"/>
                </a:solidFill>
                <a:effectLst>
                  <a:outerShdw blurRad="38100" dist="38100" dir="2700000" algn="tl">
                    <a:srgbClr val="000000">
                      <a:alpha val="43137"/>
                    </a:srgbClr>
                  </a:outerShdw>
                </a:effectLst>
                <a:latin typeface="+mj-lt"/>
              </a:rPr>
            </a:br>
            <a:r>
              <a:rPr lang="en-US" altLang="en-US" sz="4400" b="1" dirty="0" smtClean="0">
                <a:solidFill>
                  <a:schemeClr val="bg1"/>
                </a:solidFill>
                <a:effectLst>
                  <a:outerShdw blurRad="38100" dist="38100" dir="2700000" algn="tl">
                    <a:srgbClr val="000000">
                      <a:alpha val="43137"/>
                    </a:srgbClr>
                  </a:outerShdw>
                </a:effectLst>
                <a:latin typeface="+mj-lt"/>
              </a:rPr>
              <a:t>DALAM JABATAN AKADEMIK</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6" name="Rectangle 2"/>
          <p:cNvSpPr>
            <a:spLocks noGrp="1" noChangeArrowheads="1"/>
          </p:cNvSpPr>
          <p:nvPr>
            <p:ph idx="1"/>
          </p:nvPr>
        </p:nvSpPr>
        <p:spPr bwMode="auto">
          <a:xfrm>
            <a:off x="1280160" y="2040964"/>
            <a:ext cx="9628632" cy="42857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600" dirty="0" err="1" smtClean="0"/>
              <a:t>Pasal-pasal</a:t>
            </a:r>
            <a:r>
              <a:rPr lang="en-US" sz="2600" dirty="0" smtClean="0"/>
              <a:t> </a:t>
            </a:r>
            <a:r>
              <a:rPr lang="en-US" sz="2600" dirty="0"/>
              <a:t>yang </a:t>
            </a:r>
            <a:r>
              <a:rPr lang="en-US" sz="2600" dirty="0" err="1"/>
              <a:t>ada</a:t>
            </a:r>
            <a:r>
              <a:rPr lang="en-US" sz="2600" dirty="0"/>
              <a:t> </a:t>
            </a:r>
            <a:r>
              <a:rPr lang="en-US" sz="2600" dirty="0" err="1"/>
              <a:t>pada</a:t>
            </a:r>
            <a:r>
              <a:rPr lang="en-US" sz="2600" dirty="0"/>
              <a:t> </a:t>
            </a:r>
            <a:r>
              <a:rPr lang="en-US" sz="2600" dirty="0" err="1" smtClean="0"/>
              <a:t>Permendikbud</a:t>
            </a:r>
            <a:r>
              <a:rPr lang="en-US" sz="2600" dirty="0" smtClean="0"/>
              <a:t> </a:t>
            </a:r>
            <a:r>
              <a:rPr lang="en-US" sz="2600" dirty="0" err="1"/>
              <a:t>Nomor</a:t>
            </a:r>
            <a:r>
              <a:rPr lang="en-US" sz="2600" dirty="0"/>
              <a:t> 92 </a:t>
            </a:r>
            <a:r>
              <a:rPr lang="en-US" sz="2600" dirty="0" err="1"/>
              <a:t>Tahun</a:t>
            </a:r>
            <a:r>
              <a:rPr lang="en-US" sz="2600" dirty="0"/>
              <a:t> </a:t>
            </a:r>
            <a:r>
              <a:rPr lang="en-US" sz="2600" dirty="0" smtClean="0"/>
              <a:t>2014</a:t>
            </a:r>
            <a:r>
              <a:rPr lang="en-US" sz="2600" dirty="0"/>
              <a:t> </a:t>
            </a:r>
            <a:r>
              <a:rPr lang="en-US" sz="2600" dirty="0" err="1" smtClean="0"/>
              <a:t>mengenai</a:t>
            </a:r>
            <a:r>
              <a:rPr lang="id-ID" sz="2600" dirty="0" smtClean="0"/>
              <a:t> </a:t>
            </a:r>
            <a:r>
              <a:rPr lang="en-US" sz="2600" dirty="0" err="1"/>
              <a:t>pengangkatan</a:t>
            </a:r>
            <a:r>
              <a:rPr lang="en-US" sz="2600" dirty="0"/>
              <a:t> </a:t>
            </a:r>
            <a:r>
              <a:rPr lang="en-US" sz="2600" dirty="0" err="1"/>
              <a:t>pertama</a:t>
            </a:r>
            <a:r>
              <a:rPr lang="en-US" sz="2600" dirty="0"/>
              <a:t> </a:t>
            </a:r>
            <a:r>
              <a:rPr lang="en-US" sz="2600" dirty="0" err="1"/>
              <a:t>dalam</a:t>
            </a:r>
            <a:r>
              <a:rPr lang="en-US" sz="2600" dirty="0"/>
              <a:t> </a:t>
            </a:r>
            <a:r>
              <a:rPr lang="en-US" sz="2600" dirty="0" err="1"/>
              <a:t>jabatan</a:t>
            </a:r>
            <a:r>
              <a:rPr lang="en-US" sz="2600" dirty="0"/>
              <a:t> </a:t>
            </a:r>
            <a:r>
              <a:rPr lang="en-US" sz="2600" dirty="0" err="1"/>
              <a:t>akademik</a:t>
            </a:r>
            <a:r>
              <a:rPr lang="en-US" sz="2600" dirty="0"/>
              <a:t> </a:t>
            </a:r>
            <a:r>
              <a:rPr lang="en-US" sz="2600" dirty="0" err="1"/>
              <a:t>dosen</a:t>
            </a:r>
            <a:r>
              <a:rPr lang="en-US" sz="2600" dirty="0"/>
              <a:t> </a:t>
            </a:r>
            <a:r>
              <a:rPr lang="en-US" sz="2600" dirty="0" err="1"/>
              <a:t>sudah</a:t>
            </a:r>
            <a:r>
              <a:rPr lang="en-US" sz="2600" dirty="0"/>
              <a:t> </a:t>
            </a:r>
            <a:r>
              <a:rPr lang="en-US" sz="2600" dirty="0" err="1"/>
              <a:t>cukup</a:t>
            </a:r>
            <a:r>
              <a:rPr lang="en-US" sz="2600" dirty="0"/>
              <a:t> </a:t>
            </a:r>
            <a:r>
              <a:rPr lang="en-US" sz="2600" dirty="0" err="1"/>
              <a:t>jelas</a:t>
            </a:r>
            <a:r>
              <a:rPr lang="en-US" sz="2600" dirty="0"/>
              <a:t>. </a:t>
            </a:r>
            <a:r>
              <a:rPr lang="id-ID" sz="2600" dirty="0"/>
              <a:t>Ketentuan tentang </a:t>
            </a:r>
            <a:r>
              <a:rPr lang="en-US" sz="2600" dirty="0"/>
              <a:t>yang </a:t>
            </a:r>
            <a:r>
              <a:rPr lang="en-US" sz="2600" dirty="0" err="1"/>
              <a:t>dimaksud</a:t>
            </a:r>
            <a:r>
              <a:rPr lang="en-US" sz="2600" dirty="0"/>
              <a:t> </a:t>
            </a:r>
            <a:r>
              <a:rPr lang="en-US" sz="2600" dirty="0" err="1"/>
              <a:t>dengan</a:t>
            </a:r>
            <a:r>
              <a:rPr lang="en-US" sz="2600" dirty="0"/>
              <a:t> </a:t>
            </a:r>
            <a:r>
              <a:rPr lang="en-US" sz="2600" dirty="0" err="1"/>
              <a:t>memiliki</a:t>
            </a:r>
            <a:r>
              <a:rPr lang="en-US" sz="2600" dirty="0"/>
              <a:t> </a:t>
            </a:r>
            <a:r>
              <a:rPr lang="en-US" sz="2600" dirty="0" err="1"/>
              <a:t>ijazah</a:t>
            </a:r>
            <a:r>
              <a:rPr lang="en-US" sz="2600" dirty="0"/>
              <a:t> magister </a:t>
            </a:r>
            <a:r>
              <a:rPr lang="en-US" sz="2600" dirty="0" err="1"/>
              <a:t>atau</a:t>
            </a:r>
            <a:r>
              <a:rPr lang="en-US" sz="2600" dirty="0"/>
              <a:t> yang </a:t>
            </a:r>
            <a:r>
              <a:rPr lang="en-US" sz="2600" dirty="0" err="1"/>
              <a:t>sederajat</a:t>
            </a:r>
            <a:r>
              <a:rPr lang="id-ID" sz="2600" dirty="0"/>
              <a:t> dan memiliki ijazah doktor atau sederajat mengacu pada</a:t>
            </a:r>
            <a:r>
              <a:rPr lang="en-US" sz="2600" dirty="0"/>
              <a:t> </a:t>
            </a:r>
            <a:r>
              <a:rPr lang="en-US" sz="2600" dirty="0" err="1"/>
              <a:t>Kerangka</a:t>
            </a:r>
            <a:r>
              <a:rPr lang="en-US" sz="2600" dirty="0"/>
              <a:t> </a:t>
            </a:r>
            <a:r>
              <a:rPr lang="en-US" sz="2600" dirty="0" err="1"/>
              <a:t>Kualifikasi</a:t>
            </a:r>
            <a:r>
              <a:rPr lang="en-US" sz="2600" dirty="0"/>
              <a:t> </a:t>
            </a:r>
            <a:r>
              <a:rPr lang="en-US" sz="2600" dirty="0" err="1"/>
              <a:t>Nasional</a:t>
            </a:r>
            <a:r>
              <a:rPr lang="en-US" sz="2600" dirty="0"/>
              <a:t> Indonesia (KKNI</a:t>
            </a:r>
            <a:r>
              <a:rPr lang="en-US" sz="2600" dirty="0" smtClean="0"/>
              <a:t>).</a:t>
            </a:r>
            <a:endParaRPr lang="en-US" sz="2600" dirty="0"/>
          </a:p>
          <a:p>
            <a:r>
              <a:rPr lang="en-US" sz="2600" dirty="0"/>
              <a:t>K</a:t>
            </a:r>
            <a:r>
              <a:rPr lang="id-ID" sz="2600" dirty="0"/>
              <a:t>arya ilmiah di jurnal internasional, pros</a:t>
            </a:r>
            <a:r>
              <a:rPr lang="en-US" sz="2600" dirty="0"/>
              <a:t>i</a:t>
            </a:r>
            <a:r>
              <a:rPr lang="id-ID" sz="2600" dirty="0"/>
              <a:t>ding terindeks database internasional bereputasi dan jurnal internasional bereputasi selama menempuh pendidikan S2 dan </a:t>
            </a:r>
            <a:r>
              <a:rPr lang="id-ID" sz="2600" dirty="0" smtClean="0"/>
              <a:t>S3 </a:t>
            </a:r>
            <a:r>
              <a:rPr lang="id-ID" sz="2600" dirty="0"/>
              <a:t>dapat dipergunakan untuk pengangkatan pertama dalam jabatan A</a:t>
            </a:r>
            <a:r>
              <a:rPr lang="en-US" sz="2600" dirty="0" err="1"/>
              <a:t>sisten</a:t>
            </a:r>
            <a:r>
              <a:rPr lang="en-US" sz="2600" dirty="0"/>
              <a:t> </a:t>
            </a:r>
            <a:r>
              <a:rPr lang="id-ID" sz="2600" dirty="0"/>
              <a:t>A</a:t>
            </a:r>
            <a:r>
              <a:rPr lang="en-US" sz="2600" dirty="0" err="1"/>
              <a:t>hli</a:t>
            </a:r>
            <a:r>
              <a:rPr lang="id-ID" sz="2600" dirty="0"/>
              <a:t> dan Lektor. </a:t>
            </a:r>
            <a:endParaRPr lang="en-US" sz="2600" dirty="0"/>
          </a:p>
        </p:txBody>
      </p:sp>
    </p:spTree>
    <p:extLst>
      <p:ext uri="{BB962C8B-B14F-4D97-AF65-F5344CB8AC3E}">
        <p14:creationId xmlns="" xmlns:p14="http://schemas.microsoft.com/office/powerpoint/2010/main" val="306237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1280160" y="2291030"/>
            <a:ext cx="96286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berlakunya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pedoman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operasional</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ini</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maka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jenjang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akademik</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telah</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ditetapkan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keputusan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pejabat</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berwenang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disesuaikan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17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2013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tentang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Kreditnya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Jo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46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2013.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kredit</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kumulatif</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diperoleh</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pada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jenjang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pangkat</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berdasarkan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keputusan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pejabat</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berwenang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proporsinya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disesuaikan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dengan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Lampiran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IV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Permenpan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RB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nomor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17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Tahun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2013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tentang</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Jabatan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Fungsional</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Dosen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tanpa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memperhitungkan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kelebihan</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angka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kredit</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yang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telah</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diperoleh</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 </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sebelumnya</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en-US" sz="2400" b="0" i="0" u="none" strike="noStrike" cap="none" normalizeH="0" baseline="0" dirty="0" err="1" smtClean="0">
                <a:ln>
                  <a:noFill/>
                </a:ln>
                <a:solidFill>
                  <a:srgbClr val="000000"/>
                </a:solidFill>
                <a:effectLst/>
                <a:latin typeface="+mj-lt"/>
                <a:ea typeface="Calibri" pitchFamily="34" charset="0"/>
                <a:cs typeface="Arial" pitchFamily="34" charset="0"/>
              </a:rPr>
              <a:t>terakhir</a:t>
            </a:r>
            <a:r>
              <a:rPr kumimoji="0" lang="en-US" sz="2400" b="0" i="0" u="none" strike="noStrike" cap="none" normalizeH="0" baseline="0" dirty="0" smtClean="0">
                <a:ln>
                  <a:noFill/>
                </a:ln>
                <a:solidFill>
                  <a:srgbClr val="000000"/>
                </a:solidFill>
                <a:effectLst/>
                <a:latin typeface="+mj-lt"/>
                <a:ea typeface="Calibri" pitchFamily="34" charset="0"/>
                <a:cs typeface="Arial" pitchFamily="34" charset="0"/>
              </a:rPr>
              <a:t>.</a:t>
            </a:r>
            <a:r>
              <a:rPr kumimoji="0" lang="id-ID" sz="2400" b="0" i="0" u="none" strike="noStrike" cap="none" normalizeH="0" baseline="0" dirty="0" smtClean="0">
                <a:ln>
                  <a:noFill/>
                </a:ln>
                <a:solidFill>
                  <a:schemeClr val="tx1"/>
                </a:solidFill>
                <a:effectLst/>
                <a:latin typeface="+mj-lt"/>
                <a:cs typeface="Arial" pitchFamily="34" charset="0"/>
              </a:rPr>
              <a:t> </a:t>
            </a:r>
          </a:p>
        </p:txBody>
      </p:sp>
      <p:sp>
        <p:nvSpPr>
          <p:cNvPr id="6"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PENYESUAIAN ANGKA KREDIT</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49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32192" y="2246501"/>
          <a:ext cx="9791517" cy="3200399"/>
        </p:xfrm>
        <a:graphic>
          <a:graphicData uri="http://schemas.openxmlformats.org/drawingml/2006/table">
            <a:tbl>
              <a:tblPr firstRow="1" firstCol="1" bandRow="1">
                <a:tableStyleId>{5C22544A-7EE6-4342-B048-85BDC9FD1C3A}</a:tableStyleId>
              </a:tblPr>
              <a:tblGrid>
                <a:gridCol w="580500"/>
                <a:gridCol w="1583420"/>
                <a:gridCol w="1503479"/>
                <a:gridCol w="1900990"/>
                <a:gridCol w="1241599"/>
                <a:gridCol w="1489613"/>
                <a:gridCol w="1491916"/>
              </a:tblGrid>
              <a:tr h="413561">
                <a:tc rowSpan="2">
                  <a:txBody>
                    <a:bodyPr/>
                    <a:lstStyle/>
                    <a:p>
                      <a:pPr marL="0" indent="95250" algn="ctr">
                        <a:lnSpc>
                          <a:spcPct val="100000"/>
                        </a:lnSpc>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No</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rowSpan="2">
                  <a:txBody>
                    <a:bodyPr/>
                    <a:lstStyle/>
                    <a:p>
                      <a:pPr marL="0" indent="0" algn="ctr">
                        <a:lnSpc>
                          <a:spcPct val="100000"/>
                        </a:lnSpc>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JABATAN</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rowSpan="2">
                  <a:txBody>
                    <a:bodyPr/>
                    <a:lstStyle/>
                    <a:p>
                      <a:pPr marL="0" indent="0" algn="ctr">
                        <a:lnSpc>
                          <a:spcPct val="100000"/>
                        </a:lnSpc>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KUALIFIKASI AKADEMIK</a:t>
                      </a:r>
                      <a:r>
                        <a:rPr lang="id-ID" sz="2000" b="1" dirty="0">
                          <a:solidFill>
                            <a:schemeClr val="bg1"/>
                          </a:solidFill>
                          <a:effectLst/>
                          <a:latin typeface="+mj-lt"/>
                          <a:ea typeface="Arial Unicode MS" panose="020B0604020202020204" pitchFamily="34" charset="-128"/>
                          <a:cs typeface="Arial Unicode MS" panose="020B0604020202020204" pitchFamily="34" charset="-128"/>
                        </a:rPr>
                        <a:t> </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gridSpan="3">
                  <a:txBody>
                    <a:bodyPr/>
                    <a:lstStyle/>
                    <a:p>
                      <a:pPr marL="0" indent="0" algn="ctr">
                        <a:lnSpc>
                          <a:spcPct val="100000"/>
                        </a:lnSpc>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UNSUR UTAMA</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hMerge="1">
                  <a:txBody>
                    <a:bodyPr/>
                    <a:lstStyle/>
                    <a:p>
                      <a:endParaRPr lang="en-US"/>
                    </a:p>
                  </a:txBody>
                  <a:tcPr/>
                </a:tc>
                <a:tc hMerge="1">
                  <a:txBody>
                    <a:bodyPr/>
                    <a:lstStyle/>
                    <a:p>
                      <a:endParaRPr lang="en-US"/>
                    </a:p>
                  </a:txBody>
                  <a:tcPr/>
                </a:tc>
                <a:tc rowSpan="2">
                  <a:txBody>
                    <a:bodyPr/>
                    <a:lstStyle/>
                    <a:p>
                      <a:pPr marL="0" indent="0" algn="ctr">
                        <a:lnSpc>
                          <a:spcPct val="100000"/>
                        </a:lnSpc>
                        <a:spcAft>
                          <a:spcPts val="0"/>
                        </a:spcAft>
                      </a:pPr>
                      <a:r>
                        <a:rPr lang="id-ID" sz="2000" b="1" dirty="0" smtClean="0">
                          <a:solidFill>
                            <a:schemeClr val="bg1"/>
                          </a:solidFill>
                          <a:effectLst/>
                          <a:latin typeface="+mj-lt"/>
                          <a:ea typeface="Arial Unicode MS" panose="020B0604020202020204" pitchFamily="34" charset="-128"/>
                          <a:cs typeface="Arial Unicode MS" panose="020B0604020202020204" pitchFamily="34" charset="-128"/>
                        </a:rPr>
                        <a:t>UNSUR PENUNJANG</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r>
              <a:tr h="1102836">
                <a:tc vMerge="1">
                  <a:txBody>
                    <a:bodyPr/>
                    <a:lstStyle/>
                    <a:p>
                      <a:pPr marL="0" indent="0" algn="ctr">
                        <a:lnSpc>
                          <a:spcPct val="100000"/>
                        </a:lnSpc>
                        <a:spcAft>
                          <a:spcPts val="0"/>
                        </a:spcAft>
                      </a:pPr>
                      <a:endParaRPr lang="en-US" sz="1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2444" marR="62444" marT="0" marB="0">
                    <a:solidFill>
                      <a:srgbClr val="002060"/>
                    </a:solidFill>
                  </a:tcPr>
                </a:tc>
                <a:tc vMerge="1">
                  <a:txBody>
                    <a:bodyPr/>
                    <a:lstStyle/>
                    <a:p>
                      <a:pPr marL="457200" algn="ctr">
                        <a:lnSpc>
                          <a:spcPct val="100000"/>
                        </a:lnSpc>
                        <a:spcAft>
                          <a:spcPts val="0"/>
                        </a:spcAft>
                      </a:pPr>
                      <a:endParaRPr lang="en-US" sz="1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2444" marR="62444" marT="0" marB="0">
                    <a:solidFill>
                      <a:srgbClr val="002060"/>
                    </a:solidFill>
                  </a:tcPr>
                </a:tc>
                <a:tc vMerge="1">
                  <a:txBody>
                    <a:bodyPr/>
                    <a:lstStyle/>
                    <a:p>
                      <a:pPr marL="457200" algn="ctr">
                        <a:lnSpc>
                          <a:spcPct val="100000"/>
                        </a:lnSpc>
                        <a:spcAft>
                          <a:spcPts val="0"/>
                        </a:spcAft>
                      </a:pPr>
                      <a:endParaRPr lang="en-US" sz="1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2444" marR="62444" marT="0" marB="0">
                    <a:solidFill>
                      <a:srgbClr val="002060"/>
                    </a:solidFill>
                  </a:tcPr>
                </a:tc>
                <a:tc>
                  <a:txBody>
                    <a:bodyPr/>
                    <a:lstStyle/>
                    <a:p>
                      <a:pPr marL="0" indent="0" algn="ctr">
                        <a:lnSpc>
                          <a:spcPct val="100000"/>
                        </a:lnSpc>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Pendidikan dan Pengajaran</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a:txBody>
                    <a:bodyPr/>
                    <a:lstStyle/>
                    <a:p>
                      <a:pPr marL="0" indent="0" algn="ctr">
                        <a:lnSpc>
                          <a:spcPct val="100000"/>
                        </a:lnSpc>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Penelitian</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a:txBody>
                    <a:bodyPr/>
                    <a:lstStyle/>
                    <a:p>
                      <a:pPr marL="0" indent="0" algn="ctr">
                        <a:lnSpc>
                          <a:spcPct val="100000"/>
                        </a:lnSpc>
                        <a:spcAft>
                          <a:spcPts val="0"/>
                        </a:spcAft>
                      </a:pPr>
                      <a:r>
                        <a:rPr lang="id-ID" sz="2000" b="1" dirty="0">
                          <a:solidFill>
                            <a:schemeClr val="bg1"/>
                          </a:solidFill>
                          <a:effectLst/>
                          <a:latin typeface="+mj-lt"/>
                          <a:ea typeface="Arial Unicode MS" panose="020B0604020202020204" pitchFamily="34" charset="-128"/>
                          <a:cs typeface="Arial Unicode MS" panose="020B0604020202020204" pitchFamily="34" charset="-128"/>
                        </a:rPr>
                        <a:t>Pengabdian kepada Masyarakat</a:t>
                      </a:r>
                      <a:endParaRPr lang="en-US" sz="20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rgbClr val="002060"/>
                    </a:solidFill>
                  </a:tcPr>
                </a:tc>
                <a:tc vMerge="1">
                  <a:txBody>
                    <a:bodyPr/>
                    <a:lstStyle/>
                    <a:p>
                      <a:pPr marL="457200" algn="ctr">
                        <a:lnSpc>
                          <a:spcPct val="100000"/>
                        </a:lnSpc>
                        <a:spcAft>
                          <a:spcPts val="0"/>
                        </a:spcAft>
                      </a:pPr>
                      <a:endParaRPr lang="en-US" sz="1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2444" marR="62444" marT="0" marB="0">
                    <a:solidFill>
                      <a:srgbClr val="002060"/>
                    </a:solidFill>
                  </a:tcPr>
                </a:tc>
              </a:tr>
              <a:tr h="428440">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Asisten Ahli</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Magister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55%</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a:t>
                      </a:r>
                      <a:r>
                        <a:rPr lang="id-ID" sz="2000" b="0" dirty="0" smtClean="0">
                          <a:solidFill>
                            <a:schemeClr val="tx1"/>
                          </a:solidFill>
                          <a:effectLst/>
                          <a:latin typeface="+mj-lt"/>
                          <a:ea typeface="Arial Unicode MS" panose="020B0604020202020204" pitchFamily="34" charset="-128"/>
                          <a:cs typeface="Arial Unicode MS" panose="020B0604020202020204" pitchFamily="34" charset="-128"/>
                        </a:rPr>
                        <a:t>2</a:t>
                      </a:r>
                      <a:r>
                        <a:rPr lang="en-US" sz="2000" b="0" dirty="0" smtClean="0">
                          <a:solidFill>
                            <a:schemeClr val="tx1"/>
                          </a:solidFill>
                          <a:effectLst/>
                          <a:latin typeface="+mj-lt"/>
                          <a:ea typeface="Arial Unicode MS" panose="020B0604020202020204" pitchFamily="34" charset="-128"/>
                          <a:cs typeface="Arial Unicode MS" panose="020B0604020202020204" pitchFamily="34" charset="-128"/>
                        </a:rPr>
                        <a:t>5</a:t>
                      </a:r>
                      <a:r>
                        <a:rPr lang="id-ID" sz="20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r>
              <a:tr h="413561">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2</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Lektor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Magister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45%</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35%</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r>
              <a:tr h="428440">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3</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Lektor Kepala</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40%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40%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accent1">
                        <a:lumMod val="20000"/>
                        <a:lumOff val="80000"/>
                      </a:schemeClr>
                    </a:solidFill>
                  </a:tcPr>
                </a:tc>
              </a:tr>
              <a:tr h="413561">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4</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457200" indent="-45720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Profesor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l">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Doktor</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35%</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45%</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c>
                  <a:txBody>
                    <a:bodyPr/>
                    <a:lstStyle/>
                    <a:p>
                      <a:pPr marL="0" indent="0" algn="ctr">
                        <a:lnSpc>
                          <a:spcPct val="100000"/>
                        </a:lnSpc>
                        <a:spcAft>
                          <a:spcPts val="0"/>
                        </a:spcAft>
                      </a:pPr>
                      <a:r>
                        <a:rPr lang="id-ID" sz="2000" b="0" dirty="0">
                          <a:solidFill>
                            <a:schemeClr val="tx1"/>
                          </a:solidFill>
                          <a:effectLst/>
                          <a:latin typeface="+mj-lt"/>
                          <a:ea typeface="Arial Unicode MS" panose="020B0604020202020204" pitchFamily="34" charset="-128"/>
                          <a:cs typeface="Arial Unicode MS" panose="020B0604020202020204" pitchFamily="34" charset="-128"/>
                        </a:rPr>
                        <a:t>≤ 10%</a:t>
                      </a:r>
                      <a:endParaRPr lang="en-US" sz="20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4" marR="62444" marT="0" marB="0" anchor="ctr">
                    <a:solidFill>
                      <a:schemeClr val="bg2">
                        <a:lumMod val="90000"/>
                      </a:schemeClr>
                    </a:solidFill>
                  </a:tcPr>
                </a:tc>
              </a:tr>
            </a:tbl>
          </a:graphicData>
        </a:graphic>
      </p:graphicFrame>
      <p:sp>
        <p:nvSpPr>
          <p:cNvPr id="6" name="TextBox 7"/>
          <p:cNvSpPr txBox="1">
            <a:spLocks noChangeArrowheads="1"/>
          </p:cNvSpPr>
          <p:nvPr/>
        </p:nvSpPr>
        <p:spPr bwMode="auto">
          <a:xfrm>
            <a:off x="1351283" y="5882669"/>
            <a:ext cx="7793037" cy="400110"/>
          </a:xfrm>
          <a:prstGeom prst="rect">
            <a:avLst/>
          </a:prstGeom>
          <a:noFill/>
          <a:ln w="9525">
            <a:noFill/>
            <a:miter lim="800000"/>
            <a:headEnd/>
            <a:tailEnd/>
          </a:ln>
        </p:spPr>
        <p:txBody>
          <a:bodyPr>
            <a:spAutoFit/>
          </a:bodyPr>
          <a:lstStyle/>
          <a:p>
            <a:pPr eaLnBrk="1" hangingPunct="1"/>
            <a:r>
              <a:rPr lang="id-ID" altLang="en-US" sz="2000" dirty="0"/>
              <a:t>Basis: Dosen adalah Pendidik profesional dan Ilmuwan</a:t>
            </a:r>
            <a:endParaRPr lang="en-US" altLang="en-US" sz="2000" dirty="0"/>
          </a:p>
        </p:txBody>
      </p:sp>
      <p:sp>
        <p:nvSpPr>
          <p:cNvPr id="9" name="Title 1"/>
          <p:cNvSpPr>
            <a:spLocks noGrp="1"/>
          </p:cNvSpPr>
          <p:nvPr>
            <p:ph type="title"/>
          </p:nvPr>
        </p:nvSpPr>
        <p:spPr/>
        <p:txBody>
          <a:bodyPr>
            <a:normAutofit/>
          </a:bodyPr>
          <a:lstStyle/>
          <a:p>
            <a:pPr algn="ctr"/>
            <a:r>
              <a:rPr lang="en-US" sz="4400" b="1" dirty="0" smtClean="0"/>
              <a:t>LANDASAN PERUBAHAN</a:t>
            </a:r>
            <a:endParaRPr lang="id-ID" sz="44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5</a:t>
            </a:fld>
            <a:endParaRPr lang="en-US"/>
          </a:p>
        </p:txBody>
      </p:sp>
    </p:spTree>
    <p:extLst>
      <p:ext uri="{BB962C8B-B14F-4D97-AF65-F5344CB8AC3E}">
        <p14:creationId xmlns="" xmlns:p14="http://schemas.microsoft.com/office/powerpoint/2010/main" val="184825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a:t>Kelebihan</a:t>
            </a:r>
            <a:r>
              <a:rPr lang="en-US" dirty="0"/>
              <a:t> </a:t>
            </a:r>
            <a:r>
              <a:rPr lang="en-US" dirty="0" err="1"/>
              <a:t>angka</a:t>
            </a:r>
            <a:r>
              <a:rPr lang="en-US" dirty="0"/>
              <a:t> </a:t>
            </a:r>
            <a:r>
              <a:rPr lang="en-US" dirty="0" err="1"/>
              <a:t>kredit</a:t>
            </a:r>
            <a:r>
              <a:rPr lang="en-US" dirty="0"/>
              <a:t> </a:t>
            </a:r>
            <a:r>
              <a:rPr lang="en-US" dirty="0" err="1"/>
              <a:t>pada</a:t>
            </a:r>
            <a:r>
              <a:rPr lang="en-US" dirty="0"/>
              <a:t> </a:t>
            </a:r>
            <a:r>
              <a:rPr lang="en-US" dirty="0" err="1"/>
              <a:t>unsur</a:t>
            </a:r>
            <a:r>
              <a:rPr lang="en-US" dirty="0"/>
              <a:t> </a:t>
            </a:r>
            <a:r>
              <a:rPr lang="en-US" dirty="0" err="1"/>
              <a:t>penelitian</a:t>
            </a:r>
            <a:r>
              <a:rPr lang="en-US" dirty="0"/>
              <a:t> yang </a:t>
            </a:r>
            <a:r>
              <a:rPr lang="en-US" dirty="0" err="1"/>
              <a:t>diperoleh</a:t>
            </a:r>
            <a:r>
              <a:rPr lang="en-US" dirty="0"/>
              <a:t> </a:t>
            </a:r>
            <a:r>
              <a:rPr lang="en-US" dirty="0" err="1"/>
              <a:t>pada</a:t>
            </a:r>
            <a:r>
              <a:rPr lang="en-US" dirty="0"/>
              <a:t> </a:t>
            </a:r>
            <a:r>
              <a:rPr lang="en-US" dirty="0" err="1"/>
              <a:t>kenaikan</a:t>
            </a:r>
            <a:r>
              <a:rPr lang="en-US" dirty="0"/>
              <a:t> </a:t>
            </a:r>
            <a:r>
              <a:rPr lang="en-US" dirty="0" err="1"/>
              <a:t>jabatan</a:t>
            </a:r>
            <a:r>
              <a:rPr lang="en-US" dirty="0"/>
              <a:t> </a:t>
            </a:r>
            <a:r>
              <a:rPr lang="en-US" dirty="0" err="1"/>
              <a:t>dan</a:t>
            </a:r>
            <a:r>
              <a:rPr lang="en-US" dirty="0"/>
              <a:t>/</a:t>
            </a:r>
            <a:r>
              <a:rPr lang="en-US" dirty="0" err="1"/>
              <a:t>atau</a:t>
            </a:r>
            <a:r>
              <a:rPr lang="en-US" dirty="0"/>
              <a:t> </a:t>
            </a:r>
            <a:r>
              <a:rPr lang="en-US" dirty="0" err="1"/>
              <a:t>kenaikan</a:t>
            </a:r>
            <a:r>
              <a:rPr lang="en-US" dirty="0"/>
              <a:t> </a:t>
            </a:r>
            <a:r>
              <a:rPr lang="en-US" dirty="0" err="1"/>
              <a:t>pangkat</a:t>
            </a:r>
            <a:r>
              <a:rPr lang="en-US" dirty="0"/>
              <a:t> </a:t>
            </a:r>
            <a:r>
              <a:rPr lang="en-US" dirty="0" err="1"/>
              <a:t>terakhir</a:t>
            </a:r>
            <a:r>
              <a:rPr lang="en-US" dirty="0"/>
              <a:t> </a:t>
            </a:r>
            <a:r>
              <a:rPr lang="en-US" dirty="0" err="1"/>
              <a:t>dapat</a:t>
            </a:r>
            <a:r>
              <a:rPr lang="en-US" dirty="0"/>
              <a:t> </a:t>
            </a:r>
            <a:r>
              <a:rPr lang="en-US" dirty="0" err="1"/>
              <a:t>dipergunakan</a:t>
            </a:r>
            <a:r>
              <a:rPr lang="en-US" dirty="0"/>
              <a:t> </a:t>
            </a:r>
            <a:r>
              <a:rPr lang="en-US" dirty="0" err="1"/>
              <a:t>untuk</a:t>
            </a:r>
            <a:r>
              <a:rPr lang="en-US" dirty="0"/>
              <a:t> </a:t>
            </a:r>
            <a:r>
              <a:rPr lang="en-US" dirty="0" err="1"/>
              <a:t>kenaikan</a:t>
            </a:r>
            <a:r>
              <a:rPr lang="en-US" dirty="0"/>
              <a:t> </a:t>
            </a:r>
            <a:r>
              <a:rPr lang="en-US" dirty="0" err="1"/>
              <a:t>jabatan</a:t>
            </a:r>
            <a:r>
              <a:rPr lang="en-US" dirty="0"/>
              <a:t> </a:t>
            </a:r>
            <a:r>
              <a:rPr lang="en-US" dirty="0" err="1"/>
              <a:t>dan</a:t>
            </a:r>
            <a:r>
              <a:rPr lang="en-US" dirty="0"/>
              <a:t>/</a:t>
            </a:r>
            <a:r>
              <a:rPr lang="en-US" dirty="0" err="1"/>
              <a:t>atau</a:t>
            </a:r>
            <a:r>
              <a:rPr lang="en-US" dirty="0"/>
              <a:t> </a:t>
            </a:r>
            <a:r>
              <a:rPr lang="en-US" dirty="0" err="1"/>
              <a:t>pangkat</a:t>
            </a:r>
            <a:r>
              <a:rPr lang="en-US" dirty="0"/>
              <a:t> </a:t>
            </a:r>
            <a:r>
              <a:rPr lang="en-US" dirty="0" err="1"/>
              <a:t>berikutnya</a:t>
            </a:r>
            <a:r>
              <a:rPr lang="en-US" dirty="0"/>
              <a:t> </a:t>
            </a:r>
            <a:r>
              <a:rPr lang="en-US" dirty="0" err="1"/>
              <a:t>jika</a:t>
            </a:r>
            <a:r>
              <a:rPr lang="en-US" dirty="0"/>
              <a:t> </a:t>
            </a:r>
            <a:r>
              <a:rPr lang="en-US" dirty="0" err="1"/>
              <a:t>kebutuhan</a:t>
            </a:r>
            <a:r>
              <a:rPr lang="en-US" dirty="0"/>
              <a:t> minimal </a:t>
            </a:r>
            <a:r>
              <a:rPr lang="en-US" dirty="0" err="1"/>
              <a:t>angka</a:t>
            </a:r>
            <a:r>
              <a:rPr lang="en-US" dirty="0"/>
              <a:t> </a:t>
            </a:r>
            <a:r>
              <a:rPr lang="en-US" dirty="0" err="1"/>
              <a:t>kredit</a:t>
            </a:r>
            <a:r>
              <a:rPr lang="en-US" dirty="0"/>
              <a:t> </a:t>
            </a:r>
            <a:r>
              <a:rPr lang="en-US" dirty="0" err="1"/>
              <a:t>unsur</a:t>
            </a:r>
            <a:r>
              <a:rPr lang="en-US" dirty="0"/>
              <a:t> </a:t>
            </a:r>
            <a:r>
              <a:rPr lang="en-US" dirty="0" err="1"/>
              <a:t>penelitian</a:t>
            </a:r>
            <a:r>
              <a:rPr lang="en-US" dirty="0"/>
              <a:t> </a:t>
            </a:r>
            <a:r>
              <a:rPr lang="en-US" dirty="0" err="1"/>
              <a:t>pada</a:t>
            </a:r>
            <a:r>
              <a:rPr lang="en-US" dirty="0"/>
              <a:t> </a:t>
            </a:r>
            <a:r>
              <a:rPr lang="en-US" dirty="0" err="1"/>
              <a:t>saat</a:t>
            </a:r>
            <a:r>
              <a:rPr lang="en-US" dirty="0"/>
              <a:t> </a:t>
            </a:r>
            <a:r>
              <a:rPr lang="en-US" dirty="0" err="1"/>
              <a:t>diusulkan</a:t>
            </a:r>
            <a:r>
              <a:rPr lang="en-US" dirty="0"/>
              <a:t> </a:t>
            </a:r>
            <a:r>
              <a:rPr lang="id-ID" dirty="0"/>
              <a:t>oleh Tim Penilai Jabatan Akademik (PJA) Pusat ke Direktur Jenderal Dikti untuk jabatan ke Lektor Kepala dan Profesor </a:t>
            </a:r>
            <a:r>
              <a:rPr lang="en-US" dirty="0" err="1"/>
              <a:t>sudah</a:t>
            </a:r>
            <a:r>
              <a:rPr lang="en-US" dirty="0"/>
              <a:t> </a:t>
            </a:r>
            <a:r>
              <a:rPr lang="en-US" dirty="0" err="1"/>
              <a:t>terpenuhi</a:t>
            </a:r>
            <a:r>
              <a:rPr lang="en-US" dirty="0"/>
              <a:t>. </a:t>
            </a:r>
            <a:r>
              <a:rPr lang="id-ID" dirty="0"/>
              <a:t>Untuk jabatan akademik Asisten Ahli dan Lektor diusulkan oleh Tim Penilai Jabatan Akademik (PJA) Perguruan Tinggi kepada Rektor/Ketua/Direktur dan Ketua/Kepala Lembaga Layanan Perguruan Tinggi (Koordinator Kopertis</a:t>
            </a:r>
            <a:r>
              <a:rPr lang="id-ID" dirty="0" smtClean="0"/>
              <a:t>).</a:t>
            </a:r>
            <a:endParaRPr lang="en-US" dirty="0" smtClean="0"/>
          </a:p>
          <a:p>
            <a:r>
              <a:rPr lang="en-US" dirty="0" err="1"/>
              <a:t>Kelebihan</a:t>
            </a:r>
            <a:r>
              <a:rPr lang="en-US" dirty="0"/>
              <a:t> </a:t>
            </a:r>
            <a:r>
              <a:rPr lang="en-US" dirty="0" err="1"/>
              <a:t>angka</a:t>
            </a:r>
            <a:r>
              <a:rPr lang="en-US" dirty="0"/>
              <a:t> </a:t>
            </a:r>
            <a:r>
              <a:rPr lang="en-US" dirty="0" err="1"/>
              <a:t>kredit</a:t>
            </a:r>
            <a:r>
              <a:rPr lang="en-US" dirty="0"/>
              <a:t> </a:t>
            </a:r>
            <a:r>
              <a:rPr lang="en-US" dirty="0" err="1"/>
              <a:t>pada</a:t>
            </a:r>
            <a:r>
              <a:rPr lang="en-US" dirty="0"/>
              <a:t> </a:t>
            </a:r>
            <a:r>
              <a:rPr lang="en-US" dirty="0" err="1"/>
              <a:t>unsur</a:t>
            </a:r>
            <a:r>
              <a:rPr lang="en-US" dirty="0"/>
              <a:t> </a:t>
            </a:r>
            <a:r>
              <a:rPr lang="en-US" dirty="0" err="1"/>
              <a:t>penelitian</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ayat</a:t>
            </a:r>
            <a:r>
              <a:rPr lang="en-US" dirty="0"/>
              <a:t> (2) </a:t>
            </a:r>
            <a:r>
              <a:rPr lang="en-US" dirty="0" err="1"/>
              <a:t>dapat</a:t>
            </a:r>
            <a:r>
              <a:rPr lang="en-US" dirty="0"/>
              <a:t> </a:t>
            </a:r>
            <a:r>
              <a:rPr lang="en-US" dirty="0" err="1"/>
              <a:t>dipergunakan</a:t>
            </a:r>
            <a:r>
              <a:rPr lang="en-US" dirty="0"/>
              <a:t> paling </a:t>
            </a:r>
            <a:r>
              <a:rPr lang="en-US" dirty="0" err="1"/>
              <a:t>banyak</a:t>
            </a:r>
            <a:r>
              <a:rPr lang="en-US" dirty="0"/>
              <a:t> 80% (</a:t>
            </a:r>
            <a:r>
              <a:rPr lang="en-US" dirty="0" err="1"/>
              <a:t>delapan</a:t>
            </a:r>
            <a:r>
              <a:rPr lang="en-US" dirty="0"/>
              <a:t> </a:t>
            </a:r>
            <a:r>
              <a:rPr lang="en-US" dirty="0" err="1"/>
              <a:t>puluh</a:t>
            </a:r>
            <a:r>
              <a:rPr lang="en-US" dirty="0"/>
              <a:t> </a:t>
            </a:r>
            <a:r>
              <a:rPr lang="en-US" dirty="0" err="1"/>
              <a:t>persen</a:t>
            </a:r>
            <a:r>
              <a:rPr lang="en-US" dirty="0"/>
              <a:t>) </a:t>
            </a:r>
            <a:r>
              <a:rPr lang="en-US" dirty="0" err="1"/>
              <a:t>dari</a:t>
            </a:r>
            <a:r>
              <a:rPr lang="en-US" dirty="0"/>
              <a:t> </a:t>
            </a:r>
            <a:r>
              <a:rPr lang="en-US" dirty="0" err="1"/>
              <a:t>kebutuhan</a:t>
            </a:r>
            <a:r>
              <a:rPr lang="en-US" dirty="0"/>
              <a:t> minimal </a:t>
            </a:r>
            <a:r>
              <a:rPr lang="en-US" dirty="0" err="1"/>
              <a:t>unsur</a:t>
            </a:r>
            <a:r>
              <a:rPr lang="en-US" dirty="0"/>
              <a:t> </a:t>
            </a:r>
            <a:r>
              <a:rPr lang="en-US" dirty="0" err="1"/>
              <a:t>penelitian</a:t>
            </a:r>
            <a:r>
              <a:rPr lang="en-US" dirty="0"/>
              <a:t> </a:t>
            </a:r>
            <a:r>
              <a:rPr lang="en-US" dirty="0" err="1"/>
              <a:t>untuk</a:t>
            </a:r>
            <a:r>
              <a:rPr lang="en-US" dirty="0"/>
              <a:t> </a:t>
            </a:r>
            <a:r>
              <a:rPr lang="en-US" dirty="0" err="1"/>
              <a:t>kenaikan</a:t>
            </a:r>
            <a:r>
              <a:rPr lang="en-US" dirty="0"/>
              <a:t> </a:t>
            </a:r>
            <a:r>
              <a:rPr lang="en-US" dirty="0" err="1"/>
              <a:t>jabatan</a:t>
            </a:r>
            <a:r>
              <a:rPr lang="en-US" dirty="0"/>
              <a:t> </a:t>
            </a:r>
            <a:r>
              <a:rPr lang="en-US" dirty="0" err="1"/>
              <a:t>akademik</a:t>
            </a:r>
            <a:r>
              <a:rPr lang="en-US" dirty="0"/>
              <a:t>/</a:t>
            </a:r>
            <a:r>
              <a:rPr lang="en-US" dirty="0" err="1"/>
              <a:t>pangkat</a:t>
            </a:r>
            <a:r>
              <a:rPr lang="en-US" dirty="0"/>
              <a:t> </a:t>
            </a:r>
            <a:r>
              <a:rPr lang="en-US" dirty="0" err="1"/>
              <a:t>berikutnya</a:t>
            </a:r>
            <a:r>
              <a:rPr lang="id-ID" dirty="0"/>
              <a:t>.</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50</a:t>
            </a:fld>
            <a:endParaRPr lang="en-US"/>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KELEBIHAN ANGKA KREDIT</a:t>
            </a:r>
            <a:endParaRPr lang="en-US" altLang="en-US"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3588380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id-ID" dirty="0"/>
              <a:t>Seorang dosen A sesuai dengan ketentuan baru mempunyai jabatan akademik Lektor 300, dengan lebihan kum penelitian 60. </a:t>
            </a:r>
            <a:endParaRPr lang="en-US" dirty="0"/>
          </a:p>
          <a:p>
            <a:pPr marL="0" indent="0">
              <a:buNone/>
            </a:pPr>
            <a:r>
              <a:rPr lang="id-ID" dirty="0"/>
              <a:t>Dosen A diusulkan kenaikan jabatan ke Lektor Kepala 400. Sesuai dengan </a:t>
            </a:r>
            <a:r>
              <a:rPr lang="en-US" dirty="0"/>
              <a:t>T</a:t>
            </a:r>
            <a:r>
              <a:rPr lang="id-ID" dirty="0"/>
              <a:t>abel </a:t>
            </a:r>
            <a:r>
              <a:rPr lang="en-US" dirty="0"/>
              <a:t>1</a:t>
            </a:r>
            <a:r>
              <a:rPr lang="id-ID" dirty="0"/>
              <a:t> Dosen A membutuhkan angka kredit bidang penelitian 40% x (400-300) = 40.</a:t>
            </a:r>
            <a:endParaRPr lang="en-US" dirty="0"/>
          </a:p>
          <a:p>
            <a:pPr marL="0" indent="0">
              <a:buNone/>
            </a:pPr>
            <a:r>
              <a:rPr lang="id-ID" dirty="0"/>
              <a:t>Berdasarkan penilaian Tim PJA Pusat Dosen A mendapatkan angka kredit 30, masih diperlukan kum angka kredit 10. Lebihan angka kredit 60 tidak dapat digunakan jika usulan angka kredit yang disetujui oleh Tim PJA Pusat belum mencapai 40. </a:t>
            </a:r>
            <a:endParaRPr lang="en-US" dirty="0"/>
          </a:p>
          <a:p>
            <a:pPr marL="0" indent="0">
              <a:buNone/>
            </a:pPr>
            <a:r>
              <a:rPr lang="id-ID" dirty="0"/>
              <a:t>Jika angka kredit bidang penelitian yang diusulkan sudah disetujui adalah 40, maka lebihan angka kredit dapat dipergunakan 80% x 40 = 32 meskipun lebihannya 60. Kalau lebihan angka kredit dibawah 32 maka semua lebihan dapat dipergunakan.</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pPr/>
              <a:t>51</a:t>
            </a:fld>
            <a:endParaRPr lang="en-US"/>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KELEBIHAN ANGKA KREDIT</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228600" y="2190750"/>
            <a:ext cx="842090" cy="4059573"/>
          </a:xfrm>
          <a:prstGeom prst="rect">
            <a:avLst/>
          </a:prstGeom>
          <a:noFill/>
        </p:spPr>
        <p:txBody>
          <a:bodyPr vert="wordArt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CONTOH</a:t>
            </a:r>
            <a:endParaRPr lang="en-US" sz="3600" b="1" spc="50" dirty="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901300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80160" y="2190749"/>
            <a:ext cx="9628632" cy="2554545"/>
          </a:xfrm>
          <a:prstGeom prst="rect">
            <a:avLst/>
          </a:prstGeom>
        </p:spPr>
        <p:txBody>
          <a:bodyPr wrap="square">
            <a:spAutoFit/>
          </a:bodyPr>
          <a:lstStyle/>
          <a:p>
            <a:pPr marL="0" indent="0" algn="just">
              <a:buNone/>
            </a:pPr>
            <a:r>
              <a:rPr lang="id-ID" sz="3200" dirty="0" smtClean="0">
                <a:latin typeface="+mj-lt"/>
              </a:rPr>
              <a:t>Sejalan dengan tuntutan perkembangan kemajuan ilmu pengetahuan, teknologi dan kesenian dalam kerangka peningkatan kualitas dosen Direktur Jenderal Pendidikan Tinggi dapat membuat ketentuan baru tentang kenaikan jabatan dan pangkat melalui surat edaran.</a:t>
            </a:r>
            <a:endParaRPr lang="id-ID" sz="3200" dirty="0">
              <a:latin typeface="+mj-lt"/>
            </a:endParaRPr>
          </a:p>
        </p:txBody>
      </p:sp>
      <p:sp>
        <p:nvSpPr>
          <p:cNvPr id="6"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PERSYARATAN TAMBAHAN</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52</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4018268818"/>
              </p:ext>
            </p:extLst>
          </p:nvPr>
        </p:nvGraphicFramePr>
        <p:xfrm>
          <a:off x="2071370" y="1889760"/>
          <a:ext cx="8064896" cy="4876800"/>
        </p:xfrm>
        <a:graphic>
          <a:graphicData uri="http://schemas.openxmlformats.org/drawingml/2006/table">
            <a:tbl>
              <a:tblPr firstRow="1" firstCol="1" bandRow="1">
                <a:tableStyleId>{5C22544A-7EE6-4342-B048-85BDC9FD1C3A}</a:tableStyleId>
              </a:tblPr>
              <a:tblGrid>
                <a:gridCol w="2016224"/>
                <a:gridCol w="2592288"/>
                <a:gridCol w="1512168"/>
                <a:gridCol w="1944216"/>
              </a:tblGrid>
              <a:tr h="636148">
                <a:tc>
                  <a:txBody>
                    <a:bodyPr/>
                    <a:lstStyle/>
                    <a:p>
                      <a:pPr marL="0" marR="0" algn="ctr">
                        <a:lnSpc>
                          <a:spcPct val="100000"/>
                        </a:lnSpc>
                        <a:spcBef>
                          <a:spcPts val="0"/>
                        </a:spcBef>
                        <a:spcAft>
                          <a:spcPts val="0"/>
                        </a:spcAft>
                      </a:pPr>
                      <a:r>
                        <a:rPr lang="en-US" sz="1600" dirty="0" smtClean="0">
                          <a:effectLst/>
                          <a:latin typeface="+mj-lt"/>
                          <a:ea typeface="Arial Unicode MS" panose="020B0604020202020204" pitchFamily="34" charset="-128"/>
                          <a:cs typeface="Arial Unicode MS" panose="020B0604020202020204" pitchFamily="34" charset="-128"/>
                        </a:rPr>
                        <a:t>UNIT INSTITUSI PENANGGUNG JAWAB</a:t>
                      </a:r>
                      <a:endParaRPr lang="en-US" sz="1600" dirty="0">
                        <a:effectLst/>
                        <a:latin typeface="+mj-lt"/>
                        <a:ea typeface="Arial Unicode MS" panose="020B0604020202020204" pitchFamily="34" charset="-128"/>
                        <a:cs typeface="Arial Unicode MS" panose="020B0604020202020204" pitchFamily="34" charset="-128"/>
                      </a:endParaRPr>
                    </a:p>
                  </a:txBody>
                  <a:tcPr marL="68578" marR="68578" marT="0" marB="0" anchor="ctr">
                    <a:solidFill>
                      <a:srgbClr val="002060"/>
                    </a:solidFill>
                  </a:tcPr>
                </a:tc>
                <a:tc>
                  <a:txBody>
                    <a:bodyPr/>
                    <a:lstStyle/>
                    <a:p>
                      <a:pPr marL="0" marR="0" algn="ctr">
                        <a:lnSpc>
                          <a:spcPct val="100000"/>
                        </a:lnSpc>
                        <a:spcBef>
                          <a:spcPts val="0"/>
                        </a:spcBef>
                        <a:spcAft>
                          <a:spcPts val="0"/>
                        </a:spcAft>
                      </a:pPr>
                      <a:r>
                        <a:rPr lang="en-US" sz="1600" dirty="0" smtClean="0">
                          <a:effectLst/>
                          <a:latin typeface="+mj-lt"/>
                          <a:ea typeface="Arial Unicode MS" panose="020B0604020202020204" pitchFamily="34" charset="-128"/>
                          <a:cs typeface="Arial Unicode MS" panose="020B0604020202020204" pitchFamily="34" charset="-128"/>
                        </a:rPr>
                        <a:t>KEGIATAN</a:t>
                      </a:r>
                      <a:endParaRPr lang="en-US" sz="1600" dirty="0">
                        <a:effectLst/>
                        <a:latin typeface="+mj-lt"/>
                        <a:ea typeface="Arial Unicode MS" panose="020B0604020202020204" pitchFamily="34" charset="-128"/>
                        <a:cs typeface="Arial Unicode MS" panose="020B0604020202020204" pitchFamily="34" charset="-128"/>
                      </a:endParaRPr>
                    </a:p>
                  </a:txBody>
                  <a:tcPr marL="68578" marR="68578" marT="0" marB="0" anchor="ctr">
                    <a:solidFill>
                      <a:srgbClr val="002060"/>
                    </a:solidFill>
                  </a:tcPr>
                </a:tc>
                <a:tc>
                  <a:txBody>
                    <a:bodyPr/>
                    <a:lstStyle/>
                    <a:p>
                      <a:pPr marL="0" marR="0" algn="ctr">
                        <a:lnSpc>
                          <a:spcPct val="100000"/>
                        </a:lnSpc>
                        <a:spcBef>
                          <a:spcPts val="0"/>
                        </a:spcBef>
                        <a:spcAft>
                          <a:spcPts val="0"/>
                        </a:spcAft>
                      </a:pPr>
                      <a:r>
                        <a:rPr lang="en-US" sz="1600" dirty="0" smtClean="0">
                          <a:effectLst/>
                          <a:latin typeface="+mj-lt"/>
                          <a:ea typeface="Arial Unicode MS" panose="020B0604020202020204" pitchFamily="34" charset="-128"/>
                          <a:cs typeface="Arial Unicode MS" panose="020B0604020202020204" pitchFamily="34" charset="-128"/>
                        </a:rPr>
                        <a:t>DURASI WAKTU PALING LAMA</a:t>
                      </a:r>
                      <a:endParaRPr lang="en-US" sz="1600" dirty="0">
                        <a:effectLst/>
                        <a:latin typeface="+mj-lt"/>
                        <a:ea typeface="Arial Unicode MS" panose="020B0604020202020204" pitchFamily="34" charset="-128"/>
                        <a:cs typeface="Arial Unicode MS" panose="020B0604020202020204" pitchFamily="34" charset="-128"/>
                      </a:endParaRPr>
                    </a:p>
                  </a:txBody>
                  <a:tcPr marL="68578" marR="68578" marT="0" marB="0" anchor="ctr">
                    <a:solidFill>
                      <a:srgbClr val="002060"/>
                    </a:solidFill>
                  </a:tcPr>
                </a:tc>
                <a:tc>
                  <a:txBody>
                    <a:bodyPr/>
                    <a:lstStyle/>
                    <a:p>
                      <a:pPr marL="0" marR="0" algn="ctr">
                        <a:lnSpc>
                          <a:spcPct val="100000"/>
                        </a:lnSpc>
                        <a:spcBef>
                          <a:spcPts val="0"/>
                        </a:spcBef>
                        <a:spcAft>
                          <a:spcPts val="0"/>
                        </a:spcAft>
                      </a:pPr>
                      <a:r>
                        <a:rPr lang="en-US" sz="1600" dirty="0" smtClean="0">
                          <a:effectLst/>
                          <a:latin typeface="+mj-lt"/>
                          <a:ea typeface="Arial Unicode MS" panose="020B0604020202020204" pitchFamily="34" charset="-128"/>
                          <a:cs typeface="Arial Unicode MS" panose="020B0604020202020204" pitchFamily="34" charset="-128"/>
                        </a:rPr>
                        <a:t>LUARAN</a:t>
                      </a:r>
                      <a:endParaRPr lang="en-US" sz="1600" dirty="0">
                        <a:effectLst/>
                        <a:latin typeface="+mj-lt"/>
                        <a:ea typeface="Arial Unicode MS" panose="020B0604020202020204" pitchFamily="34" charset="-128"/>
                        <a:cs typeface="Arial Unicode MS" panose="020B0604020202020204" pitchFamily="34" charset="-128"/>
                      </a:endParaRPr>
                    </a:p>
                  </a:txBody>
                  <a:tcPr marL="68578" marR="68578" marT="0" marB="0" anchor="ctr">
                    <a:solidFill>
                      <a:srgbClr val="002060"/>
                    </a:solidFill>
                  </a:tcPr>
                </a:tc>
              </a:tr>
              <a:tr h="943608">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Jurusan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Fakultas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Usulan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proses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pertimbangan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senat</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a:t>
                      </a: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Berkas</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/DUPAK  yang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sudah</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disetujui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Pimpinan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Jurusan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Fakultas</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r>
              <a:tr h="1321047">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Tinggi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Usulan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proses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penilaian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oleh</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Tim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Penilai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Tinggi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pertimbangan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senat</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Tinggi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Berkas</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/DUPAK  yang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sudah</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disetujui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Pimpinan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Perguruan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Tinggi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r>
              <a:tr h="943608">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Ditjen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Dikti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Proses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penilaian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/review,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oleh</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Tim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Penilai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Pusat</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Dirjen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Direktur</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30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Lembar</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Persetujuan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Penetapan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Angka</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Kredit</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Dirjen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Direktur</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accent1">
                        <a:lumMod val="20000"/>
                        <a:lumOff val="80000"/>
                      </a:schemeClr>
                    </a:solidFill>
                  </a:tcPr>
                </a:tc>
              </a:tr>
              <a:tr h="636148">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Kementerian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/Biro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Kepegawaian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Proses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pemeriksaan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validasi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administratif</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a:solidFill>
                            <a:schemeClr val="tx1"/>
                          </a:solidFill>
                          <a:effectLst/>
                          <a:latin typeface="+mj-lt"/>
                          <a:ea typeface="Arial Unicode MS" panose="020B0604020202020204" pitchFamily="34" charset="-128"/>
                          <a:cs typeface="Arial Unicode MS" panose="020B0604020202020204" pitchFamily="34" charset="-128"/>
                        </a:rPr>
                        <a:t>15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hari</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kerja</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c>
                  <a:txBody>
                    <a:bodyPr/>
                    <a:lstStyle/>
                    <a:p>
                      <a:pPr marL="0" marR="0">
                        <a:lnSpc>
                          <a:spcPct val="100000"/>
                        </a:lnSpc>
                        <a:spcBef>
                          <a:spcPts val="0"/>
                        </a:spcBef>
                        <a:spcAft>
                          <a:spcPts val="0"/>
                        </a:spcAft>
                      </a:pP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Surat</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Keputusan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Kenaikan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Jabatan</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Akademik</a:t>
                      </a:r>
                      <a:r>
                        <a:rPr lang="en-US" sz="1600" b="0" dirty="0">
                          <a:solidFill>
                            <a:schemeClr val="tx1"/>
                          </a:solidFill>
                          <a:effectLst/>
                          <a:latin typeface="+mj-lt"/>
                          <a:ea typeface="Arial Unicode MS" panose="020B0604020202020204" pitchFamily="34" charset="-128"/>
                          <a:cs typeface="Arial Unicode MS" panose="020B0604020202020204" pitchFamily="34" charset="-128"/>
                        </a:rPr>
                        <a:t> </a:t>
                      </a:r>
                      <a:r>
                        <a:rPr lang="en-US" sz="1600" b="0" dirty="0" err="1">
                          <a:solidFill>
                            <a:schemeClr val="tx1"/>
                          </a:solidFill>
                          <a:effectLst/>
                          <a:latin typeface="+mj-lt"/>
                          <a:ea typeface="Arial Unicode MS" panose="020B0604020202020204" pitchFamily="34" charset="-128"/>
                          <a:cs typeface="Arial Unicode MS" panose="020B0604020202020204" pitchFamily="34" charset="-128"/>
                        </a:rPr>
                        <a:t>Dosen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8578" marR="68578" marT="0" marB="0">
                    <a:solidFill>
                      <a:schemeClr val="bg2">
                        <a:lumMod val="90000"/>
                      </a:schemeClr>
                    </a:solidFill>
                  </a:tcPr>
                </a:tc>
              </a:tr>
            </a:tbl>
          </a:graphicData>
        </a:graphic>
      </p:graphicFrame>
      <p:sp>
        <p:nvSpPr>
          <p:cNvPr id="6"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PROSES PENGUSULAN</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53</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136073009"/>
              </p:ext>
            </p:extLst>
          </p:nvPr>
        </p:nvGraphicFramePr>
        <p:xfrm>
          <a:off x="3477260" y="-917"/>
          <a:ext cx="8712968" cy="6846497"/>
        </p:xfrm>
        <a:graphic>
          <a:graphicData uri="http://schemas.openxmlformats.org/drawingml/2006/table">
            <a:tbl>
              <a:tblPr firstRow="1" firstCol="1" bandRow="1">
                <a:tableStyleId>{5C22544A-7EE6-4342-B048-85BDC9FD1C3A}</a:tableStyleId>
              </a:tblPr>
              <a:tblGrid>
                <a:gridCol w="463445"/>
                <a:gridCol w="733762"/>
                <a:gridCol w="888133"/>
                <a:gridCol w="831817"/>
                <a:gridCol w="897365"/>
                <a:gridCol w="2594190"/>
                <a:gridCol w="2304256"/>
              </a:tblGrid>
              <a:tr h="772991">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No</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Ilmu  Sebelum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Pendidikan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Ilmu Karya Ilmiah Setelah S3</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Bidang Penugasan Profesor</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Keterangan</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c>
                  <a:txBody>
                    <a:bodyPr/>
                    <a:lstStyle/>
                    <a:p>
                      <a:pPr marL="0" marR="0" algn="ctr">
                        <a:lnSpc>
                          <a:spcPct val="100000"/>
                        </a:lnSpc>
                        <a:spcBef>
                          <a:spcPts val="0"/>
                        </a:spcBef>
                        <a:spcAft>
                          <a:spcPts val="0"/>
                        </a:spcAft>
                      </a:pPr>
                      <a:r>
                        <a:rPr lang="id-ID" sz="1300" b="1" i="0" dirty="0">
                          <a:effectLst/>
                          <a:latin typeface="+mj-lt"/>
                          <a:ea typeface="Arial Unicode MS" panose="020B0604020202020204" pitchFamily="34" charset="-128"/>
                          <a:cs typeface="Arial Unicode MS" panose="020B0604020202020204" pitchFamily="34" charset="-128"/>
                        </a:rPr>
                        <a:t>Kesimpulan</a:t>
                      </a:r>
                      <a:endParaRPr lang="en-US" sz="1300" b="1" i="0" dirty="0">
                        <a:effectLst/>
                        <a:latin typeface="+mj-lt"/>
                        <a:ea typeface="Arial Unicode MS" panose="020B0604020202020204" pitchFamily="34" charset="-128"/>
                        <a:cs typeface="Arial Unicode MS" panose="020B0604020202020204" pitchFamily="34" charset="-128"/>
                      </a:endParaRPr>
                    </a:p>
                  </a:txBody>
                  <a:tcPr marL="38506" marR="38506" marT="0" marB="0" anchor="ctr">
                    <a:solidFill>
                      <a:srgbClr val="002060"/>
                    </a:solidFill>
                  </a:tcPr>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1</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a:t>
                      </a:r>
                      <a:r>
                        <a:rPr lang="id-ID" sz="1300" b="0" i="0">
                          <a:effectLst/>
                          <a:latin typeface="+mj-lt"/>
                          <a:ea typeface="Arial Unicode MS" panose="020B0604020202020204" pitchFamily="34" charset="-128"/>
                          <a:cs typeface="Arial Unicode MS" panose="020B0604020202020204" pitchFamily="34" charset="-128"/>
                        </a:rPr>
                        <a:t>S3 dan pendidikan </a:t>
                      </a:r>
                      <a:r>
                        <a:rPr lang="en-US" sz="1300" b="0" i="0">
                          <a:effectLst/>
                          <a:latin typeface="+mj-lt"/>
                          <a:ea typeface="Arial Unicode MS" panose="020B0604020202020204" pitchFamily="34" charset="-128"/>
                          <a:cs typeface="Arial Unicode MS" panose="020B0604020202020204" pitchFamily="34" charset="-128"/>
                        </a:rPr>
                        <a:t>S3 </a:t>
                      </a:r>
                      <a:r>
                        <a:rPr lang="id-ID" sz="1300" b="0" i="0">
                          <a:effectLst/>
                          <a:latin typeface="+mj-lt"/>
                          <a:ea typeface="Arial Unicode MS" panose="020B0604020202020204" pitchFamily="34" charset="-128"/>
                          <a:cs typeface="Arial Unicode MS" panose="020B0604020202020204" pitchFamily="34" charset="-128"/>
                        </a:rPr>
                        <a:t>sesuai dengan karya ilmiah dan </a:t>
                      </a:r>
                      <a:r>
                        <a:rPr lang="en-US" sz="1300" b="0" i="0">
                          <a:effectLst/>
                          <a:latin typeface="+mj-lt"/>
                          <a:ea typeface="Arial Unicode MS" panose="020B0604020202020204" pitchFamily="34" charset="-128"/>
                          <a:cs typeface="Arial Unicode MS" panose="020B0604020202020204" pitchFamily="34" charset="-128"/>
                        </a:rPr>
                        <a:t>bidang </a:t>
                      </a:r>
                      <a:r>
                        <a:rPr lang="id-ID" sz="1300" b="0" i="0">
                          <a:effectLst/>
                          <a:latin typeface="+mj-lt"/>
                          <a:ea typeface="Arial Unicode MS" panose="020B0604020202020204" pitchFamily="34" charset="-128"/>
                          <a:cs typeface="Arial Unicode MS" panose="020B0604020202020204" pitchFamily="34" charset="-128"/>
                        </a:rPr>
                        <a:t>ilmu </a:t>
                      </a:r>
                      <a:r>
                        <a:rPr lang="en-US" sz="1300" b="0" i="0">
                          <a:effectLst/>
                          <a:latin typeface="+mj-lt"/>
                          <a:ea typeface="Arial Unicode MS" panose="020B0604020202020204" pitchFamily="34" charset="-128"/>
                          <a:cs typeface="Arial Unicode MS" panose="020B0604020202020204" pitchFamily="34" charset="-128"/>
                        </a:rPr>
                        <a:t>penugasan </a:t>
                      </a:r>
                    </a:p>
                  </a:txBody>
                  <a:tcPr marL="38506" marR="38506" marT="0" marB="0"/>
                </a:tc>
                <a:tc>
                  <a:txBody>
                    <a:bodyPr/>
                    <a:lstStyle/>
                    <a:p>
                      <a:pPr marL="0" marR="0">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Dapat d</a:t>
                      </a:r>
                      <a:r>
                        <a:rPr lang="en-US" sz="1300" b="0" i="0">
                          <a:effectLst/>
                          <a:latin typeface="+mj-lt"/>
                          <a:ea typeface="Arial Unicode MS" panose="020B0604020202020204" pitchFamily="34" charset="-128"/>
                          <a:cs typeface="Arial Unicode MS" panose="020B0604020202020204" pitchFamily="34" charset="-128"/>
                        </a:rPr>
                        <a:t>isetujui untuk menjadi Profesor sesuai bidang ilmunya</a:t>
                      </a:r>
                    </a:p>
                  </a:txBody>
                  <a:tcPr marL="38506" marR="38506" marT="0" marB="0"/>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2</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Bidang ilmu sebelum S3, karya ilmiah, dan bidang ilmu penugasan serumpun dengan pendidikan S3</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Dapat d</a:t>
                      </a:r>
                      <a:r>
                        <a:rPr lang="en-US" sz="1300" b="0" i="0" dirty="0" err="1">
                          <a:effectLst/>
                          <a:latin typeface="+mj-lt"/>
                          <a:ea typeface="Arial Unicode MS" panose="020B0604020202020204" pitchFamily="34" charset="-128"/>
                          <a:cs typeface="Arial Unicode MS" panose="020B0604020202020204" pitchFamily="34" charset="-128"/>
                        </a:rPr>
                        <a:t>isetujui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id-ID" sz="1300" b="0" i="0" dirty="0">
                          <a:effectLst/>
                          <a:latin typeface="+mj-lt"/>
                          <a:ea typeface="Arial Unicode MS" panose="020B0604020202020204" pitchFamily="34" charset="-128"/>
                          <a:cs typeface="Arial Unicode MS" panose="020B0604020202020204" pitchFamily="34" charset="-128"/>
                        </a:rPr>
                        <a:t> penugasan *)</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r>
              <a:tr h="966238">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3</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a:t>
                      </a:r>
                      <a:r>
                        <a:rPr lang="id-ID" sz="1300" b="0" i="0">
                          <a:effectLst/>
                          <a:latin typeface="+mj-lt"/>
                          <a:ea typeface="Arial Unicode MS" panose="020B0604020202020204" pitchFamily="34" charset="-128"/>
                          <a:cs typeface="Arial Unicode MS" panose="020B0604020202020204" pitchFamily="34" charset="-128"/>
                        </a:rPr>
                        <a:t>S3, pendidikan </a:t>
                      </a:r>
                      <a:r>
                        <a:rPr lang="en-US" sz="1300" b="0" i="0">
                          <a:effectLst/>
                          <a:latin typeface="+mj-lt"/>
                          <a:ea typeface="Arial Unicode MS" panose="020B0604020202020204" pitchFamily="34" charset="-128"/>
                          <a:cs typeface="Arial Unicode MS" panose="020B0604020202020204" pitchFamily="34" charset="-128"/>
                        </a:rPr>
                        <a:t>S3</a:t>
                      </a:r>
                      <a:r>
                        <a:rPr lang="id-ID" sz="1300" b="0" i="0">
                          <a:effectLst/>
                          <a:latin typeface="+mj-lt"/>
                          <a:ea typeface="Arial Unicode MS" panose="020B0604020202020204" pitchFamily="34" charset="-128"/>
                          <a:cs typeface="Arial Unicode MS" panose="020B0604020202020204" pitchFamily="34" charset="-128"/>
                        </a:rPr>
                        <a:t>, dan bidang ilmu penugasan sesuai, tetapi karya ilmiah tidak sesuai dengan rumpun ilmu</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6" marR="38506" marT="0" marB="0"/>
                </a:tc>
              </a:tr>
              <a:tr h="772991">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4</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B</a:t>
                      </a:r>
                      <a:endParaRPr lang="en-US" sz="1300" b="0" i="0" dirty="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 </a:t>
                      </a:r>
                      <a:endParaRPr lang="en-US" sz="1300" b="0" i="0" dirty="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 </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S3 dan pendidikan </a:t>
                      </a:r>
                      <a:r>
                        <a:rPr lang="en-US" sz="1300" b="0" i="0" dirty="0">
                          <a:effectLst/>
                          <a:latin typeface="+mj-lt"/>
                          <a:ea typeface="Arial Unicode MS" panose="020B0604020202020204" pitchFamily="34" charset="-128"/>
                          <a:cs typeface="Arial Unicode MS" panose="020B0604020202020204" pitchFamily="34" charset="-128"/>
                        </a:rPr>
                        <a:t>S3 </a:t>
                      </a:r>
                      <a:r>
                        <a:rPr lang="id-ID" sz="1300" b="0" i="0" dirty="0">
                          <a:effectLst/>
                          <a:latin typeface="+mj-lt"/>
                          <a:ea typeface="Arial Unicode MS" panose="020B0604020202020204" pitchFamily="34" charset="-128"/>
                          <a:cs typeface="Arial Unicode MS" panose="020B0604020202020204" pitchFamily="34" charset="-128"/>
                        </a:rPr>
                        <a:t>sesuai, tetapi tidak sesuai dengan karya ilmiah dan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ilmu </a:t>
                      </a:r>
                      <a:r>
                        <a:rPr lang="en-US" sz="1300" b="0" i="0" dirty="0" err="1">
                          <a:effectLst/>
                          <a:latin typeface="+mj-lt"/>
                          <a:ea typeface="Arial Unicode MS" panose="020B0604020202020204" pitchFamily="34" charset="-128"/>
                          <a:cs typeface="Arial Unicode MS" panose="020B0604020202020204" pitchFamily="34" charset="-128"/>
                        </a:rPr>
                        <a:t>penugasan</a:t>
                      </a:r>
                      <a:r>
                        <a:rPr lang="en-US" sz="1300" b="0" i="0" dirty="0">
                          <a:effectLst/>
                          <a:latin typeface="+mj-lt"/>
                          <a:ea typeface="Arial Unicode MS" panose="020B0604020202020204" pitchFamily="34" charset="-128"/>
                          <a:cs typeface="Arial Unicode MS" panose="020B0604020202020204" pitchFamily="34" charset="-128"/>
                        </a:rPr>
                        <a:t> </a:t>
                      </a: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6" marR="38506" marT="0" marB="0"/>
                </a:tc>
              </a:tr>
              <a:tr h="1545981">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5</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dengan</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tetapi</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 S3, </a:t>
                      </a:r>
                      <a:r>
                        <a:rPr lang="en-US" sz="1300" b="0" i="0" dirty="0" err="1">
                          <a:effectLst/>
                          <a:latin typeface="+mj-lt"/>
                          <a:ea typeface="Arial Unicode MS" panose="020B0604020202020204" pitchFamily="34" charset="-128"/>
                          <a:cs typeface="Arial Unicode MS" panose="020B0604020202020204" pitchFamily="34" charset="-128"/>
                        </a:rPr>
                        <a:t>karya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ilmiah</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dan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penugasan</a:t>
                      </a:r>
                      <a:r>
                        <a:rPr lang="id-ID" sz="1300" b="0" i="0" dirty="0">
                          <a:effectLst/>
                          <a:latin typeface="+mj-lt"/>
                          <a:ea typeface="Arial Unicode MS" panose="020B0604020202020204" pitchFamily="34" charset="-128"/>
                          <a:cs typeface="Arial Unicode MS" panose="020B0604020202020204" pitchFamily="34" charset="-128"/>
                        </a:rPr>
                        <a:t> sesuai </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Dapat d</a:t>
                      </a:r>
                      <a:r>
                        <a:rPr lang="en-US" sz="1300" b="0" i="0" dirty="0" err="1">
                          <a:effectLst/>
                          <a:latin typeface="+mj-lt"/>
                          <a:ea typeface="Arial Unicode MS" panose="020B0604020202020204" pitchFamily="34" charset="-128"/>
                          <a:cs typeface="Arial Unicode MS" panose="020B0604020202020204" pitchFamily="34" charset="-128"/>
                        </a:rPr>
                        <a:t>isetujui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ilmunya</a:t>
                      </a:r>
                      <a:r>
                        <a:rPr lang="id-ID" sz="1300" b="0" i="0" dirty="0">
                          <a:effectLst/>
                          <a:latin typeface="+mj-lt"/>
                          <a:ea typeface="Arial Unicode MS" panose="020B0604020202020204" pitchFamily="34" charset="-128"/>
                          <a:cs typeface="Arial Unicode MS" panose="020B0604020202020204" pitchFamily="34" charset="-128"/>
                        </a:rPr>
                        <a:t> dengan syarat harus menambah angka kredit bidang penelitian sesuai dengan angka kredit yang tercantum dalam SK jabatan terakhir</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r>
              <a:tr h="579743">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6</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Bidang ilmu sebelum S3, karya ilmiah </a:t>
                      </a:r>
                      <a:r>
                        <a:rPr lang="id-ID" sz="1300" b="0" i="0">
                          <a:effectLst/>
                          <a:latin typeface="+mj-lt"/>
                          <a:ea typeface="Arial Unicode MS" panose="020B0604020202020204" pitchFamily="34" charset="-128"/>
                          <a:cs typeface="Arial Unicode MS" panose="020B0604020202020204" pitchFamily="34" charset="-128"/>
                        </a:rPr>
                        <a:t>dan bidang ilmu penugasan </a:t>
                      </a:r>
                      <a:r>
                        <a:rPr lang="en-US" sz="1300" b="0" i="0">
                          <a:effectLst/>
                          <a:latin typeface="+mj-lt"/>
                          <a:ea typeface="Arial Unicode MS" panose="020B0604020202020204" pitchFamily="34" charset="-128"/>
                          <a:cs typeface="Arial Unicode MS" panose="020B0604020202020204" pitchFamily="34" charset="-128"/>
                        </a:rPr>
                        <a:t>tidak sesuai dengan </a:t>
                      </a:r>
                      <a:r>
                        <a:rPr lang="id-ID" sz="1300" b="0" i="0">
                          <a:effectLst/>
                          <a:latin typeface="+mj-lt"/>
                          <a:ea typeface="Arial Unicode MS" panose="020B0604020202020204" pitchFamily="34" charset="-128"/>
                          <a:cs typeface="Arial Unicode MS" panose="020B0604020202020204" pitchFamily="34" charset="-128"/>
                        </a:rPr>
                        <a:t>pendidikan</a:t>
                      </a:r>
                      <a:r>
                        <a:rPr lang="en-US" sz="1300" b="0" i="0">
                          <a:effectLst/>
                          <a:latin typeface="+mj-lt"/>
                          <a:ea typeface="Arial Unicode MS" panose="020B0604020202020204" pitchFamily="34" charset="-128"/>
                          <a:cs typeface="Arial Unicode MS" panose="020B0604020202020204" pitchFamily="34" charset="-128"/>
                        </a:rPr>
                        <a:t> S3</a:t>
                      </a:r>
                    </a:p>
                  </a:txBody>
                  <a:tcPr marL="38506" marR="38506" marT="0" marB="0"/>
                </a:tc>
                <a:tc>
                  <a:txBody>
                    <a:bodyPr/>
                    <a:lstStyle/>
                    <a:p>
                      <a:pPr marL="0" marR="0">
                        <a:lnSpc>
                          <a:spcPct val="100000"/>
                        </a:lnSpc>
                        <a:spcBef>
                          <a:spcPts val="0"/>
                        </a:spcBef>
                        <a:spcAft>
                          <a:spcPts val="0"/>
                        </a:spcAft>
                      </a:pPr>
                      <a:r>
                        <a:rPr lang="en-US" sz="1300" b="0" i="0">
                          <a:effectLst/>
                          <a:latin typeface="+mj-lt"/>
                          <a:ea typeface="Arial Unicode MS" panose="020B0604020202020204" pitchFamily="34" charset="-128"/>
                          <a:cs typeface="Arial Unicode MS" panose="020B0604020202020204" pitchFamily="34" charset="-128"/>
                        </a:rPr>
                        <a:t>Ditolak untuk menjadi Profesor</a:t>
                      </a:r>
                    </a:p>
                  </a:txBody>
                  <a:tcPr marL="38506" marR="38506" marT="0" marB="0"/>
                </a:tc>
              </a:tr>
              <a:tr h="966238">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7</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A</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B</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 </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a:effectLst/>
                          <a:latin typeface="+mj-lt"/>
                          <a:ea typeface="Arial Unicode MS" panose="020B0604020202020204" pitchFamily="34" charset="-128"/>
                          <a:cs typeface="Arial Unicode MS" panose="020B0604020202020204" pitchFamily="34" charset="-128"/>
                        </a:rPr>
                        <a:t>C</a:t>
                      </a:r>
                      <a:endParaRPr lang="en-US" sz="1300" b="0" i="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gn="ctr">
                        <a:lnSpc>
                          <a:spcPct val="100000"/>
                        </a:lnSpc>
                        <a:spcBef>
                          <a:spcPts val="0"/>
                        </a:spcBef>
                        <a:spcAft>
                          <a:spcPts val="0"/>
                        </a:spcAft>
                      </a:pPr>
                      <a:r>
                        <a:rPr lang="id-ID" sz="1300" b="0" i="0" dirty="0">
                          <a:effectLst/>
                          <a:latin typeface="+mj-lt"/>
                          <a:ea typeface="Arial Unicode MS" panose="020B0604020202020204" pitchFamily="34" charset="-128"/>
                          <a:cs typeface="Arial Unicode MS" panose="020B0604020202020204" pitchFamily="34" charset="-128"/>
                        </a:rPr>
                        <a:t>A atau B atau C</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sebelum</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dengan</a:t>
                      </a:r>
                      <a:r>
                        <a:rPr lang="en-US" sz="1300" b="0" i="0" dirty="0">
                          <a:effectLst/>
                          <a:latin typeface="+mj-lt"/>
                          <a:ea typeface="Arial Unicode MS" panose="020B0604020202020204" pitchFamily="34" charset="-128"/>
                          <a:cs typeface="Arial Unicode MS" panose="020B0604020202020204" pitchFamily="34" charset="-128"/>
                        </a:rPr>
                        <a:t> </a:t>
                      </a:r>
                      <a:r>
                        <a:rPr lang="id-ID" sz="1300" b="0" i="0" dirty="0">
                          <a:effectLst/>
                          <a:latin typeface="+mj-lt"/>
                          <a:ea typeface="Arial Unicode MS" panose="020B0604020202020204" pitchFamily="34" charset="-128"/>
                          <a:cs typeface="Arial Unicode MS" panose="020B0604020202020204" pitchFamily="34" charset="-128"/>
                        </a:rPr>
                        <a:t>pendidikan</a:t>
                      </a:r>
                      <a:r>
                        <a:rPr lang="en-US" sz="1300" b="0" i="0" dirty="0">
                          <a:effectLst/>
                          <a:latin typeface="+mj-lt"/>
                          <a:ea typeface="Arial Unicode MS" panose="020B0604020202020204" pitchFamily="34" charset="-128"/>
                          <a:cs typeface="Arial Unicode MS" panose="020B0604020202020204" pitchFamily="34" charset="-128"/>
                        </a:rPr>
                        <a:t> S3, </a:t>
                      </a:r>
                      <a:r>
                        <a:rPr lang="en-US" sz="1300" b="0" i="0" dirty="0" err="1">
                          <a:effectLst/>
                          <a:latin typeface="+mj-lt"/>
                          <a:ea typeface="Arial Unicode MS" panose="020B0604020202020204" pitchFamily="34" charset="-128"/>
                          <a:cs typeface="Arial Unicode MS" panose="020B0604020202020204" pitchFamily="34" charset="-128"/>
                        </a:rPr>
                        <a:t>karya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ilmiah</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juga</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tidak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sesuai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bidang</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ilmu</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penugasan</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usulan</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r>
                        <a:rPr lang="en-US" sz="1300" b="0" i="0" dirty="0">
                          <a:effectLst/>
                          <a:latin typeface="+mj-lt"/>
                          <a:ea typeface="Arial Unicode MS" panose="020B0604020202020204" pitchFamily="34" charset="-128"/>
                          <a:cs typeface="Arial Unicode MS" panose="020B0604020202020204" pitchFamily="34" charset="-128"/>
                        </a:rPr>
                        <a:t> </a:t>
                      </a:r>
                    </a:p>
                  </a:txBody>
                  <a:tcPr marL="38506" marR="38506" marT="0" marB="0"/>
                </a:tc>
                <a:tc>
                  <a:txBody>
                    <a:bodyPr/>
                    <a:lstStyle/>
                    <a:p>
                      <a:pPr marL="0" marR="0">
                        <a:lnSpc>
                          <a:spcPct val="100000"/>
                        </a:lnSpc>
                        <a:spcBef>
                          <a:spcPts val="0"/>
                        </a:spcBef>
                        <a:spcAft>
                          <a:spcPts val="0"/>
                        </a:spcAft>
                      </a:pPr>
                      <a:r>
                        <a:rPr lang="en-US" sz="1300" b="0" i="0" dirty="0" err="1">
                          <a:effectLst/>
                          <a:latin typeface="+mj-lt"/>
                          <a:ea typeface="Arial Unicode MS" panose="020B0604020202020204" pitchFamily="34" charset="-128"/>
                          <a:cs typeface="Arial Unicode MS" panose="020B0604020202020204" pitchFamily="34" charset="-128"/>
                        </a:rPr>
                        <a:t>Ditolak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untuk</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menjadi</a:t>
                      </a:r>
                      <a:r>
                        <a:rPr lang="en-US" sz="1300" b="0" i="0" dirty="0">
                          <a:effectLst/>
                          <a:latin typeface="+mj-lt"/>
                          <a:ea typeface="Arial Unicode MS" panose="020B0604020202020204" pitchFamily="34" charset="-128"/>
                          <a:cs typeface="Arial Unicode MS" panose="020B0604020202020204" pitchFamily="34" charset="-128"/>
                        </a:rPr>
                        <a:t> </a:t>
                      </a:r>
                      <a:r>
                        <a:rPr lang="en-US" sz="1300" b="0" i="0" dirty="0" err="1">
                          <a:effectLst/>
                          <a:latin typeface="+mj-lt"/>
                          <a:ea typeface="Arial Unicode MS" panose="020B0604020202020204" pitchFamily="34" charset="-128"/>
                          <a:cs typeface="Arial Unicode MS" panose="020B0604020202020204" pitchFamily="34" charset="-128"/>
                        </a:rPr>
                        <a:t>Profesor</a:t>
                      </a:r>
                      <a:endParaRPr lang="en-US" sz="1300" b="0" i="0" dirty="0">
                        <a:effectLst/>
                        <a:latin typeface="+mj-lt"/>
                        <a:ea typeface="Arial Unicode MS" panose="020B0604020202020204" pitchFamily="34" charset="-128"/>
                        <a:cs typeface="Arial Unicode MS" panose="020B0604020202020204" pitchFamily="34" charset="-128"/>
                      </a:endParaRPr>
                    </a:p>
                  </a:txBody>
                  <a:tcPr marL="38506" marR="38506" marT="0" marB="0"/>
                </a:tc>
              </a:tr>
            </a:tbl>
          </a:graphicData>
        </a:graphic>
      </p:graphicFrame>
      <p:sp>
        <p:nvSpPr>
          <p:cNvPr id="7" name="Title 1"/>
          <p:cNvSpPr txBox="1">
            <a:spLocks noGrp="1"/>
          </p:cNvSpPr>
          <p:nvPr>
            <p:ph type="title"/>
          </p:nvPr>
        </p:nvSpPr>
        <p:spPr bwMode="auto">
          <a:xfrm>
            <a:off x="346710" y="466343"/>
            <a:ext cx="3196590"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r>
              <a:rPr lang="en-US" altLang="en-US" sz="4400" b="1" dirty="0" smtClean="0">
                <a:solidFill>
                  <a:schemeClr val="bg1"/>
                </a:solidFill>
                <a:effectLst>
                  <a:outerShdw blurRad="38100" dist="38100" dir="2700000" algn="tl">
                    <a:srgbClr val="000000">
                      <a:alpha val="43137"/>
                    </a:srgbClr>
                  </a:outerShdw>
                </a:effectLst>
                <a:latin typeface="+mj-lt"/>
              </a:rPr>
              <a:t>LINEARITAS</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4" name="Curved Right Arrow 3"/>
          <p:cNvSpPr/>
          <p:nvPr/>
        </p:nvSpPr>
        <p:spPr>
          <a:xfrm rot="19735825">
            <a:off x="724965" y="2504213"/>
            <a:ext cx="1882873" cy="29305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926908" y="2105025"/>
            <a:ext cx="8424862" cy="4752975"/>
          </a:xfrm>
          <a:prstGeom prst="rect">
            <a:avLst/>
          </a:prstGeom>
          <a:noFill/>
          <a:ln w="9525">
            <a:noFill/>
            <a:miter lim="800000"/>
            <a:headEnd/>
            <a:tailEnd/>
          </a:ln>
          <a:effectLst/>
        </p:spPr>
      </p:pic>
      <p:sp>
        <p:nvSpPr>
          <p:cNvPr id="6"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lang="en-US" altLang="en-US" sz="4400" b="1" dirty="0" smtClean="0">
                <a:solidFill>
                  <a:schemeClr val="bg1"/>
                </a:solidFill>
                <a:effectLst>
                  <a:outerShdw blurRad="38100" dist="38100" dir="2700000" algn="tl">
                    <a:srgbClr val="000000">
                      <a:alpha val="43137"/>
                    </a:srgbClr>
                  </a:outerShdw>
                </a:effectLst>
                <a:latin typeface="+mj-lt"/>
              </a:rPr>
              <a:t>LAMPIRAN KARYA SENI DAN AK NYA</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2007869"/>
            <a:ext cx="9628632" cy="4670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eaLnBrk="1" hangingPunct="1">
              <a:defRPr/>
            </a:pPr>
            <a:r>
              <a:rPr lang="en-US" altLang="en-US" sz="2000" b="1" dirty="0" err="1" smtClean="0">
                <a:solidFill>
                  <a:srgbClr val="C00000"/>
                </a:solidFill>
                <a:latin typeface="+mj-lt"/>
                <a:ea typeface="Arial Unicode MS" panose="020B0604020202020204" pitchFamily="34" charset="-128"/>
                <a:cs typeface="Arial Unicode MS" panose="020B0604020202020204" pitchFamily="34" charset="-128"/>
              </a:rPr>
              <a:t>Konseptor</a:t>
            </a:r>
            <a:r>
              <a:rPr lang="en-US" altLang="en-US" sz="2000" dirty="0" smtClean="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adalah</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seniman</a:t>
            </a:r>
            <a:r>
              <a:rPr lang="en-US" altLang="en-US" sz="2000" dirty="0">
                <a:latin typeface="+mj-lt"/>
                <a:ea typeface="Arial Unicode MS" panose="020B0604020202020204" pitchFamily="34" charset="-128"/>
                <a:cs typeface="Arial Unicode MS" panose="020B0604020202020204" pitchFamily="34" charset="-128"/>
              </a:rPr>
              <a:t> yang </a:t>
            </a:r>
            <a:r>
              <a:rPr lang="en-US" altLang="en-US" sz="2000" dirty="0" err="1">
                <a:latin typeface="+mj-lt"/>
                <a:ea typeface="Arial Unicode MS" panose="020B0604020202020204" pitchFamily="34" charset="-128"/>
                <a:cs typeface="Arial Unicode MS" panose="020B0604020202020204" pitchFamily="34" charset="-128"/>
              </a:rPr>
              <a:t>mengimplentasikan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karya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cipta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secara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konseptual</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ke</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dalam</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sebuah</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sajian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smtClean="0">
                <a:latin typeface="+mj-lt"/>
                <a:ea typeface="Arial Unicode MS" panose="020B0604020202020204" pitchFamily="34" charset="-128"/>
                <a:cs typeface="Arial Unicode MS" panose="020B0604020202020204" pitchFamily="34" charset="-128"/>
              </a:rPr>
              <a:t>.</a:t>
            </a:r>
            <a:endParaRPr lang="en-US" altLang="en-US" sz="1050" dirty="0">
              <a:latin typeface="+mj-lt"/>
              <a:ea typeface="Arial Unicode MS" panose="020B0604020202020204" pitchFamily="34" charset="-128"/>
              <a:cs typeface="Arial Unicode MS" panose="020B0604020202020204" pitchFamily="34" charset="-128"/>
            </a:endParaRPr>
          </a:p>
          <a:p>
            <a:pPr eaLnBrk="1" hangingPunct="1">
              <a:defRPr/>
            </a:pPr>
            <a:r>
              <a:rPr lang="en-US" altLang="en-US" sz="2000" dirty="0" err="1">
                <a:latin typeface="+mj-lt"/>
                <a:ea typeface="Arial Unicode MS" panose="020B0604020202020204" pitchFamily="34" charset="-128"/>
                <a:cs typeface="Arial Unicode MS" panose="020B0604020202020204" pitchFamily="34" charset="-128"/>
              </a:rPr>
              <a:t>Seniman</a:t>
            </a:r>
            <a:r>
              <a:rPr lang="en-US" altLang="en-US" sz="2000" dirty="0">
                <a:latin typeface="+mj-lt"/>
                <a:ea typeface="Arial Unicode MS" panose="020B0604020202020204" pitchFamily="34" charset="-128"/>
                <a:cs typeface="Arial Unicode MS" panose="020B0604020202020204" pitchFamily="34" charset="-128"/>
              </a:rPr>
              <a:t> yang </a:t>
            </a:r>
            <a:r>
              <a:rPr lang="en-US" altLang="en-US" sz="2000" dirty="0" err="1">
                <a:latin typeface="+mj-lt"/>
                <a:ea typeface="Arial Unicode MS" panose="020B0604020202020204" pitchFamily="34" charset="-128"/>
                <a:cs typeface="Arial Unicode MS" panose="020B0604020202020204" pitchFamily="34" charset="-128"/>
              </a:rPr>
              <a:t>termasuk</a:t>
            </a:r>
            <a:r>
              <a:rPr lang="en-US" altLang="en-US" sz="2000" dirty="0">
                <a:latin typeface="+mj-lt"/>
                <a:ea typeface="Arial Unicode MS" panose="020B0604020202020204" pitchFamily="34" charset="-128"/>
                <a:cs typeface="Arial Unicode MS" panose="020B0604020202020204" pitchFamily="34" charset="-128"/>
              </a:rPr>
              <a:t> di </a:t>
            </a:r>
            <a:r>
              <a:rPr lang="en-US" altLang="en-US" sz="2000" dirty="0" err="1">
                <a:latin typeface="+mj-lt"/>
                <a:ea typeface="Arial Unicode MS" panose="020B0604020202020204" pitchFamily="34" charset="-128"/>
                <a:cs typeface="Arial Unicode MS" panose="020B0604020202020204" pitchFamily="34" charset="-128"/>
              </a:rPr>
              <a:t>dalam</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katagori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konseptor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antara</a:t>
            </a:r>
            <a:r>
              <a:rPr lang="en-US" altLang="en-US" sz="2000" dirty="0">
                <a:latin typeface="+mj-lt"/>
                <a:ea typeface="Arial Unicode MS" panose="020B0604020202020204" pitchFamily="34" charset="-128"/>
                <a:cs typeface="Arial Unicode MS" panose="020B0604020202020204" pitchFamily="34" charset="-128"/>
              </a:rPr>
              <a:t> lain: </a:t>
            </a:r>
            <a:r>
              <a:rPr lang="en-US" altLang="en-US" sz="2000" dirty="0" err="1">
                <a:latin typeface="+mj-lt"/>
                <a:ea typeface="Arial Unicode MS" panose="020B0604020202020204" pitchFamily="34" charset="-128"/>
                <a:cs typeface="Arial Unicode MS" panose="020B0604020202020204" pitchFamily="34" charset="-128"/>
              </a:rPr>
              <a:t>sutradara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teater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penggubah</a:t>
            </a:r>
            <a:r>
              <a:rPr lang="en-US" altLang="en-US" sz="2000" dirty="0">
                <a:latin typeface="+mj-lt"/>
                <a:ea typeface="Arial Unicode MS" panose="020B0604020202020204" pitchFamily="34" charset="-128"/>
                <a:cs typeface="Arial Unicode MS" panose="020B0604020202020204" pitchFamily="34" charset="-128"/>
              </a:rPr>
              <a:t> – </a:t>
            </a:r>
            <a:r>
              <a:rPr lang="en-US" altLang="en-US" sz="2000" i="1" dirty="0">
                <a:latin typeface="+mj-lt"/>
                <a:ea typeface="Arial Unicode MS" panose="020B0604020202020204" pitchFamily="34" charset="-128"/>
                <a:cs typeface="Arial Unicode MS" panose="020B0604020202020204" pitchFamily="34" charset="-128"/>
              </a:rPr>
              <a:t>arranger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musik</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konduktor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musik</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kameramen</a:t>
            </a:r>
            <a:r>
              <a:rPr lang="en-US" altLang="en-US" sz="2000" dirty="0">
                <a:latin typeface="+mj-lt"/>
                <a:ea typeface="Arial Unicode MS" panose="020B0604020202020204" pitchFamily="34" charset="-128"/>
                <a:cs typeface="Arial Unicode MS" panose="020B0604020202020204" pitchFamily="34" charset="-128"/>
              </a:rPr>
              <a:t>(media </a:t>
            </a:r>
            <a:r>
              <a:rPr lang="en-US" altLang="en-US" sz="2000" dirty="0" err="1">
                <a:latin typeface="+mj-lt"/>
                <a:ea typeface="Arial Unicode MS" panose="020B0604020202020204" pitchFamily="34" charset="-128"/>
                <a:cs typeface="Arial Unicode MS" panose="020B0604020202020204" pitchFamily="34" charset="-128"/>
              </a:rPr>
              <a:t>rekam</a:t>
            </a:r>
            <a:r>
              <a:rPr lang="en-US" altLang="en-US" sz="2000" dirty="0">
                <a:latin typeface="+mj-lt"/>
                <a:ea typeface="Arial Unicode MS" panose="020B0604020202020204" pitchFamily="34" charset="-128"/>
                <a:cs typeface="Arial Unicode MS" panose="020B0604020202020204" pitchFamily="34" charset="-128"/>
              </a:rPr>
              <a:t>), animator (film), </a:t>
            </a:r>
            <a:r>
              <a:rPr lang="en-US" altLang="en-US" sz="2000" dirty="0" err="1">
                <a:latin typeface="+mj-lt"/>
                <a:ea typeface="Arial Unicode MS" panose="020B0604020202020204" pitchFamily="34" charset="-128"/>
                <a:cs typeface="Arial Unicode MS" panose="020B0604020202020204" pitchFamily="34" charset="-128"/>
              </a:rPr>
              <a:t>kurator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rupa</a:t>
            </a:r>
            <a:r>
              <a:rPr lang="en-US" altLang="en-US" sz="2000" dirty="0">
                <a:latin typeface="+mj-lt"/>
                <a:ea typeface="Arial Unicode MS" panose="020B0604020202020204" pitchFamily="34" charset="-128"/>
                <a:cs typeface="Arial Unicode MS" panose="020B0604020202020204" pitchFamily="34" charset="-128"/>
              </a:rPr>
              <a:t>/</a:t>
            </a:r>
            <a:r>
              <a:rPr lang="en-US" altLang="en-US" sz="2000" dirty="0" err="1">
                <a:latin typeface="+mj-lt"/>
                <a:ea typeface="Arial Unicode MS" panose="020B0604020202020204" pitchFamily="34" charset="-128"/>
                <a:cs typeface="Arial Unicode MS" panose="020B0604020202020204" pitchFamily="34" charset="-128"/>
              </a:rPr>
              <a:t>desain</a:t>
            </a:r>
            <a:r>
              <a:rPr lang="en-US" altLang="en-US" sz="2000" dirty="0">
                <a:latin typeface="+mj-lt"/>
                <a:ea typeface="Arial Unicode MS" panose="020B0604020202020204" pitchFamily="34" charset="-128"/>
                <a:cs typeface="Arial Unicode MS" panose="020B0604020202020204" pitchFamily="34" charset="-128"/>
              </a:rPr>
              <a:t>), editor </a:t>
            </a:r>
            <a:r>
              <a:rPr lang="en-US" altLang="en-US" sz="2000" dirty="0" err="1">
                <a:latin typeface="+mj-lt"/>
                <a:ea typeface="Arial Unicode MS" panose="020B0604020202020204" pitchFamily="34" charset="-128"/>
                <a:cs typeface="Arial Unicode MS" panose="020B0604020202020204" pitchFamily="34" charset="-128"/>
              </a:rPr>
              <a:t>pandang</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dengar</a:t>
            </a:r>
            <a:r>
              <a:rPr lang="en-US" altLang="en-US" sz="2000" dirty="0">
                <a:latin typeface="+mj-lt"/>
                <a:ea typeface="Arial Unicode MS" panose="020B0604020202020204" pitchFamily="34" charset="-128"/>
                <a:cs typeface="Arial Unicode MS" panose="020B0604020202020204" pitchFamily="34" charset="-128"/>
              </a:rPr>
              <a:t> – </a:t>
            </a:r>
            <a:r>
              <a:rPr lang="en-US" altLang="en-US" sz="2000" i="1" dirty="0">
                <a:latin typeface="+mj-lt"/>
                <a:ea typeface="Arial Unicode MS" panose="020B0604020202020204" pitchFamily="34" charset="-128"/>
                <a:cs typeface="Arial Unicode MS" panose="020B0604020202020204" pitchFamily="34" charset="-128"/>
              </a:rPr>
              <a:t>audio-visual </a:t>
            </a:r>
            <a:r>
              <a:rPr lang="en-US" altLang="en-US" sz="2000" dirty="0">
                <a:latin typeface="+mj-lt"/>
                <a:ea typeface="Arial Unicode MS" panose="020B0604020202020204" pitchFamily="34" charset="-128"/>
                <a:cs typeface="Arial Unicode MS" panose="020B0604020202020204" pitchFamily="34" charset="-128"/>
              </a:rPr>
              <a:t>(</a:t>
            </a:r>
            <a:r>
              <a:rPr lang="en-US" altLang="en-US" sz="2000" dirty="0" err="1">
                <a:latin typeface="+mj-lt"/>
                <a:ea typeface="Arial Unicode MS" panose="020B0604020202020204" pitchFamily="34" charset="-128"/>
                <a:cs typeface="Arial Unicode MS" panose="020B0604020202020204" pitchFamily="34" charset="-128"/>
              </a:rPr>
              <a:t>dalam</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a:latin typeface="+mj-lt"/>
                <a:ea typeface="Arial Unicode MS" panose="020B0604020202020204" pitchFamily="34" charset="-128"/>
                <a:cs typeface="Arial Unicode MS" panose="020B0604020202020204" pitchFamily="34" charset="-128"/>
              </a:rPr>
              <a:t> media </a:t>
            </a:r>
            <a:r>
              <a:rPr lang="en-US" altLang="en-US" sz="2000" dirty="0" err="1">
                <a:latin typeface="+mj-lt"/>
                <a:ea typeface="Arial Unicode MS" panose="020B0604020202020204" pitchFamily="34" charset="-128"/>
                <a:cs typeface="Arial Unicode MS" panose="020B0604020202020204" pitchFamily="34" charset="-128"/>
              </a:rPr>
              <a:t>rekam</a:t>
            </a:r>
            <a:r>
              <a:rPr lang="en-US" altLang="en-US" sz="2000" dirty="0">
                <a:latin typeface="+mj-lt"/>
                <a:ea typeface="Arial Unicode MS" panose="020B0604020202020204" pitchFamily="34" charset="-128"/>
                <a:cs typeface="Arial Unicode MS" panose="020B0604020202020204" pitchFamily="34" charset="-128"/>
              </a:rPr>
              <a:t>). </a:t>
            </a:r>
          </a:p>
          <a:p>
            <a:pPr eaLnBrk="1" hangingPunct="1">
              <a:defRPr/>
            </a:pPr>
            <a:r>
              <a:rPr lang="en-US" altLang="en-US" sz="2000" dirty="0" err="1">
                <a:latin typeface="+mj-lt"/>
                <a:ea typeface="Arial Unicode MS" panose="020B0604020202020204" pitchFamily="34" charset="-128"/>
                <a:cs typeface="Arial Unicode MS" panose="020B0604020202020204" pitchFamily="34" charset="-128"/>
              </a:rPr>
              <a:t>Jenis</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kekaryaan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ini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mempunyai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nilai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tinggi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sebab</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diperlukan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interpretasi</a:t>
            </a:r>
            <a:r>
              <a:rPr lang="en-US" altLang="en-US" sz="2000" dirty="0">
                <a:latin typeface="+mj-lt"/>
                <a:ea typeface="Arial Unicode MS" panose="020B0604020202020204" pitchFamily="34" charset="-128"/>
                <a:cs typeface="Arial Unicode MS" panose="020B0604020202020204" pitchFamily="34" charset="-128"/>
              </a:rPr>
              <a:t> yang </a:t>
            </a:r>
            <a:r>
              <a:rPr lang="en-US" altLang="en-US" sz="2000" dirty="0" err="1">
                <a:latin typeface="+mj-lt"/>
                <a:ea typeface="Arial Unicode MS" panose="020B0604020202020204" pitchFamily="34" charset="-128"/>
                <a:cs typeface="Arial Unicode MS" panose="020B0604020202020204" pitchFamily="34" charset="-128"/>
              </a:rPr>
              <a:t>tinggi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untuk</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menyesuaikan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diri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dengan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situasi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kondisi</a:t>
            </a:r>
            <a:r>
              <a:rPr lang="en-US" altLang="en-US" sz="2000" dirty="0">
                <a:latin typeface="+mj-lt"/>
                <a:ea typeface="Arial Unicode MS" panose="020B0604020202020204" pitchFamily="34" charset="-128"/>
                <a:cs typeface="Arial Unicode MS" panose="020B0604020202020204" pitchFamily="34" charset="-128"/>
              </a:rPr>
              <a:t> – </a:t>
            </a:r>
            <a:r>
              <a:rPr lang="en-US" altLang="en-US" sz="2000" dirty="0" err="1">
                <a:latin typeface="+mj-lt"/>
                <a:ea typeface="Arial Unicode MS" panose="020B0604020202020204" pitchFamily="34" charset="-128"/>
                <a:cs typeface="Arial Unicode MS" panose="020B0604020202020204" pitchFamily="34" charset="-128"/>
              </a:rPr>
              <a:t>ruang</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waktu</a:t>
            </a:r>
            <a:r>
              <a:rPr lang="en-US" altLang="en-US" sz="2000" dirty="0">
                <a:latin typeface="+mj-lt"/>
                <a:ea typeface="Arial Unicode MS" panose="020B0604020202020204" pitchFamily="34" charset="-128"/>
                <a:cs typeface="Arial Unicode MS" panose="020B0604020202020204" pitchFamily="34" charset="-128"/>
              </a:rPr>
              <a:t>. Batas </a:t>
            </a:r>
            <a:r>
              <a:rPr lang="en-US" altLang="en-US" sz="2000" dirty="0" err="1">
                <a:latin typeface="+mj-lt"/>
                <a:ea typeface="Arial Unicode MS" panose="020B0604020202020204" pitchFamily="34" charset="-128"/>
                <a:cs typeface="Arial Unicode MS" panose="020B0604020202020204" pitchFamily="34" charset="-128"/>
              </a:rPr>
              <a:t>kepatutannya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adalah</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satu</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karya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persemester</a:t>
            </a:r>
            <a:r>
              <a:rPr lang="en-US" altLang="en-US" sz="2000" dirty="0" smtClean="0">
                <a:latin typeface="+mj-lt"/>
                <a:ea typeface="Arial Unicode MS" panose="020B0604020202020204" pitchFamily="34" charset="-128"/>
                <a:cs typeface="Arial Unicode MS" panose="020B0604020202020204" pitchFamily="34" charset="-128"/>
              </a:rPr>
              <a:t>.</a:t>
            </a:r>
            <a:endParaRPr lang="en-US" altLang="en-US" sz="1200" dirty="0">
              <a:latin typeface="+mj-lt"/>
              <a:ea typeface="Arial Unicode MS" panose="020B0604020202020204" pitchFamily="34" charset="-128"/>
              <a:cs typeface="Arial Unicode MS" panose="020B0604020202020204" pitchFamily="34" charset="-128"/>
            </a:endParaRPr>
          </a:p>
          <a:p>
            <a:pPr eaLnBrk="1" hangingPunct="1">
              <a:defRPr/>
            </a:pPr>
            <a:r>
              <a:rPr lang="en-US" altLang="en-US" sz="2000" dirty="0" err="1">
                <a:latin typeface="+mj-lt"/>
                <a:ea typeface="Arial Unicode MS" panose="020B0604020202020204" pitchFamily="34" charset="-128"/>
                <a:cs typeface="Arial Unicode MS" panose="020B0604020202020204" pitchFamily="34" charset="-128"/>
              </a:rPr>
              <a:t>Penilaian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karya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ini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diberikan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pada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setiap</a:t>
            </a:r>
            <a:r>
              <a:rPr lang="en-US" altLang="en-US" sz="2000" dirty="0">
                <a:latin typeface="+mj-lt"/>
                <a:ea typeface="Arial Unicode MS" panose="020B0604020202020204" pitchFamily="34" charset="-128"/>
                <a:cs typeface="Arial Unicode MS" panose="020B0604020202020204" pitchFamily="34" charset="-128"/>
              </a:rPr>
              <a:t> kali </a:t>
            </a:r>
            <a:r>
              <a:rPr lang="en-US" altLang="en-US" sz="2000" dirty="0" err="1">
                <a:latin typeface="+mj-lt"/>
                <a:ea typeface="Arial Unicode MS" panose="020B0604020202020204" pitchFamily="34" charset="-128"/>
                <a:cs typeface="Arial Unicode MS" panose="020B0604020202020204" pitchFamily="34" charset="-128"/>
              </a:rPr>
              <a:t>sajian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Kelengkapan</a:t>
            </a:r>
            <a:r>
              <a:rPr lang="en-US" altLang="en-US" sz="2000" dirty="0">
                <a:latin typeface="+mj-lt"/>
                <a:ea typeface="Arial Unicode MS" panose="020B0604020202020204" pitchFamily="34" charset="-128"/>
                <a:cs typeface="Arial Unicode MS" panose="020B0604020202020204" pitchFamily="34" charset="-128"/>
              </a:rPr>
              <a:t> yang </a:t>
            </a:r>
            <a:r>
              <a:rPr lang="en-US" altLang="en-US" sz="2000" dirty="0" err="1">
                <a:latin typeface="+mj-lt"/>
                <a:ea typeface="Arial Unicode MS" panose="020B0604020202020204" pitchFamily="34" charset="-128"/>
                <a:cs typeface="Arial Unicode MS" panose="020B0604020202020204" pitchFamily="34" charset="-128"/>
              </a:rPr>
              <a:t>diperlukan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dalam</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penilaian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adalah</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pertanggungjawaban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akademik</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berupa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deskripsi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tafsir</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karya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cipta</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dan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buku</a:t>
            </a:r>
            <a:r>
              <a:rPr lang="en-US" altLang="en-US" sz="2000" dirty="0">
                <a:latin typeface="+mj-lt"/>
                <a:ea typeface="Arial Unicode MS" panose="020B0604020202020204" pitchFamily="34" charset="-128"/>
                <a:cs typeface="Arial Unicode MS" panose="020B0604020202020204" pitchFamily="34" charset="-128"/>
              </a:rPr>
              <a:t> acara  -</a:t>
            </a:r>
            <a:r>
              <a:rPr lang="en-US" altLang="en-US" sz="2000" i="1" dirty="0" err="1">
                <a:latin typeface="+mj-lt"/>
                <a:ea typeface="Arial Unicode MS" panose="020B0604020202020204" pitchFamily="34" charset="-128"/>
                <a:cs typeface="Arial Unicode MS" panose="020B0604020202020204" pitchFamily="34" charset="-128"/>
              </a:rPr>
              <a:t>programme</a:t>
            </a:r>
            <a:r>
              <a:rPr lang="en-US" altLang="en-US" sz="2000" i="1" dirty="0">
                <a:latin typeface="+mj-lt"/>
                <a:ea typeface="Arial Unicode MS" panose="020B0604020202020204" pitchFamily="34" charset="-128"/>
                <a:cs typeface="Arial Unicode MS" panose="020B0604020202020204" pitchFamily="34" charset="-128"/>
              </a:rPr>
              <a:t> note</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pentas</a:t>
            </a:r>
            <a:r>
              <a:rPr lang="en-US" altLang="en-US" sz="2000" dirty="0">
                <a:latin typeface="+mj-lt"/>
                <a:ea typeface="Arial Unicode MS" panose="020B0604020202020204" pitchFamily="34" charset="-128"/>
                <a:cs typeface="Arial Unicode MS" panose="020B0604020202020204" pitchFamily="34" charset="-128"/>
              </a:rPr>
              <a:t> – </a:t>
            </a:r>
            <a:r>
              <a:rPr lang="en-US" altLang="en-US" sz="2000" dirty="0" err="1">
                <a:latin typeface="+mj-lt"/>
                <a:ea typeface="Arial Unicode MS" panose="020B0604020202020204" pitchFamily="34" charset="-128"/>
                <a:cs typeface="Arial Unicode MS" panose="020B0604020202020204" pitchFamily="34" charset="-128"/>
              </a:rPr>
              <a:t>bagi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pertunjukan</a:t>
            </a:r>
            <a:r>
              <a:rPr lang="en-US" altLang="en-US" sz="2000" dirty="0">
                <a:latin typeface="+mj-lt"/>
                <a:ea typeface="Arial Unicode MS" panose="020B0604020202020204" pitchFamily="34" charset="-128"/>
                <a:cs typeface="Arial Unicode MS" panose="020B0604020202020204" pitchFamily="34" charset="-128"/>
              </a:rPr>
              <a:t> – </a:t>
            </a:r>
            <a:r>
              <a:rPr lang="en-US" altLang="en-US" sz="2000" dirty="0" err="1">
                <a:latin typeface="+mj-lt"/>
                <a:ea typeface="Arial Unicode MS" panose="020B0604020202020204" pitchFamily="34" charset="-128"/>
                <a:cs typeface="Arial Unicode MS" panose="020B0604020202020204" pitchFamily="34" charset="-128"/>
              </a:rPr>
              <a:t>atau</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katalog</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pameran</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bagi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seni</a:t>
            </a:r>
            <a:r>
              <a:rPr lang="en-US" altLang="en-US" sz="2000" dirty="0">
                <a:latin typeface="+mj-lt"/>
                <a:ea typeface="Arial Unicode MS" panose="020B0604020202020204" pitchFamily="34" charset="-128"/>
                <a:cs typeface="Arial Unicode MS" panose="020B0604020202020204" pitchFamily="34" charset="-128"/>
              </a:rPr>
              <a:t> </a:t>
            </a:r>
            <a:r>
              <a:rPr lang="en-US" altLang="en-US" sz="2000" dirty="0" err="1">
                <a:latin typeface="+mj-lt"/>
                <a:ea typeface="Arial Unicode MS" panose="020B0604020202020204" pitchFamily="34" charset="-128"/>
                <a:cs typeface="Arial Unicode MS" panose="020B0604020202020204" pitchFamily="34" charset="-128"/>
              </a:rPr>
              <a:t>rupa</a:t>
            </a:r>
            <a:r>
              <a:rPr lang="en-US" altLang="en-US" sz="2000" dirty="0">
                <a:latin typeface="+mj-lt"/>
                <a:ea typeface="Arial Unicode MS" panose="020B0604020202020204" pitchFamily="34" charset="-128"/>
                <a:cs typeface="Arial Unicode MS" panose="020B0604020202020204" pitchFamily="34" charset="-128"/>
              </a:rPr>
              <a:t>.</a:t>
            </a:r>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KONSEPTOR</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1824989"/>
            <a:ext cx="9628632" cy="4978286"/>
          </a:xfrm>
          <a:prstGeom prst="rect">
            <a:avLst/>
          </a:prstGeom>
          <a:noFill/>
          <a:ln w="9525">
            <a:noFill/>
            <a:miter lim="800000"/>
            <a:headEnd/>
            <a:tailEnd/>
          </a:ln>
        </p:spPr>
        <p:txBody>
          <a:bodyPr>
            <a:spAutoFit/>
          </a:bodyPr>
          <a:lstStyle/>
          <a:p>
            <a:pPr eaLnBrk="1" hangingPunct="1"/>
            <a:r>
              <a:rPr lang="en-US" altLang="en-US" sz="2000" b="1" dirty="0" err="1" smtClean="0">
                <a:solidFill>
                  <a:srgbClr val="C00000"/>
                </a:solidFill>
                <a:latin typeface="+mj-lt"/>
                <a:ea typeface="Arial Unicode MS" pitchFamily="34" charset="-128"/>
                <a:cs typeface="Arial Unicode MS" pitchFamily="34" charset="-128"/>
              </a:rPr>
              <a:t>Penata</a:t>
            </a:r>
            <a:r>
              <a:rPr lang="en-US" altLang="en-US" sz="2000" b="1" dirty="0" smtClean="0">
                <a:solidFill>
                  <a:srgbClr val="C00000"/>
                </a:solidFill>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merupakan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seniman</a:t>
            </a:r>
            <a:r>
              <a:rPr lang="en-US" altLang="en-US" sz="2000" dirty="0" smtClean="0">
                <a:latin typeface="+mj-lt"/>
                <a:ea typeface="Arial Unicode MS" pitchFamily="34" charset="-128"/>
                <a:cs typeface="Arial Unicode MS" pitchFamily="34" charset="-128"/>
              </a:rPr>
              <a:t> yang </a:t>
            </a:r>
            <a:r>
              <a:rPr lang="en-US" altLang="en-US" sz="2000" dirty="0" err="1" smtClean="0">
                <a:latin typeface="+mj-lt"/>
                <a:ea typeface="Arial Unicode MS" pitchFamily="34" charset="-128"/>
                <a:cs typeface="Arial Unicode MS" pitchFamily="34" charset="-128"/>
              </a:rPr>
              <a:t>mengatur</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unsur-unsur</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karya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seni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secara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runtut</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sehingga</a:t>
            </a:r>
            <a:r>
              <a:rPr lang="en-US" altLang="en-US" sz="2000" dirty="0" smtClean="0">
                <a:latin typeface="+mj-lt"/>
                <a:ea typeface="Arial Unicode MS" pitchFamily="34" charset="-128"/>
                <a:cs typeface="Arial Unicode MS" pitchFamily="34" charset="-128"/>
              </a:rPr>
              <a:t> proses </a:t>
            </a:r>
            <a:r>
              <a:rPr lang="en-US" altLang="en-US" sz="2000" dirty="0" err="1" smtClean="0">
                <a:latin typeface="+mj-lt"/>
                <a:ea typeface="Arial Unicode MS" pitchFamily="34" charset="-128"/>
                <a:cs typeface="Arial Unicode MS" pitchFamily="34" charset="-128"/>
              </a:rPr>
              <a:t>penghayatan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dapat</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terjadi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Karya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jenis</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ini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juga</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dapat</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dimungkinkan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menambah</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kekuatan</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ekspresi</a:t>
            </a:r>
            <a:r>
              <a:rPr lang="en-US" altLang="en-US" sz="2000" dirty="0" smtClean="0">
                <a:latin typeface="+mj-lt"/>
                <a:ea typeface="Arial Unicode MS" pitchFamily="34" charset="-128"/>
                <a:cs typeface="Arial Unicode MS" pitchFamily="34" charset="-128"/>
              </a:rPr>
              <a:t> </a:t>
            </a:r>
            <a:r>
              <a:rPr lang="en-US" altLang="en-US" sz="2000" dirty="0" err="1" smtClean="0">
                <a:latin typeface="+mj-lt"/>
                <a:ea typeface="Arial Unicode MS" pitchFamily="34" charset="-128"/>
                <a:cs typeface="Arial Unicode MS" pitchFamily="34" charset="-128"/>
              </a:rPr>
              <a:t>estetik</a:t>
            </a:r>
            <a:r>
              <a:rPr lang="en-US" altLang="en-US" sz="2000" dirty="0" smtClean="0">
                <a:latin typeface="+mj-lt"/>
                <a:ea typeface="Arial Unicode MS" pitchFamily="34" charset="-128"/>
                <a:cs typeface="Arial Unicode MS" pitchFamily="34" charset="-128"/>
              </a:rPr>
              <a:t>. </a:t>
            </a:r>
          </a:p>
          <a:p>
            <a:pPr eaLnBrk="1" hangingPunct="1"/>
            <a:r>
              <a:rPr lang="en-US" altLang="en-US" sz="2000" dirty="0" err="1" smtClean="0">
                <a:latin typeface="+mj-lt"/>
                <a:ea typeface="Arial Unicode MS" pitchFamily="34" charset="-128"/>
                <a:cs typeface="Arial Unicode MS" pitchFamily="34" charset="-128"/>
              </a:rPr>
              <a:t>Seniman</a:t>
            </a:r>
            <a:r>
              <a:rPr lang="en-US" altLang="en-US" sz="2000" dirty="0" smtClean="0">
                <a:latin typeface="+mj-lt"/>
                <a:ea typeface="Arial Unicode MS" pitchFamily="34" charset="-128"/>
                <a:cs typeface="Arial Unicode MS" pitchFamily="34" charset="-128"/>
              </a:rPr>
              <a:t> </a:t>
            </a:r>
            <a:r>
              <a:rPr lang="en-US" altLang="en-US" sz="2000" dirty="0">
                <a:latin typeface="+mj-lt"/>
                <a:ea typeface="Arial Unicode MS" pitchFamily="34" charset="-128"/>
                <a:cs typeface="Arial Unicode MS" pitchFamily="34" charset="-128"/>
              </a:rPr>
              <a:t>yang </a:t>
            </a:r>
            <a:r>
              <a:rPr lang="en-US" altLang="en-US" sz="2000" dirty="0" err="1">
                <a:latin typeface="+mj-lt"/>
                <a:ea typeface="Arial Unicode MS" pitchFamily="34" charset="-128"/>
                <a:cs typeface="Arial Unicode MS" pitchFamily="34" charset="-128"/>
              </a:rPr>
              <a:t>tergolong</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dalam</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katagori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ini</a:t>
            </a:r>
            <a:r>
              <a:rPr lang="en-US" altLang="en-US" sz="2000" dirty="0">
                <a:latin typeface="+mj-lt"/>
                <a:ea typeface="Arial Unicode MS" pitchFamily="34" charset="-128"/>
                <a:cs typeface="Arial Unicode MS" pitchFamily="34" charset="-128"/>
              </a:rPr>
              <a:t> di </a:t>
            </a:r>
            <a:r>
              <a:rPr lang="en-US" altLang="en-US" sz="2000" dirty="0" err="1">
                <a:latin typeface="+mj-lt"/>
                <a:ea typeface="Arial Unicode MS" pitchFamily="34" charset="-128"/>
                <a:cs typeface="Arial Unicode MS" pitchFamily="34" charset="-128"/>
              </a:rPr>
              <a:t>antaranya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adalah</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artistik</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rias</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busana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lampu</a:t>
            </a:r>
            <a:r>
              <a:rPr lang="en-US" altLang="en-US" sz="2000" dirty="0">
                <a:latin typeface="+mj-lt"/>
                <a:ea typeface="Arial Unicode MS" pitchFamily="34" charset="-128"/>
                <a:cs typeface="Arial Unicode MS" pitchFamily="34" charset="-128"/>
              </a:rPr>
              <a:t> – </a:t>
            </a:r>
            <a:r>
              <a:rPr lang="en-US" altLang="en-US" sz="2000" i="1" dirty="0" err="1">
                <a:latin typeface="+mj-lt"/>
                <a:ea typeface="Arial Unicode MS" pitchFamily="34" charset="-128"/>
                <a:cs typeface="Arial Unicode MS" pitchFamily="34" charset="-128"/>
              </a:rPr>
              <a:t>lightingman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suara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peñata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panggung</a:t>
            </a:r>
            <a:r>
              <a:rPr lang="en-US" altLang="en-US" sz="2000" dirty="0">
                <a:latin typeface="+mj-lt"/>
                <a:ea typeface="Arial Unicode MS" pitchFamily="34" charset="-128"/>
                <a:cs typeface="Arial Unicode MS" pitchFamily="34" charset="-128"/>
              </a:rPr>
              <a:t>, illustrator </a:t>
            </a:r>
            <a:r>
              <a:rPr lang="en-US" altLang="en-US" sz="2000" dirty="0" err="1">
                <a:latin typeface="+mj-lt"/>
                <a:ea typeface="Arial Unicode MS" pitchFamily="34" charset="-128"/>
                <a:cs typeface="Arial Unicode MS" pitchFamily="34" charset="-128"/>
              </a:rPr>
              <a:t>dan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sebagainya</a:t>
            </a:r>
            <a:r>
              <a:rPr lang="en-US" altLang="en-US" sz="2000" dirty="0" smtClean="0">
                <a:latin typeface="+mj-lt"/>
                <a:ea typeface="Arial Unicode MS" pitchFamily="34" charset="-128"/>
                <a:cs typeface="Arial Unicode MS" pitchFamily="34" charset="-128"/>
              </a:rPr>
              <a:t>.</a:t>
            </a:r>
            <a:endParaRPr lang="en-US" altLang="en-US" sz="1100" dirty="0">
              <a:latin typeface="+mj-lt"/>
              <a:ea typeface="Arial Unicode MS" pitchFamily="34" charset="-128"/>
              <a:cs typeface="Arial Unicode MS" pitchFamily="34" charset="-128"/>
            </a:endParaRPr>
          </a:p>
          <a:p>
            <a:pPr eaLnBrk="1" hangingPunct="1"/>
            <a:r>
              <a:rPr lang="en-US" altLang="en-US" sz="2000" dirty="0" err="1">
                <a:latin typeface="+mj-lt"/>
                <a:ea typeface="Arial Unicode MS" pitchFamily="34" charset="-128"/>
                <a:cs typeface="Arial Unicode MS" pitchFamily="34" charset="-128"/>
              </a:rPr>
              <a:t>Kerumitan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jenis</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kekaryaan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ini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terletak</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pada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bagaimana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mereka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menata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bidangnya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masing-masing</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berdasarkan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kondisi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ruang</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waktu</a:t>
            </a:r>
            <a:r>
              <a:rPr lang="en-US" altLang="en-US" sz="2000" dirty="0">
                <a:latin typeface="+mj-lt"/>
                <a:ea typeface="Arial Unicode MS" pitchFamily="34" charset="-128"/>
                <a:cs typeface="Arial Unicode MS" pitchFamily="34" charset="-128"/>
              </a:rPr>
              <a:t>, agar </a:t>
            </a:r>
            <a:r>
              <a:rPr lang="en-US" altLang="en-US" sz="2000" dirty="0" err="1">
                <a:latin typeface="+mj-lt"/>
                <a:ea typeface="Arial Unicode MS" pitchFamily="34" charset="-128"/>
                <a:cs typeface="Arial Unicode MS" pitchFamily="34" charset="-128"/>
              </a:rPr>
              <a:t>dapat</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memperkuat</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ekspresi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estetik</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seperti</a:t>
            </a:r>
            <a:r>
              <a:rPr lang="en-US" altLang="en-US" sz="2000" dirty="0">
                <a:latin typeface="+mj-lt"/>
                <a:ea typeface="Arial Unicode MS" pitchFamily="34" charset="-128"/>
                <a:cs typeface="Arial Unicode MS" pitchFamily="34" charset="-128"/>
              </a:rPr>
              <a:t> yang </a:t>
            </a:r>
            <a:r>
              <a:rPr lang="en-US" altLang="en-US" sz="2000" dirty="0" err="1">
                <a:latin typeface="+mj-lt"/>
                <a:ea typeface="Arial Unicode MS" pitchFamily="34" charset="-128"/>
                <a:cs typeface="Arial Unicode MS" pitchFamily="34" charset="-128"/>
              </a:rPr>
              <a:t>dituntut</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oleh</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pencipta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seni</a:t>
            </a:r>
            <a:r>
              <a:rPr lang="en-US" altLang="en-US" sz="2000" dirty="0">
                <a:latin typeface="+mj-lt"/>
                <a:ea typeface="Arial Unicode MS" pitchFamily="34" charset="-128"/>
                <a:cs typeface="Arial Unicode MS" pitchFamily="34" charset="-128"/>
              </a:rPr>
              <a:t>. Batas </a:t>
            </a:r>
            <a:r>
              <a:rPr lang="en-US" altLang="en-US" sz="2000" dirty="0" err="1">
                <a:latin typeface="+mj-lt"/>
                <a:ea typeface="Arial Unicode MS" pitchFamily="34" charset="-128"/>
                <a:cs typeface="Arial Unicode MS" pitchFamily="34" charset="-128"/>
              </a:rPr>
              <a:t>kepatutannya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adalah</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satu</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karya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persemester</a:t>
            </a:r>
            <a:r>
              <a:rPr lang="en-US" altLang="en-US" sz="2000" dirty="0" smtClean="0">
                <a:latin typeface="+mj-lt"/>
                <a:ea typeface="Arial Unicode MS" pitchFamily="34" charset="-128"/>
                <a:cs typeface="Arial Unicode MS" pitchFamily="34" charset="-128"/>
              </a:rPr>
              <a:t>.</a:t>
            </a:r>
            <a:endParaRPr lang="en-US" altLang="en-US" sz="1200" dirty="0">
              <a:latin typeface="+mj-lt"/>
              <a:ea typeface="Arial Unicode MS" pitchFamily="34" charset="-128"/>
              <a:cs typeface="Arial Unicode MS" pitchFamily="34" charset="-128"/>
            </a:endParaRPr>
          </a:p>
          <a:p>
            <a:pPr eaLnBrk="1" hangingPunct="1"/>
            <a:r>
              <a:rPr lang="en-US" altLang="en-US" sz="2000" dirty="0" err="1">
                <a:latin typeface="+mj-lt"/>
                <a:ea typeface="Arial Unicode MS" pitchFamily="34" charset="-128"/>
                <a:cs typeface="Arial Unicode MS" pitchFamily="34" charset="-128"/>
              </a:rPr>
              <a:t>Penilaiannya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diberikan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pada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setiap</a:t>
            </a:r>
            <a:r>
              <a:rPr lang="en-US" altLang="en-US" sz="2000" dirty="0">
                <a:latin typeface="+mj-lt"/>
                <a:ea typeface="Arial Unicode MS" pitchFamily="34" charset="-128"/>
                <a:cs typeface="Arial Unicode MS" pitchFamily="34" charset="-128"/>
              </a:rPr>
              <a:t> kali </a:t>
            </a:r>
            <a:r>
              <a:rPr lang="en-US" altLang="en-US" sz="2000" dirty="0" err="1">
                <a:latin typeface="+mj-lt"/>
                <a:ea typeface="Arial Unicode MS" pitchFamily="34" charset="-128"/>
                <a:cs typeface="Arial Unicode MS" pitchFamily="34" charset="-128"/>
              </a:rPr>
              <a:t>sajian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seni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Kelengkapan</a:t>
            </a:r>
            <a:r>
              <a:rPr lang="en-US" altLang="en-US" sz="2000" dirty="0">
                <a:latin typeface="+mj-lt"/>
                <a:ea typeface="Arial Unicode MS" pitchFamily="34" charset="-128"/>
                <a:cs typeface="Arial Unicode MS" pitchFamily="34" charset="-128"/>
              </a:rPr>
              <a:t> yang </a:t>
            </a:r>
            <a:r>
              <a:rPr lang="en-US" altLang="en-US" sz="2000" dirty="0" err="1">
                <a:latin typeface="+mj-lt"/>
                <a:ea typeface="Arial Unicode MS" pitchFamily="34" charset="-128"/>
                <a:cs typeface="Arial Unicode MS" pitchFamily="34" charset="-128"/>
              </a:rPr>
              <a:t>diperlukan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dalam</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penilaian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jenis</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karya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ini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adalah</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pertanggungjawaban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akademik</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berupa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deskripsi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pengaturan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unsur-unsur</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karya</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dan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buku</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acara</a:t>
            </a:r>
            <a:r>
              <a:rPr lang="en-US" altLang="en-US" sz="2000" dirty="0">
                <a:latin typeface="+mj-lt"/>
                <a:ea typeface="Arial Unicode MS" pitchFamily="34" charset="-128"/>
                <a:cs typeface="Arial Unicode MS" pitchFamily="34" charset="-128"/>
              </a:rPr>
              <a:t> – </a:t>
            </a:r>
            <a:r>
              <a:rPr lang="en-US" altLang="en-US" sz="2000" i="1" dirty="0" err="1">
                <a:latin typeface="+mj-lt"/>
                <a:ea typeface="Arial Unicode MS" pitchFamily="34" charset="-128"/>
                <a:cs typeface="Arial Unicode MS" pitchFamily="34" charset="-128"/>
              </a:rPr>
              <a:t>programme</a:t>
            </a:r>
            <a:r>
              <a:rPr lang="en-US" altLang="en-US" sz="2000" i="1" dirty="0">
                <a:latin typeface="+mj-lt"/>
                <a:ea typeface="Arial Unicode MS" pitchFamily="34" charset="-128"/>
                <a:cs typeface="Arial Unicode MS" pitchFamily="34" charset="-128"/>
              </a:rPr>
              <a:t> note</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pentas</a:t>
            </a:r>
            <a:r>
              <a:rPr lang="en-US" altLang="en-US" sz="2000" dirty="0">
                <a:latin typeface="+mj-lt"/>
                <a:ea typeface="Arial Unicode MS" pitchFamily="34" charset="-128"/>
                <a:cs typeface="Arial Unicode MS" pitchFamily="34" charset="-128"/>
              </a:rPr>
              <a:t> – </a:t>
            </a:r>
            <a:r>
              <a:rPr lang="en-US" altLang="en-US" sz="2000" dirty="0" err="1">
                <a:latin typeface="+mj-lt"/>
                <a:ea typeface="Arial Unicode MS" pitchFamily="34" charset="-128"/>
                <a:cs typeface="Arial Unicode MS" pitchFamily="34" charset="-128"/>
              </a:rPr>
              <a:t>bagi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seni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pertunjukan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atau</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katalog</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pameran</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bagi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seni</a:t>
            </a:r>
            <a:r>
              <a:rPr lang="en-US" altLang="en-US" sz="2000" dirty="0">
                <a:latin typeface="+mj-lt"/>
                <a:ea typeface="Arial Unicode MS" pitchFamily="34" charset="-128"/>
                <a:cs typeface="Arial Unicode MS" pitchFamily="34" charset="-128"/>
              </a:rPr>
              <a:t> </a:t>
            </a:r>
            <a:r>
              <a:rPr lang="en-US" altLang="en-US" sz="2000" dirty="0" err="1">
                <a:latin typeface="+mj-lt"/>
                <a:ea typeface="Arial Unicode MS" pitchFamily="34" charset="-128"/>
                <a:cs typeface="Arial Unicode MS" pitchFamily="34" charset="-128"/>
              </a:rPr>
              <a:t>rupa</a:t>
            </a:r>
            <a:r>
              <a:rPr lang="en-US" altLang="en-US" sz="2000" dirty="0">
                <a:latin typeface="+mj-lt"/>
                <a:ea typeface="Arial Unicode MS" pitchFamily="34" charset="-128"/>
                <a:cs typeface="Arial Unicode MS" pitchFamily="34" charset="-128"/>
              </a:rPr>
              <a:t>.</a:t>
            </a:r>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PENATA</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1962149"/>
            <a:ext cx="9628632" cy="4716676"/>
          </a:xfrm>
          <a:prstGeom prst="rect">
            <a:avLst/>
          </a:prstGeom>
          <a:noFill/>
          <a:ln w="9525">
            <a:noFill/>
            <a:miter lim="800000"/>
            <a:headEnd/>
            <a:tailEnd/>
          </a:ln>
        </p:spPr>
        <p:txBody>
          <a:bodyPr>
            <a:spAutoFit/>
          </a:bodyPr>
          <a:lstStyle/>
          <a:p>
            <a:pPr eaLnBrk="1" hangingPunct="1"/>
            <a:r>
              <a:rPr lang="en-US" altLang="en-US" sz="1700" b="1" dirty="0" err="1" smtClean="0">
                <a:solidFill>
                  <a:srgbClr val="C00000"/>
                </a:solidFill>
                <a:latin typeface="+mj-lt"/>
                <a:ea typeface="Arial Unicode MS" pitchFamily="34" charset="-128"/>
                <a:cs typeface="Arial Unicode MS" pitchFamily="34" charset="-128"/>
              </a:rPr>
              <a:t>Penyaji</a:t>
            </a:r>
            <a:r>
              <a:rPr lang="en-US" altLang="en-US" sz="1700" dirty="0" smtClean="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adalah</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seniman</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melaksanakan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segala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macam</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sajian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di </a:t>
            </a:r>
            <a:r>
              <a:rPr lang="en-US" altLang="en-US" sz="1700" dirty="0" err="1">
                <a:latin typeface="+mj-lt"/>
                <a:ea typeface="Arial Unicode MS" pitchFamily="34" charset="-128"/>
                <a:cs typeface="Arial Unicode MS" pitchFamily="34" charset="-128"/>
              </a:rPr>
              <a:t>atas</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pentas</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sesuai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dengan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konsep</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ciptaan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dengan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segala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pengaturannya</a:t>
            </a:r>
            <a:r>
              <a:rPr lang="en-US" altLang="en-US" sz="1700" dirty="0">
                <a:latin typeface="+mj-lt"/>
                <a:ea typeface="Arial Unicode MS" pitchFamily="34" charset="-128"/>
                <a:cs typeface="Arial Unicode MS" pitchFamily="34" charset="-128"/>
              </a:rPr>
              <a:t>.</a:t>
            </a:r>
          </a:p>
          <a:p>
            <a:pPr eaLnBrk="1" hangingPunct="1"/>
            <a:r>
              <a:rPr lang="en-US" altLang="en-US" sz="1700" dirty="0" err="1">
                <a:latin typeface="+mj-lt"/>
                <a:ea typeface="Arial Unicode MS" pitchFamily="34" charset="-128"/>
                <a:cs typeface="Arial Unicode MS" pitchFamily="34" charset="-128"/>
              </a:rPr>
              <a:t>Seniman</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termasuk</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dalam</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katagori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ini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antara</a:t>
            </a:r>
            <a:r>
              <a:rPr lang="en-US" altLang="en-US" sz="1700" dirty="0">
                <a:latin typeface="+mj-lt"/>
                <a:ea typeface="Arial Unicode MS" pitchFamily="34" charset="-128"/>
                <a:cs typeface="Arial Unicode MS" pitchFamily="34" charset="-128"/>
              </a:rPr>
              <a:t> lain </a:t>
            </a:r>
            <a:r>
              <a:rPr lang="en-US" altLang="en-US" sz="1700" dirty="0" err="1">
                <a:latin typeface="+mj-lt"/>
                <a:ea typeface="Arial Unicode MS" pitchFamily="34" charset="-128"/>
                <a:cs typeface="Arial Unicode MS" pitchFamily="34" charset="-128"/>
              </a:rPr>
              <a:t>pemusik</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pengrawit</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penari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dalang</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pemeranan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pertunjukan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dan</a:t>
            </a:r>
            <a:r>
              <a:rPr lang="en-US" altLang="en-US" sz="1700" dirty="0">
                <a:latin typeface="+mj-lt"/>
                <a:ea typeface="Arial Unicode MS" pitchFamily="34" charset="-128"/>
                <a:cs typeface="Arial Unicode MS" pitchFamily="34" charset="-128"/>
              </a:rPr>
              <a:t> film) </a:t>
            </a:r>
            <a:r>
              <a:rPr lang="en-US" altLang="en-US" sz="1700" dirty="0" err="1">
                <a:latin typeface="+mj-lt"/>
                <a:ea typeface="Arial Unicode MS" pitchFamily="34" charset="-128"/>
                <a:cs typeface="Arial Unicode MS" pitchFamily="34" charset="-128"/>
              </a:rPr>
              <a:t>pembawa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acara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media </a:t>
            </a:r>
            <a:r>
              <a:rPr lang="en-US" altLang="en-US" sz="1700" dirty="0" err="1">
                <a:latin typeface="+mj-lt"/>
                <a:ea typeface="Arial Unicode MS" pitchFamily="34" charset="-128"/>
                <a:cs typeface="Arial Unicode MS" pitchFamily="34" charset="-128"/>
              </a:rPr>
              <a:t>rekam</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pelaksana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perancangan</a:t>
            </a:r>
            <a:r>
              <a:rPr lang="en-US" altLang="en-US" sz="1700" dirty="0">
                <a:latin typeface="+mj-lt"/>
                <a:ea typeface="Arial Unicode MS" pitchFamily="34" charset="-128"/>
                <a:cs typeface="Arial Unicode MS" pitchFamily="34" charset="-128"/>
              </a:rPr>
              <a:t>. </a:t>
            </a:r>
            <a:endParaRPr lang="en-US" altLang="en-US" sz="1200" dirty="0">
              <a:latin typeface="+mj-lt"/>
              <a:ea typeface="Arial Unicode MS" pitchFamily="34" charset="-128"/>
              <a:cs typeface="Arial Unicode MS" pitchFamily="34" charset="-128"/>
            </a:endParaRPr>
          </a:p>
          <a:p>
            <a:pPr eaLnBrk="1" hangingPunct="1"/>
            <a:r>
              <a:rPr lang="en-US" altLang="en-US" sz="1700" dirty="0" err="1">
                <a:latin typeface="+mj-lt"/>
                <a:ea typeface="Arial Unicode MS" pitchFamily="34" charset="-128"/>
                <a:cs typeface="Arial Unicode MS" pitchFamily="34" charset="-128"/>
              </a:rPr>
              <a:t>Mereka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mempunyai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tanggungjawab</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besar</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untuk</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dapat</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mengekspresikan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pelaksanaan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sajian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menjadi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tanggung</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jawabnya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tanggung</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jawab</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peran</a:t>
            </a:r>
            <a:r>
              <a:rPr lang="en-US" altLang="en-US" sz="1700" dirty="0">
                <a:latin typeface="+mj-lt"/>
                <a:ea typeface="Arial Unicode MS" pitchFamily="34" charset="-128"/>
                <a:cs typeface="Arial Unicode MS" pitchFamily="34" charset="-128"/>
              </a:rPr>
              <a:t> , </a:t>
            </a:r>
            <a:r>
              <a:rPr lang="en-US" altLang="en-US" sz="1700" dirty="0" err="1">
                <a:latin typeface="+mj-lt"/>
                <a:ea typeface="Arial Unicode MS" pitchFamily="34" charset="-128"/>
                <a:cs typeface="Arial Unicode MS" pitchFamily="34" charset="-128"/>
              </a:rPr>
              <a:t>instrumen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dsb</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sehingga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proses</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penghayatan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 </a:t>
            </a:r>
            <a:r>
              <a:rPr lang="en-US" altLang="en-US" sz="1700" dirty="0" err="1">
                <a:latin typeface="+mj-lt"/>
                <a:ea typeface="Arial Unicode MS" pitchFamily="34" charset="-128"/>
                <a:cs typeface="Arial Unicode MS" pitchFamily="34" charset="-128"/>
              </a:rPr>
              <a:t>kosep</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ekspresi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estetik</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dikehendaki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oleh</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pencipta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 </a:t>
            </a:r>
            <a:r>
              <a:rPr lang="en-US" altLang="en-US" sz="1700" dirty="0" err="1">
                <a:latin typeface="+mj-lt"/>
                <a:ea typeface="Arial Unicode MS" pitchFamily="34" charset="-128"/>
                <a:cs typeface="Arial Unicode MS" pitchFamily="34" charset="-128"/>
              </a:rPr>
              <a:t>dapat</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berlangsung</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Pelaksanaan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kekaryaan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ini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diperlukan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kemampuan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tafsir</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improvisasi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guna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menyesuaikan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diri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dengan</a:t>
            </a:r>
            <a:r>
              <a:rPr lang="en-US" altLang="en-US" sz="1700" dirty="0">
                <a:latin typeface="+mj-lt"/>
                <a:ea typeface="Arial Unicode MS" pitchFamily="34" charset="-128"/>
                <a:cs typeface="Arial Unicode MS" pitchFamily="34" charset="-128"/>
              </a:rPr>
              <a:t> berbagai </a:t>
            </a:r>
            <a:r>
              <a:rPr lang="en-US" altLang="en-US" sz="1700" dirty="0" err="1" smtClean="0">
                <a:latin typeface="+mj-lt"/>
                <a:ea typeface="Arial Unicode MS" pitchFamily="34" charset="-128"/>
                <a:cs typeface="Arial Unicode MS" pitchFamily="34" charset="-128"/>
              </a:rPr>
              <a:t>situasi.Batas</a:t>
            </a:r>
            <a:r>
              <a:rPr lang="en-US" altLang="en-US" sz="1700" dirty="0" smtClean="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kepatutan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pelaksanaannya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adalah</a:t>
            </a:r>
            <a:r>
              <a:rPr lang="en-US" altLang="en-US" sz="1700" dirty="0">
                <a:latin typeface="+mj-lt"/>
                <a:ea typeface="Arial Unicode MS" pitchFamily="34" charset="-128"/>
                <a:cs typeface="Arial Unicode MS" pitchFamily="34" charset="-128"/>
              </a:rPr>
              <a:t> 2 </a:t>
            </a:r>
            <a:r>
              <a:rPr lang="en-US" altLang="en-US" sz="1700" dirty="0" err="1">
                <a:latin typeface="+mj-lt"/>
                <a:ea typeface="Arial Unicode MS" pitchFamily="34" charset="-128"/>
                <a:cs typeface="Arial Unicode MS" pitchFamily="34" charset="-128"/>
              </a:rPr>
              <a:t>karya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persemester</a:t>
            </a:r>
            <a:r>
              <a:rPr lang="en-US" altLang="en-US" sz="1700" dirty="0">
                <a:latin typeface="+mj-lt"/>
                <a:ea typeface="Arial Unicode MS" pitchFamily="34" charset="-128"/>
                <a:cs typeface="Arial Unicode MS" pitchFamily="34" charset="-128"/>
              </a:rPr>
              <a:t>.</a:t>
            </a:r>
          </a:p>
          <a:p>
            <a:pPr eaLnBrk="1" hangingPunct="1"/>
            <a:r>
              <a:rPr lang="en-US" altLang="en-US" sz="1700" dirty="0" err="1">
                <a:latin typeface="+mj-lt"/>
                <a:ea typeface="Arial Unicode MS" pitchFamily="34" charset="-128"/>
                <a:cs typeface="Arial Unicode MS" pitchFamily="34" charset="-128"/>
              </a:rPr>
              <a:t>Penilaian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jenis</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karya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ini</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diberikan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pada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setiap</a:t>
            </a:r>
            <a:r>
              <a:rPr lang="en-US" altLang="en-US" sz="1700" dirty="0">
                <a:latin typeface="+mj-lt"/>
                <a:ea typeface="Arial Unicode MS" pitchFamily="34" charset="-128"/>
                <a:cs typeface="Arial Unicode MS" pitchFamily="34" charset="-128"/>
              </a:rPr>
              <a:t> kali </a:t>
            </a:r>
            <a:r>
              <a:rPr lang="en-US" altLang="en-US" sz="1700" dirty="0" err="1">
                <a:latin typeface="+mj-lt"/>
                <a:ea typeface="Arial Unicode MS" pitchFamily="34" charset="-128"/>
                <a:cs typeface="Arial Unicode MS" pitchFamily="34" charset="-128"/>
              </a:rPr>
              <a:t>tampil.Kelengkapan</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diperlukan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dalam</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penilaian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adalah</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dokumen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tampilan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catatan</a:t>
            </a:r>
            <a:r>
              <a:rPr lang="en-US" altLang="en-US" sz="1700" dirty="0">
                <a:latin typeface="+mj-lt"/>
                <a:ea typeface="Arial Unicode MS" pitchFamily="34" charset="-128"/>
                <a:cs typeface="Arial Unicode MS" pitchFamily="34" charset="-128"/>
              </a:rPr>
              <a:t> program (</a:t>
            </a:r>
            <a:r>
              <a:rPr lang="en-US" altLang="en-US" sz="1700" i="1" dirty="0" err="1">
                <a:latin typeface="+mj-lt"/>
                <a:ea typeface="Arial Unicode MS" pitchFamily="34" charset="-128"/>
                <a:cs typeface="Arial Unicode MS" pitchFamily="34" charset="-128"/>
              </a:rPr>
              <a:t>programme</a:t>
            </a:r>
            <a:r>
              <a:rPr lang="en-US" altLang="en-US" sz="1700" i="1" dirty="0">
                <a:latin typeface="+mj-lt"/>
                <a:ea typeface="Arial Unicode MS" pitchFamily="34" charset="-128"/>
                <a:cs typeface="Arial Unicode MS" pitchFamily="34" charset="-128"/>
              </a:rPr>
              <a:t> note</a:t>
            </a:r>
            <a:r>
              <a:rPr lang="en-US" altLang="en-US" sz="1700" i="1" dirty="0" smtClean="0">
                <a:latin typeface="+mj-lt"/>
                <a:ea typeface="Arial Unicode MS" pitchFamily="34" charset="-128"/>
                <a:cs typeface="Arial Unicode MS" pitchFamily="34" charset="-128"/>
              </a:rPr>
              <a:t>).</a:t>
            </a:r>
            <a:endParaRPr lang="en-US" altLang="en-US" sz="1700" dirty="0">
              <a:latin typeface="+mj-lt"/>
              <a:ea typeface="Arial Unicode MS" pitchFamily="34" charset="-128"/>
              <a:cs typeface="Arial Unicode MS" pitchFamily="34" charset="-128"/>
            </a:endParaRPr>
          </a:p>
          <a:p>
            <a:pPr marL="0" indent="0" eaLnBrk="1" hangingPunct="1">
              <a:buNone/>
            </a:pPr>
            <a:r>
              <a:rPr lang="en-US" altLang="en-US" sz="1700" b="1" dirty="0" err="1">
                <a:latin typeface="+mj-lt"/>
                <a:ea typeface="Arial Unicode MS" pitchFamily="34" charset="-128"/>
                <a:cs typeface="Arial Unicode MS" pitchFamily="34" charset="-128"/>
              </a:rPr>
              <a:t>Catatan</a:t>
            </a:r>
            <a:r>
              <a:rPr lang="en-US" altLang="en-US" sz="1700" b="1" dirty="0">
                <a:latin typeface="+mj-lt"/>
                <a:ea typeface="Arial Unicode MS" pitchFamily="34" charset="-128"/>
                <a:cs typeface="Arial Unicode MS" pitchFamily="34" charset="-128"/>
              </a:rPr>
              <a:t>:</a:t>
            </a:r>
          </a:p>
          <a:p>
            <a:pPr eaLnBrk="1" hangingPunct="1"/>
            <a:r>
              <a:rPr lang="en-US" altLang="en-US" sz="1700" dirty="0" err="1">
                <a:latin typeface="+mj-lt"/>
                <a:ea typeface="Arial Unicode MS" pitchFamily="34" charset="-128"/>
                <a:cs typeface="Arial Unicode MS" pitchFamily="34" charset="-128"/>
              </a:rPr>
              <a:t>Karya-karya</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seni</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belum</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termasuk</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dalam</a:t>
            </a:r>
            <a:r>
              <a:rPr lang="en-US" altLang="en-US" sz="1700" dirty="0">
                <a:latin typeface="+mj-lt"/>
                <a:ea typeface="Arial Unicode MS" pitchFamily="34" charset="-128"/>
                <a:cs typeface="Arial Unicode MS" pitchFamily="34" charset="-128"/>
              </a:rPr>
              <a:t> sub </a:t>
            </a:r>
            <a:r>
              <a:rPr lang="en-US" altLang="en-US" sz="1700" dirty="0" err="1">
                <a:latin typeface="+mj-lt"/>
                <a:ea typeface="Arial Unicode MS" pitchFamily="34" charset="-128"/>
                <a:cs typeface="Arial Unicode MS" pitchFamily="34" charset="-128"/>
              </a:rPr>
              <a:t>unsur</a:t>
            </a:r>
            <a:r>
              <a:rPr lang="en-US" altLang="en-US" sz="1700" dirty="0">
                <a:latin typeface="+mj-lt"/>
                <a:ea typeface="Arial Unicode MS" pitchFamily="34" charset="-128"/>
                <a:cs typeface="Arial Unicode MS" pitchFamily="34" charset="-128"/>
              </a:rPr>
              <a:t> 1 s/d 4 </a:t>
            </a:r>
            <a:r>
              <a:rPr lang="en-US" altLang="en-US" sz="1700" dirty="0" err="1">
                <a:latin typeface="+mj-lt"/>
                <a:ea typeface="Arial Unicode MS" pitchFamily="34" charset="-128"/>
                <a:cs typeface="Arial Unicode MS" pitchFamily="34" charset="-128"/>
              </a:rPr>
              <a:t>dapat</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dimasukkan</a:t>
            </a:r>
            <a:r>
              <a:rPr lang="en-US" altLang="en-US" sz="1700" dirty="0">
                <a:latin typeface="+mj-lt"/>
                <a:ea typeface="Arial Unicode MS" pitchFamily="34" charset="-128"/>
                <a:cs typeface="Arial Unicode MS" pitchFamily="34" charset="-128"/>
              </a:rPr>
              <a:t> </a:t>
            </a:r>
            <a:r>
              <a:rPr lang="en-US" altLang="en-US" sz="1700" dirty="0" err="1">
                <a:latin typeface="+mj-lt"/>
                <a:ea typeface="Arial Unicode MS" pitchFamily="34" charset="-128"/>
                <a:cs typeface="Arial Unicode MS" pitchFamily="34" charset="-128"/>
              </a:rPr>
              <a:t>dalam</a:t>
            </a:r>
            <a:r>
              <a:rPr lang="en-US" altLang="en-US" sz="1700" dirty="0">
                <a:latin typeface="+mj-lt"/>
                <a:ea typeface="Arial Unicode MS" pitchFamily="34" charset="-128"/>
                <a:cs typeface="Arial Unicode MS" pitchFamily="34" charset="-128"/>
              </a:rPr>
              <a:t> sub </a:t>
            </a:r>
            <a:r>
              <a:rPr lang="en-US" altLang="en-US" sz="1700" dirty="0" err="1">
                <a:latin typeface="+mj-lt"/>
                <a:ea typeface="Arial Unicode MS" pitchFamily="34" charset="-128"/>
                <a:cs typeface="Arial Unicode MS" pitchFamily="34" charset="-128"/>
              </a:rPr>
              <a:t>unsur</a:t>
            </a:r>
            <a:r>
              <a:rPr lang="en-US" altLang="en-US" sz="1700" dirty="0">
                <a:latin typeface="+mj-lt"/>
                <a:ea typeface="Arial Unicode MS" pitchFamily="34" charset="-128"/>
                <a:cs typeface="Arial Unicode MS" pitchFamily="34" charset="-128"/>
              </a:rPr>
              <a:t> yang </a:t>
            </a:r>
            <a:r>
              <a:rPr lang="en-US" altLang="en-US" sz="1700" dirty="0" err="1">
                <a:latin typeface="+mj-lt"/>
                <a:ea typeface="Arial Unicode MS" pitchFamily="34" charset="-128"/>
                <a:cs typeface="Arial Unicode MS" pitchFamily="34" charset="-128"/>
              </a:rPr>
              <a:t>relevan</a:t>
            </a:r>
            <a:r>
              <a:rPr lang="en-US" altLang="en-US" sz="1700" dirty="0">
                <a:latin typeface="+mj-lt"/>
                <a:ea typeface="Arial Unicode MS" pitchFamily="34" charset="-128"/>
                <a:cs typeface="Arial Unicode MS" pitchFamily="34" charset="-128"/>
              </a:rPr>
              <a:t>.</a:t>
            </a:r>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PENYAJI</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2190749"/>
            <a:ext cx="9628632" cy="4401205"/>
          </a:xfrm>
          <a:prstGeom prst="rect">
            <a:avLst/>
          </a:prstGeom>
          <a:noFill/>
          <a:ln w="9525">
            <a:noFill/>
            <a:miter lim="800000"/>
            <a:headEnd/>
            <a:tailEnd/>
          </a:ln>
        </p:spPr>
        <p:txBody>
          <a:bodyPr>
            <a:spAutoFit/>
          </a:bodyPr>
          <a:lstStyle/>
          <a:p>
            <a:pPr marL="0" indent="0" eaLnBrk="1" hangingPunct="1">
              <a:buNone/>
            </a:pPr>
            <a:r>
              <a:rPr lang="en-US" altLang="en-US" sz="2700" b="1" dirty="0" err="1" smtClean="0">
                <a:solidFill>
                  <a:srgbClr val="C00000"/>
                </a:solidFill>
                <a:latin typeface="+mj-lt"/>
                <a:ea typeface="Arial Unicode MS" pitchFamily="34" charset="-128"/>
                <a:cs typeface="Arial Unicode MS" pitchFamily="34" charset="-128"/>
              </a:rPr>
              <a:t>Karya</a:t>
            </a:r>
            <a:r>
              <a:rPr lang="en-US" altLang="en-US" sz="2700" b="1" dirty="0" smtClean="0">
                <a:solidFill>
                  <a:srgbClr val="C00000"/>
                </a:solidFill>
                <a:latin typeface="+mj-lt"/>
                <a:ea typeface="Arial Unicode MS" pitchFamily="34" charset="-128"/>
                <a:cs typeface="Arial Unicode MS" pitchFamily="34" charset="-128"/>
              </a:rPr>
              <a:t> </a:t>
            </a:r>
            <a:r>
              <a:rPr lang="en-US" altLang="en-US" sz="2700" b="1" dirty="0" err="1">
                <a:solidFill>
                  <a:srgbClr val="C00000"/>
                </a:solidFill>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adalah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karya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seni</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memenuhi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kaidah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pengembangan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mendapat</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pengakuan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penilaian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oleh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pakar</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sastra</a:t>
            </a:r>
            <a:r>
              <a:rPr lang="en-US" altLang="en-US" sz="2700" dirty="0">
                <a:latin typeface="+mj-lt"/>
                <a:ea typeface="Arial Unicode MS" pitchFamily="34" charset="-128"/>
                <a:cs typeface="Arial Unicode MS" pitchFamily="34" charset="-128"/>
              </a:rPr>
              <a:t>/</a:t>
            </a:r>
            <a:r>
              <a:rPr lang="en-US" altLang="en-US" sz="2700" dirty="0" err="1">
                <a:latin typeface="+mj-lt"/>
                <a:ea typeface="Arial Unicode MS" pitchFamily="34" charset="-128"/>
                <a:cs typeface="Arial Unicode MS" pitchFamily="34" charset="-128"/>
              </a:rPr>
              <a:t>seniman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serta</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mempunyai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nilai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orisinalitas.Karya-karya</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termasuk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dalam</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katagori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ini</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antara</a:t>
            </a:r>
            <a:r>
              <a:rPr lang="en-US" altLang="en-US" sz="2700" dirty="0">
                <a:latin typeface="+mj-lt"/>
                <a:ea typeface="Arial Unicode MS" pitchFamily="34" charset="-128"/>
                <a:cs typeface="Arial Unicode MS" pitchFamily="34" charset="-128"/>
              </a:rPr>
              <a:t> lain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Drama, Novel, </a:t>
            </a:r>
            <a:r>
              <a:rPr lang="en-US" altLang="en-US" sz="2700" dirty="0" err="1">
                <a:latin typeface="+mj-lt"/>
                <a:ea typeface="Arial Unicode MS" pitchFamily="34" charset="-128"/>
                <a:cs typeface="Arial Unicode MS" pitchFamily="34" charset="-128"/>
              </a:rPr>
              <a:t>Cerpen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dan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Puisi</a:t>
            </a:r>
            <a:r>
              <a:rPr lang="en-US" altLang="en-US" sz="2700" dirty="0">
                <a:latin typeface="+mj-lt"/>
                <a:ea typeface="Arial Unicode MS" pitchFamily="34" charset="-128"/>
                <a:cs typeface="Arial Unicode MS" pitchFamily="34" charset="-128"/>
              </a:rPr>
              <a:t>. Batas </a:t>
            </a:r>
            <a:r>
              <a:rPr lang="en-US" altLang="en-US" sz="2700" dirty="0" err="1">
                <a:latin typeface="+mj-lt"/>
                <a:ea typeface="Arial Unicode MS" pitchFamily="34" charset="-128"/>
                <a:cs typeface="Arial Unicode MS" pitchFamily="34" charset="-128"/>
              </a:rPr>
              <a:t>kepatutkan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untuk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penulisan</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Drama/Novel yang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 ISBN </a:t>
            </a:r>
            <a:r>
              <a:rPr lang="en-US" altLang="en-US" sz="2700" dirty="0" err="1">
                <a:latin typeface="+mj-lt"/>
                <a:ea typeface="Arial Unicode MS" pitchFamily="34" charset="-128"/>
                <a:cs typeface="Arial Unicode MS" pitchFamily="34" charset="-128"/>
              </a:rPr>
              <a:t>adalah</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berISBN</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persemester</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Cerpen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berISBN</a:t>
            </a:r>
            <a:r>
              <a:rPr lang="en-US" altLang="en-US" sz="2700" dirty="0">
                <a:latin typeface="+mj-lt"/>
                <a:ea typeface="Arial Unicode MS" pitchFamily="34" charset="-128"/>
                <a:cs typeface="Arial Unicode MS" pitchFamily="34" charset="-128"/>
              </a:rPr>
              <a:t> 1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per semester; </a:t>
            </a:r>
            <a:r>
              <a:rPr lang="en-US" altLang="en-US" sz="2700" dirty="0" err="1">
                <a:latin typeface="+mj-lt"/>
                <a:ea typeface="Arial Unicode MS" pitchFamily="34" charset="-128"/>
                <a:cs typeface="Arial Unicode MS" pitchFamily="34" charset="-128"/>
              </a:rPr>
              <a:t>Puisi</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pertahun</a:t>
            </a:r>
            <a:r>
              <a:rPr lang="en-US" altLang="en-US" sz="2700" dirty="0">
                <a:latin typeface="+mj-lt"/>
                <a:ea typeface="Arial Unicode MS" pitchFamily="34" charset="-128"/>
                <a:cs typeface="Arial Unicode MS" pitchFamily="34" charset="-128"/>
              </a:rPr>
              <a:t>, yang </a:t>
            </a:r>
            <a:r>
              <a:rPr lang="en-US" altLang="en-US" sz="2700" dirty="0" err="1">
                <a:latin typeface="+mj-lt"/>
                <a:ea typeface="Arial Unicode MS" pitchFamily="34" charset="-128"/>
                <a:cs typeface="Arial Unicode MS" pitchFamily="34" charset="-128"/>
              </a:rPr>
              <a:t>tidak</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ber</a:t>
            </a:r>
            <a:r>
              <a:rPr lang="en-US" altLang="en-US" sz="2700" dirty="0">
                <a:latin typeface="+mj-lt"/>
                <a:ea typeface="Arial Unicode MS" pitchFamily="34" charset="-128"/>
                <a:cs typeface="Arial Unicode MS" pitchFamily="34" charset="-128"/>
              </a:rPr>
              <a:t>-ISBN </a:t>
            </a:r>
            <a:r>
              <a:rPr lang="en-US" altLang="en-US" sz="2700" dirty="0" err="1">
                <a:latin typeface="+mj-lt"/>
                <a:ea typeface="Arial Unicode MS" pitchFamily="34" charset="-128"/>
                <a:cs typeface="Arial Unicode MS" pitchFamily="34" charset="-128"/>
              </a:rPr>
              <a:t>satu</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naskah</a:t>
            </a:r>
            <a:r>
              <a:rPr lang="en-US" altLang="en-US" sz="2700" dirty="0">
                <a:latin typeface="+mj-lt"/>
                <a:ea typeface="Arial Unicode MS" pitchFamily="34" charset="-128"/>
                <a:cs typeface="Arial Unicode MS" pitchFamily="34" charset="-128"/>
              </a:rPr>
              <a:t> </a:t>
            </a:r>
            <a:r>
              <a:rPr lang="en-US" altLang="en-US" sz="2700" dirty="0" err="1">
                <a:latin typeface="+mj-lt"/>
                <a:ea typeface="Arial Unicode MS" pitchFamily="34" charset="-128"/>
                <a:cs typeface="Arial Unicode MS" pitchFamily="34" charset="-128"/>
              </a:rPr>
              <a:t>persemester</a:t>
            </a:r>
            <a:endParaRPr lang="en-US" altLang="en-US" sz="2700" dirty="0">
              <a:latin typeface="+mj-lt"/>
              <a:ea typeface="Arial Unicode MS" pitchFamily="34" charset="-128"/>
              <a:cs typeface="Arial Unicode MS" pitchFamily="34" charset="-128"/>
            </a:endParaRPr>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KARYA SASTRA</a:t>
            </a:r>
            <a:endParaRPr lang="en-US" altLang="en-US" sz="4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59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34335" y="2028408"/>
          <a:ext cx="8836734" cy="4572000"/>
        </p:xfrm>
        <a:graphic>
          <a:graphicData uri="http://schemas.openxmlformats.org/drawingml/2006/table">
            <a:tbl>
              <a:tblPr firstRow="1" firstCol="1" bandRow="1">
                <a:tableStyleId>{5C22544A-7EE6-4342-B048-85BDC9FD1C3A}</a:tableStyleId>
              </a:tblPr>
              <a:tblGrid>
                <a:gridCol w="545329"/>
                <a:gridCol w="2883086"/>
                <a:gridCol w="1221345"/>
                <a:gridCol w="636189"/>
                <a:gridCol w="636189"/>
                <a:gridCol w="636189"/>
                <a:gridCol w="565502"/>
                <a:gridCol w="565502"/>
                <a:gridCol w="565502"/>
                <a:gridCol w="581901"/>
              </a:tblGrid>
              <a:tr h="1016000">
                <a:tc rowSpan="3">
                  <a:txBody>
                    <a:bodyPr/>
                    <a:lstStyle/>
                    <a:p>
                      <a:pPr marL="0" marR="0" indent="95250" algn="ctr" defTabSz="914400" rtl="0" eaLnBrk="1" fontAlgn="auto" latinLnBrk="0" hangingPunct="1">
                        <a:lnSpc>
                          <a:spcPct val="100000"/>
                        </a:lnSpc>
                        <a:spcBef>
                          <a:spcPts val="0"/>
                        </a:spcBef>
                        <a:spcAft>
                          <a:spcPts val="0"/>
                        </a:spcAft>
                        <a:buClrTx/>
                        <a:buSzTx/>
                        <a:buFontTx/>
                        <a:buNone/>
                        <a:tabLst/>
                        <a:defRPr/>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N</a:t>
                      </a:r>
                      <a:r>
                        <a:rPr lang="en-US" sz="1600" b="1" dirty="0" smtClean="0">
                          <a:solidFill>
                            <a:schemeClr val="bg1"/>
                          </a:solidFill>
                          <a:effectLst/>
                          <a:latin typeface="+mj-lt"/>
                          <a:ea typeface="Arial Unicode MS" panose="020B0604020202020204" pitchFamily="34" charset="-128"/>
                          <a:cs typeface="Arial Unicode MS" panose="020B0604020202020204" pitchFamily="34" charset="-128"/>
                        </a:rPr>
                        <a:t>0</a:t>
                      </a:r>
                      <a:r>
                        <a:rPr lang="id-ID" sz="1600" b="1" dirty="0">
                          <a:solidFill>
                            <a:schemeClr val="bg1"/>
                          </a:solidFill>
                          <a:effectLst/>
                          <a:latin typeface="+mj-lt"/>
                          <a:ea typeface="Arial Unicode MS" panose="020B0604020202020204" pitchFamily="34" charset="-128"/>
                          <a:cs typeface="Arial Unicode MS" panose="020B0604020202020204" pitchFamily="34" charset="-128"/>
                        </a:rPr>
                        <a:t> </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row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URAIAN</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row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PERSENTASE</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JENJANG</a:t>
                      </a: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 JABATAN/GOLONGAN RUANG DAN ANGKA KREDIT JABATAN FUNGSIONAL </a:t>
                      </a:r>
                      <a:endParaRPr lang="en-US" sz="1600" b="1" baseline="0" dirty="0" smtClean="0">
                        <a:solidFill>
                          <a:schemeClr val="bg1"/>
                        </a:solidFill>
                        <a:effectLst/>
                        <a:latin typeface="+mj-lt"/>
                        <a:ea typeface="Arial Unicode MS" panose="020B0604020202020204" pitchFamily="34" charset="-128"/>
                        <a:cs typeface="Arial Unicode MS" panose="020B0604020202020204" pitchFamily="34" charset="-128"/>
                      </a:endParaRPr>
                    </a:p>
                    <a:p>
                      <a:pPr marL="57150" marR="0" indent="0" algn="ctr" defTabSz="914400" rtl="0" eaLnBrk="1" fontAlgn="auto" latinLnBrk="0" hangingPunct="1">
                        <a:lnSpc>
                          <a:spcPct val="100000"/>
                        </a:lnSpc>
                        <a:spcBef>
                          <a:spcPts val="0"/>
                        </a:spcBef>
                        <a:spcAft>
                          <a:spcPts val="0"/>
                        </a:spcAft>
                        <a:buClrTx/>
                        <a:buSzTx/>
                        <a:buFontTx/>
                        <a:buNone/>
                        <a:tabLst/>
                        <a:defRPr/>
                      </a:pP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AKADEMIK DOSEN</a:t>
                      </a:r>
                      <a:r>
                        <a:rPr lang="en-US" sz="1600" b="1" baseline="0" dirty="0" smtClean="0">
                          <a:solidFill>
                            <a:schemeClr val="bg1"/>
                          </a:solidFill>
                          <a:effectLst/>
                          <a:latin typeface="+mj-lt"/>
                          <a:ea typeface="Arial Unicode MS" panose="020B0604020202020204" pitchFamily="34" charset="-128"/>
                          <a:cs typeface="Arial Unicode MS" panose="020B0604020202020204" pitchFamily="34" charset="-128"/>
                        </a:rPr>
                        <a:t> (</a:t>
                      </a:r>
                      <a:r>
                        <a:rPr lang="en-US" sz="1600" b="1" baseline="0" dirty="0" err="1" smtClean="0">
                          <a:solidFill>
                            <a:schemeClr val="bg1"/>
                          </a:solidFill>
                          <a:effectLst/>
                          <a:latin typeface="+mj-lt"/>
                          <a:ea typeface="Arial Unicode MS" panose="020B0604020202020204" pitchFamily="34" charset="-128"/>
                          <a:cs typeface="Arial Unicode MS" panose="020B0604020202020204" pitchFamily="34" charset="-128"/>
                        </a:rPr>
                        <a:t>Doktor</a:t>
                      </a:r>
                      <a:r>
                        <a:rPr lang="en-US" sz="1600" b="1" baseline="0" dirty="0" smtClean="0">
                          <a:solidFill>
                            <a:schemeClr val="bg1"/>
                          </a:solidFill>
                          <a:effectLst/>
                          <a:latin typeface="+mj-lt"/>
                          <a:ea typeface="Arial Unicode MS" panose="020B0604020202020204" pitchFamily="34" charset="-128"/>
                          <a:cs typeface="Arial Unicode MS" panose="020B0604020202020204" pitchFamily="34" charset="-128"/>
                        </a:rPr>
                        <a:t>)</a:t>
                      </a:r>
                      <a:endParaRPr lang="en-US" sz="1600" b="1" dirty="0" smtClean="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r>
              <a:tr h="508000">
                <a:tc vMerge="1">
                  <a:txBody>
                    <a:bodyPr/>
                    <a:lstStyle/>
                    <a:p>
                      <a:pPr marL="0" indent="95250" algn="ctr">
                        <a:lnSpc>
                          <a:spcPct val="12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gridSpan="2">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Lektor</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hMerge="1">
                  <a:txBody>
                    <a:bodyPr/>
                    <a:lstStyle/>
                    <a:p>
                      <a:endParaRPr lang="id-ID" dirty="0"/>
                    </a:p>
                  </a:txBody>
                  <a:tcPr marL="62446" marR="62446" marT="0" marB="0"/>
                </a:tc>
                <a:tc grid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Lektor</a:t>
                      </a: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 Kepala</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gridSpan="2">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Profesor</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r>
              <a:tr h="254000">
                <a:tc vMerge="1">
                  <a:txBody>
                    <a:bodyPr/>
                    <a:lstStyle/>
                    <a:p>
                      <a:pPr marL="0" indent="0" algn="ctr">
                        <a:lnSpc>
                          <a:spcPct val="11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457200" algn="ctr">
                        <a:lnSpc>
                          <a:spcPct val="11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457200" algn="ctr">
                        <a:lnSpc>
                          <a:spcPct val="110000"/>
                        </a:lnSpc>
                        <a:spcAft>
                          <a:spcPts val="0"/>
                        </a:spcAft>
                      </a:pPr>
                      <a:endParaRPr lang="en-US" sz="1600" b="1" dirty="0">
                        <a:effectLst/>
                        <a:latin typeface="Calibri"/>
                        <a:ea typeface="Times New Roman"/>
                        <a:cs typeface="Times New Roman"/>
                      </a:endParaRPr>
                    </a:p>
                  </a:txBody>
                  <a:tcPr marL="62446" marR="62446" marT="0" marB="0"/>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III/c</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III/d</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IV/a</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IV/b</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IV/c</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IV/d</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IV/e</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rgbClr val="002060"/>
                    </a:solidFill>
                  </a:tcPr>
                </a:tc>
              </a:tr>
              <a:tr h="762000">
                <a:tc>
                  <a:txBody>
                    <a:bodyPr/>
                    <a:lstStyle/>
                    <a:p>
                      <a:pPr marL="0" indent="0" algn="ctr">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accent1">
                        <a:lumMod val="20000"/>
                        <a:lumOff val="80000"/>
                      </a:schemeClr>
                    </a:solidFill>
                  </a:tcPr>
                </a:tc>
                <a:tc>
                  <a:txBody>
                    <a:bodyPr/>
                    <a:lstStyle/>
                    <a:p>
                      <a:pPr marL="0" indent="0" algn="l">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UNSUR UTAMA</a:t>
                      </a:r>
                    </a:p>
                    <a:p>
                      <a:pPr marL="228600" indent="-228600" algn="l">
                        <a:lnSpc>
                          <a:spcPct val="100000"/>
                        </a:lnSpc>
                        <a:spcBef>
                          <a:spcPts val="0"/>
                        </a:spcBef>
                        <a:spcAft>
                          <a:spcPts val="0"/>
                        </a:spcAft>
                        <a:buAutoNum type="alphaUcPeriod"/>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Pendidikan</a:t>
                      </a:r>
                    </a:p>
                    <a:p>
                      <a:pPr marL="228600" indent="-228600" algn="l">
                        <a:lnSpc>
                          <a:spcPct val="100000"/>
                        </a:lnSpc>
                        <a:spcBef>
                          <a:spcPts val="0"/>
                        </a:spcBef>
                        <a:spcAft>
                          <a:spcPts val="0"/>
                        </a:spcAft>
                        <a:buNone/>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Pendidikan Sekolah</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accent1">
                        <a:lumMod val="20000"/>
                        <a:lumOff val="80000"/>
                      </a:schemeClr>
                    </a:solidFill>
                  </a:tcPr>
                </a:tc>
                <a:tc>
                  <a:txBody>
                    <a:bodyPr/>
                    <a:lstStyle/>
                    <a:p>
                      <a:pPr marL="0" indent="0" algn="ctr">
                        <a:lnSpc>
                          <a:spcPct val="100000"/>
                        </a:lnSpc>
                        <a:spcBef>
                          <a:spcPts val="0"/>
                        </a:spcBef>
                        <a:spcAft>
                          <a:spcPts val="0"/>
                        </a:spcAft>
                      </a:pP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r>
              <a:tr h="1016000">
                <a:tc>
                  <a:txBody>
                    <a:bodyPr/>
                    <a:lstStyle/>
                    <a:p>
                      <a:pPr marL="0" indent="0" algn="ctr">
                        <a:lnSpc>
                          <a:spcPct val="120000"/>
                        </a:lnSpc>
                        <a:spcAft>
                          <a:spcPts val="0"/>
                        </a:spcAft>
                      </a:pPr>
                      <a:endParaRPr lang="en-US" sz="1200" b="1" dirty="0">
                        <a:solidFill>
                          <a:schemeClr val="tx1"/>
                        </a:solidFill>
                        <a:effectLst/>
                        <a:latin typeface="+mj-lt"/>
                        <a:ea typeface="Times New Roman"/>
                        <a:cs typeface="Times New Roman"/>
                      </a:endParaRPr>
                    </a:p>
                  </a:txBody>
                  <a:tcPr marL="62445" marR="62445" marT="0" marB="0">
                    <a:solidFill>
                      <a:schemeClr val="bg2">
                        <a:lumMod val="90000"/>
                      </a:schemeClr>
                    </a:solidFill>
                  </a:tcPr>
                </a:tc>
                <a:tc>
                  <a:txBody>
                    <a:bodyPr/>
                    <a:lstStyle/>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Pendidikan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Penelitian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Pengabdian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Pengembangan Diri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90%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90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180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315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450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625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765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r>
              <a:tr h="762000">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accent1">
                        <a:lumMod val="20000"/>
                        <a:lumOff val="80000"/>
                      </a:schemeClr>
                    </a:solidFill>
                  </a:tcPr>
                </a:tc>
                <a:tc>
                  <a:txBody>
                    <a:bodyPr/>
                    <a:lstStyle/>
                    <a:p>
                      <a:pPr marL="0" indent="0" algn="l">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UNSUR</a:t>
                      </a:r>
                      <a:r>
                        <a:rPr lang="id-ID" sz="1600" b="0" baseline="0" dirty="0" smtClean="0">
                          <a:solidFill>
                            <a:schemeClr val="tx1"/>
                          </a:solidFill>
                          <a:effectLst/>
                          <a:latin typeface="+mj-lt"/>
                          <a:ea typeface="Arial Unicode MS" panose="020B0604020202020204" pitchFamily="34" charset="-128"/>
                          <a:cs typeface="Arial Unicode MS" panose="020B0604020202020204" pitchFamily="34" charset="-128"/>
                        </a:rPr>
                        <a:t> PENUNJANG</a:t>
                      </a:r>
                    </a:p>
                    <a:p>
                      <a:pPr marL="0" indent="0" algn="l">
                        <a:lnSpc>
                          <a:spcPct val="100000"/>
                        </a:lnSpc>
                        <a:spcBef>
                          <a:spcPts val="0"/>
                        </a:spcBef>
                        <a:spcAft>
                          <a:spcPts val="0"/>
                        </a:spcAft>
                      </a:pPr>
                      <a:r>
                        <a:rPr lang="id-ID" sz="1600" b="0" baseline="0" dirty="0" smtClean="0">
                          <a:solidFill>
                            <a:schemeClr val="tx1"/>
                          </a:solidFill>
                          <a:effectLst/>
                          <a:latin typeface="+mj-lt"/>
                          <a:ea typeface="Arial Unicode MS" panose="020B0604020202020204" pitchFamily="34" charset="-128"/>
                          <a:cs typeface="Arial Unicode MS" panose="020B0604020202020204" pitchFamily="34" charset="-128"/>
                        </a:rPr>
                        <a:t>(Penunjang Kegiatan Akademik Dosen)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10%</a:t>
                      </a:r>
                      <a:endParaRPr lang="en-US" sz="16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35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75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85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accent1">
                        <a:lumMod val="20000"/>
                        <a:lumOff val="80000"/>
                      </a:schemeClr>
                    </a:solidFill>
                  </a:tcPr>
                </a:tc>
              </a:tr>
              <a:tr h="254000">
                <a:tc>
                  <a:txBody>
                    <a:bodyPr/>
                    <a:lstStyle/>
                    <a:p>
                      <a:pPr marL="0" indent="0" algn="ctr">
                        <a:lnSpc>
                          <a:spcPct val="100000"/>
                        </a:lnSpc>
                        <a:spcBef>
                          <a:spcPts val="0"/>
                        </a:spcBef>
                        <a:spcAft>
                          <a:spcPts val="0"/>
                        </a:spcAft>
                      </a:pP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bg2">
                        <a:lumMod val="90000"/>
                      </a:schemeClr>
                    </a:solidFill>
                  </a:tcPr>
                </a:tc>
                <a:tc>
                  <a:txBody>
                    <a:bodyPr/>
                    <a:lstStyle/>
                    <a:p>
                      <a:pPr marL="457200" indent="-45720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JUMLAH</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solidFill>
                      <a:schemeClr val="bg2">
                        <a:lumMod val="90000"/>
                      </a:schemeClr>
                    </a:solidFill>
                  </a:tcPr>
                </a:tc>
                <a:tc>
                  <a:txBody>
                    <a:bodyPr/>
                    <a:lstStyle/>
                    <a:p>
                      <a:pPr>
                        <a:lnSpc>
                          <a:spcPct val="100000"/>
                        </a:lnSpc>
                        <a:spcBef>
                          <a:spcPts val="0"/>
                        </a:spcBef>
                      </a:pPr>
                      <a:endParaRPr lang="id-ID" sz="1600" b="1" dirty="0">
                        <a:solidFill>
                          <a:schemeClr val="tx1"/>
                        </a:solidFill>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200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300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400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550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700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850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solidFill>
                            <a:schemeClr val="tx1"/>
                          </a:solidFill>
                          <a:effectLst/>
                          <a:latin typeface="+mj-lt"/>
                          <a:ea typeface="Arial Unicode MS" panose="020B0604020202020204" pitchFamily="34" charset="-128"/>
                          <a:cs typeface="Arial Unicode MS" panose="020B0604020202020204" pitchFamily="34" charset="-128"/>
                        </a:rPr>
                        <a:t>1050</a:t>
                      </a:r>
                      <a:endParaRPr lang="en-US" sz="1600" b="1" dirty="0">
                        <a:solidFill>
                          <a:schemeClr val="tx1"/>
                        </a:solidFill>
                        <a:effectLst/>
                        <a:latin typeface="+mj-lt"/>
                        <a:ea typeface="Arial Unicode MS" panose="020B0604020202020204" pitchFamily="34" charset="-128"/>
                        <a:cs typeface="Arial Unicode MS" panose="020B0604020202020204" pitchFamily="34" charset="-128"/>
                      </a:endParaRPr>
                    </a:p>
                  </a:txBody>
                  <a:tcPr marL="62445" marR="62445" marT="0" marB="0" anchor="ctr">
                    <a:solidFill>
                      <a:schemeClr val="bg2">
                        <a:lumMod val="90000"/>
                      </a:schemeClr>
                    </a:solidFill>
                  </a:tcPr>
                </a:tc>
              </a:tr>
            </a:tbl>
          </a:graphicData>
        </a:graphic>
      </p:graphicFrame>
      <p:sp>
        <p:nvSpPr>
          <p:cNvPr id="6" name="Title 1"/>
          <p:cNvSpPr>
            <a:spLocks noGrp="1"/>
          </p:cNvSpPr>
          <p:nvPr>
            <p:ph type="title"/>
          </p:nvPr>
        </p:nvSpPr>
        <p:spPr/>
        <p:txBody>
          <a:bodyPr>
            <a:normAutofit/>
          </a:bodyPr>
          <a:lstStyle/>
          <a:p>
            <a:pPr algn="ctr"/>
            <a:r>
              <a:rPr lang="en-US" sz="4400" b="1" dirty="0" smtClean="0"/>
              <a:t>LANDASAN PERUBAHAN</a:t>
            </a:r>
            <a:endParaRPr lang="id-ID" sz="44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1280160" y="2190749"/>
            <a:ext cx="9628632" cy="3939540"/>
          </a:xfrm>
          <a:prstGeom prst="rect">
            <a:avLst/>
          </a:prstGeom>
          <a:noFill/>
          <a:ln w="9525">
            <a:noFill/>
            <a:miter lim="800000"/>
            <a:headEnd/>
            <a:tailEnd/>
          </a:ln>
        </p:spPr>
        <p:txBody>
          <a:bodyPr>
            <a:spAutoFit/>
          </a:bodyPr>
          <a:lstStyle/>
          <a:p>
            <a:pPr eaLnBrk="1" hangingPunct="1"/>
            <a:r>
              <a:rPr lang="en-US" altLang="en-US" sz="2000" b="1" dirty="0" err="1" smtClean="0">
                <a:solidFill>
                  <a:srgbClr val="C00000"/>
                </a:solidFill>
              </a:rPr>
              <a:t>Karya</a:t>
            </a:r>
            <a:r>
              <a:rPr lang="en-US" altLang="en-US" sz="2000" b="1" dirty="0" smtClean="0">
                <a:solidFill>
                  <a:srgbClr val="C00000"/>
                </a:solidFill>
              </a:rPr>
              <a:t> </a:t>
            </a:r>
            <a:r>
              <a:rPr lang="en-US" altLang="en-US" sz="2000" b="1" dirty="0" err="1">
                <a:solidFill>
                  <a:srgbClr val="C00000"/>
                </a:solidFill>
              </a:rPr>
              <a:t>Seni</a:t>
            </a:r>
            <a:r>
              <a:rPr lang="en-US" altLang="en-US" sz="2000" b="1" dirty="0">
                <a:solidFill>
                  <a:srgbClr val="C00000"/>
                </a:solidFill>
              </a:rPr>
              <a:t> </a:t>
            </a:r>
            <a:r>
              <a:rPr lang="en-US" altLang="en-US" sz="2000" b="1" dirty="0" err="1">
                <a:solidFill>
                  <a:srgbClr val="C00000"/>
                </a:solidFill>
              </a:rPr>
              <a:t>bertaraf</a:t>
            </a:r>
            <a:r>
              <a:rPr lang="en-US" altLang="en-US" sz="2000" b="1" dirty="0">
                <a:solidFill>
                  <a:srgbClr val="C00000"/>
                </a:solidFill>
              </a:rPr>
              <a:t> </a:t>
            </a:r>
            <a:r>
              <a:rPr lang="en-US" altLang="en-US" sz="2000" b="1" dirty="0" err="1">
                <a:solidFill>
                  <a:srgbClr val="C00000"/>
                </a:solidFill>
              </a:rPr>
              <a:t>internasional</a:t>
            </a:r>
            <a:r>
              <a:rPr lang="en-US" altLang="en-US" sz="2000" b="1" dirty="0">
                <a:solidFill>
                  <a:srgbClr val="C00000"/>
                </a:solidFill>
              </a:rPr>
              <a:t> </a:t>
            </a:r>
            <a:r>
              <a:rPr lang="en-US" altLang="en-US" sz="2000" dirty="0" err="1"/>
              <a:t>bila</a:t>
            </a:r>
            <a:r>
              <a:rPr lang="en-US" altLang="en-US" sz="2000" dirty="0"/>
              <a:t> </a:t>
            </a:r>
            <a:r>
              <a:rPr lang="en-US" altLang="en-US" sz="2000" dirty="0" err="1"/>
              <a:t>memenuhi</a:t>
            </a:r>
            <a:r>
              <a:rPr lang="en-US" altLang="en-US" sz="2000" dirty="0"/>
              <a:t> </a:t>
            </a:r>
            <a:r>
              <a:rPr lang="en-US" altLang="en-US" sz="2000" dirty="0" err="1"/>
              <a:t>salah</a:t>
            </a:r>
            <a:r>
              <a:rPr lang="en-US" altLang="en-US" sz="2000" dirty="0"/>
              <a:t> </a:t>
            </a:r>
            <a:r>
              <a:rPr lang="en-US" altLang="en-US" sz="2000" dirty="0" err="1"/>
              <a:t>satu</a:t>
            </a:r>
            <a:r>
              <a:rPr lang="en-US" altLang="en-US" sz="2000" dirty="0"/>
              <a:t> </a:t>
            </a:r>
            <a:r>
              <a:rPr lang="en-US" altLang="en-US" sz="2000" dirty="0" err="1"/>
              <a:t>persyaratan</a:t>
            </a:r>
            <a:r>
              <a:rPr lang="en-US" altLang="en-US" sz="2000" dirty="0"/>
              <a:t> di </a:t>
            </a:r>
            <a:r>
              <a:rPr lang="en-US" altLang="en-US" sz="2000" dirty="0" err="1"/>
              <a:t>bawah</a:t>
            </a:r>
            <a:r>
              <a:rPr lang="en-US" altLang="en-US" sz="2000" dirty="0"/>
              <a:t> </a:t>
            </a:r>
            <a:r>
              <a:rPr lang="en-US" altLang="en-US" sz="2000" dirty="0" err="1"/>
              <a:t>ini</a:t>
            </a:r>
            <a:r>
              <a:rPr lang="en-US" altLang="en-US" sz="2000" dirty="0"/>
              <a:t> </a:t>
            </a:r>
            <a:r>
              <a:rPr lang="en-US" altLang="en-US" sz="2000" dirty="0" err="1"/>
              <a:t>Penyelenggaranya</a:t>
            </a:r>
            <a:r>
              <a:rPr lang="en-US" altLang="en-US" sz="2000" dirty="0"/>
              <a:t> </a:t>
            </a:r>
            <a:r>
              <a:rPr lang="en-US" altLang="en-US" sz="2000" dirty="0" err="1"/>
              <a:t>dilakukan</a:t>
            </a:r>
            <a:r>
              <a:rPr lang="en-US" altLang="en-US" sz="2000" dirty="0"/>
              <a:t> </a:t>
            </a:r>
            <a:r>
              <a:rPr lang="en-US" altLang="en-US" sz="2000" dirty="0" err="1"/>
              <a:t>oleh</a:t>
            </a:r>
            <a:r>
              <a:rPr lang="en-US" altLang="en-US" sz="2000" dirty="0"/>
              <a:t> minimal 3 (</a:t>
            </a:r>
            <a:r>
              <a:rPr lang="en-US" altLang="en-US" sz="2000" dirty="0" err="1"/>
              <a:t>tiga</a:t>
            </a:r>
            <a:r>
              <a:rPr lang="en-US" altLang="en-US" sz="2000" dirty="0"/>
              <a:t>) </a:t>
            </a:r>
            <a:r>
              <a:rPr lang="en-US" altLang="en-US" sz="2000" dirty="0" err="1"/>
              <a:t>negara</a:t>
            </a:r>
            <a:r>
              <a:rPr lang="en-US" altLang="en-US" sz="2000" dirty="0"/>
              <a:t> </a:t>
            </a:r>
            <a:r>
              <a:rPr lang="en-US" altLang="en-US" sz="2000" dirty="0" err="1"/>
              <a:t>atau</a:t>
            </a:r>
            <a:r>
              <a:rPr lang="en-US" altLang="en-US" sz="2000" dirty="0"/>
              <a:t> </a:t>
            </a:r>
            <a:r>
              <a:rPr lang="en-US" altLang="en-US" sz="2000" dirty="0" err="1"/>
              <a:t>badan</a:t>
            </a:r>
            <a:r>
              <a:rPr lang="en-US" altLang="en-US" sz="2000" dirty="0"/>
              <a:t> yang </a:t>
            </a:r>
            <a:r>
              <a:rPr lang="en-US" altLang="en-US" sz="2000" dirty="0" err="1"/>
              <a:t>sudah</a:t>
            </a:r>
            <a:r>
              <a:rPr lang="en-US" altLang="en-US" sz="2000" dirty="0"/>
              <a:t> </a:t>
            </a:r>
            <a:r>
              <a:rPr lang="en-US" altLang="en-US" sz="2000" dirty="0" err="1"/>
              <a:t>mendapatkan</a:t>
            </a:r>
            <a:r>
              <a:rPr lang="en-US" altLang="en-US" sz="2000" dirty="0"/>
              <a:t> </a:t>
            </a:r>
            <a:r>
              <a:rPr lang="en-US" altLang="en-US" sz="2000" dirty="0" err="1"/>
              <a:t>pengakuan</a:t>
            </a:r>
            <a:r>
              <a:rPr lang="en-US" altLang="en-US" sz="2000" dirty="0"/>
              <a:t> </a:t>
            </a:r>
            <a:r>
              <a:rPr lang="en-US" altLang="en-US" sz="2000" dirty="0" err="1"/>
              <a:t>internasional</a:t>
            </a:r>
            <a:r>
              <a:rPr lang="en-US" altLang="en-US" sz="2000" dirty="0"/>
              <a:t>  </a:t>
            </a:r>
            <a:r>
              <a:rPr lang="en-US" altLang="en-US" sz="2000" dirty="0" err="1"/>
              <a:t>Peserta</a:t>
            </a:r>
            <a:r>
              <a:rPr lang="en-US" altLang="en-US" sz="2000" dirty="0"/>
              <a:t> </a:t>
            </a:r>
            <a:r>
              <a:rPr lang="en-US" altLang="en-US" sz="2000" dirty="0" err="1"/>
              <a:t>berasal</a:t>
            </a:r>
            <a:r>
              <a:rPr lang="en-US" altLang="en-US" sz="2000" dirty="0"/>
              <a:t> dari minimal </a:t>
            </a:r>
            <a:r>
              <a:rPr lang="en-US" altLang="en-US" sz="2000" dirty="0" err="1"/>
              <a:t>tiga</a:t>
            </a:r>
            <a:r>
              <a:rPr lang="en-US" altLang="en-US" sz="2000" dirty="0"/>
              <a:t> </a:t>
            </a:r>
            <a:r>
              <a:rPr lang="en-US" altLang="en-US" sz="2000" dirty="0" err="1"/>
              <a:t>negara</a:t>
            </a:r>
            <a:r>
              <a:rPr lang="en-US" altLang="en-US" sz="2000" dirty="0"/>
              <a:t> </a:t>
            </a:r>
            <a:r>
              <a:rPr lang="en-US" altLang="en-US" sz="2000" dirty="0" err="1"/>
              <a:t>atau</a:t>
            </a:r>
            <a:r>
              <a:rPr lang="en-US" altLang="en-US" sz="2000" dirty="0"/>
              <a:t> </a:t>
            </a:r>
            <a:r>
              <a:rPr lang="en-US" altLang="en-US" sz="2000" dirty="0" err="1"/>
              <a:t>lebih</a:t>
            </a:r>
            <a:r>
              <a:rPr lang="en-US" altLang="en-US" sz="2000" dirty="0"/>
              <a:t> </a:t>
            </a:r>
            <a:r>
              <a:rPr lang="en-US" altLang="en-US" sz="2000" dirty="0" err="1"/>
              <a:t>Pengamatan</a:t>
            </a:r>
            <a:r>
              <a:rPr lang="en-US" altLang="en-US" sz="2000" dirty="0"/>
              <a:t>  </a:t>
            </a:r>
            <a:r>
              <a:rPr lang="en-US" altLang="en-US" sz="2000" dirty="0" err="1"/>
              <a:t>dilakukan</a:t>
            </a:r>
            <a:r>
              <a:rPr lang="en-US" altLang="en-US" sz="2000" dirty="0"/>
              <a:t> </a:t>
            </a:r>
            <a:r>
              <a:rPr lang="en-US" altLang="en-US" sz="2000" dirty="0" err="1"/>
              <a:t>oleh</a:t>
            </a:r>
            <a:r>
              <a:rPr lang="en-US" altLang="en-US" sz="2000" dirty="0"/>
              <a:t> </a:t>
            </a:r>
            <a:r>
              <a:rPr lang="en-US" altLang="en-US" sz="2000" dirty="0" err="1"/>
              <a:t>kritikus</a:t>
            </a:r>
            <a:r>
              <a:rPr lang="en-US" altLang="en-US" sz="2000" dirty="0"/>
              <a:t>  yang </a:t>
            </a:r>
            <a:r>
              <a:rPr lang="en-US" altLang="en-US" sz="2000" dirty="0" err="1"/>
              <a:t>mempunyai</a:t>
            </a:r>
            <a:r>
              <a:rPr lang="en-US" altLang="en-US" sz="2000" dirty="0"/>
              <a:t> </a:t>
            </a:r>
            <a:r>
              <a:rPr lang="en-US" altLang="en-US" sz="2000" dirty="0" err="1"/>
              <a:t>otoritas</a:t>
            </a:r>
            <a:r>
              <a:rPr lang="en-US" altLang="en-US" sz="2000" dirty="0"/>
              <a:t> </a:t>
            </a:r>
            <a:r>
              <a:rPr lang="en-US" altLang="en-US" sz="2000" dirty="0" err="1"/>
              <a:t>pada</a:t>
            </a:r>
            <a:r>
              <a:rPr lang="en-US" altLang="en-US" sz="2000" dirty="0"/>
              <a:t> </a:t>
            </a:r>
            <a:r>
              <a:rPr lang="en-US" altLang="en-US" sz="2000" dirty="0" err="1"/>
              <a:t>tingkat</a:t>
            </a:r>
            <a:r>
              <a:rPr lang="en-US" altLang="en-US" sz="2000" dirty="0"/>
              <a:t> </a:t>
            </a:r>
            <a:r>
              <a:rPr lang="en-US" altLang="en-US" sz="2000" dirty="0" err="1"/>
              <a:t>internasional</a:t>
            </a:r>
            <a:r>
              <a:rPr lang="en-US" altLang="en-US" sz="2000" dirty="0" smtClean="0"/>
              <a:t>.</a:t>
            </a:r>
            <a:endParaRPr lang="en-US" altLang="en-US" sz="2000" dirty="0"/>
          </a:p>
          <a:p>
            <a:pPr eaLnBrk="1" hangingPunct="1"/>
            <a:r>
              <a:rPr lang="en-US" altLang="en-US" sz="2000" b="1" dirty="0" err="1">
                <a:solidFill>
                  <a:srgbClr val="C00000"/>
                </a:solidFill>
              </a:rPr>
              <a:t>Karya</a:t>
            </a:r>
            <a:r>
              <a:rPr lang="en-US" altLang="en-US" sz="2000" b="1" dirty="0">
                <a:solidFill>
                  <a:srgbClr val="C00000"/>
                </a:solidFill>
              </a:rPr>
              <a:t> </a:t>
            </a:r>
            <a:r>
              <a:rPr lang="en-US" altLang="en-US" sz="2000" b="1" dirty="0" err="1">
                <a:solidFill>
                  <a:srgbClr val="C00000"/>
                </a:solidFill>
              </a:rPr>
              <a:t>Seni</a:t>
            </a:r>
            <a:r>
              <a:rPr lang="en-US" altLang="en-US" sz="2000" b="1" dirty="0">
                <a:solidFill>
                  <a:srgbClr val="C00000"/>
                </a:solidFill>
              </a:rPr>
              <a:t>  </a:t>
            </a:r>
            <a:r>
              <a:rPr lang="en-US" altLang="en-US" sz="2000" b="1" dirty="0" err="1">
                <a:solidFill>
                  <a:srgbClr val="C00000"/>
                </a:solidFill>
              </a:rPr>
              <a:t>bertaraf</a:t>
            </a:r>
            <a:r>
              <a:rPr lang="en-US" altLang="en-US" sz="2000" b="1" dirty="0">
                <a:solidFill>
                  <a:srgbClr val="C00000"/>
                </a:solidFill>
              </a:rPr>
              <a:t> </a:t>
            </a:r>
            <a:r>
              <a:rPr lang="en-US" altLang="en-US" sz="2000" b="1" dirty="0" err="1">
                <a:solidFill>
                  <a:srgbClr val="C00000"/>
                </a:solidFill>
              </a:rPr>
              <a:t>Nasional</a:t>
            </a:r>
            <a:r>
              <a:rPr lang="en-US" altLang="en-US" sz="2000" b="1" dirty="0">
                <a:solidFill>
                  <a:srgbClr val="C00000"/>
                </a:solidFill>
              </a:rPr>
              <a:t> </a:t>
            </a:r>
            <a:r>
              <a:rPr lang="en-US" altLang="en-US" sz="2000" dirty="0" err="1"/>
              <a:t>bila</a:t>
            </a:r>
            <a:r>
              <a:rPr lang="en-US" altLang="en-US" sz="2000" dirty="0"/>
              <a:t> </a:t>
            </a:r>
            <a:r>
              <a:rPr lang="en-US" altLang="en-US" sz="2000" dirty="0" err="1"/>
              <a:t>memenuhi</a:t>
            </a:r>
            <a:r>
              <a:rPr lang="en-US" altLang="en-US" sz="2000" dirty="0"/>
              <a:t> </a:t>
            </a:r>
            <a:r>
              <a:rPr lang="en-US" altLang="en-US" sz="2000" dirty="0" err="1"/>
              <a:t>salah</a:t>
            </a:r>
            <a:r>
              <a:rPr lang="en-US" altLang="en-US" sz="2000" dirty="0"/>
              <a:t> </a:t>
            </a:r>
            <a:r>
              <a:rPr lang="en-US" altLang="en-US" sz="2000" dirty="0" err="1"/>
              <a:t>satu</a:t>
            </a:r>
            <a:r>
              <a:rPr lang="en-US" altLang="en-US" sz="2000" dirty="0"/>
              <a:t> </a:t>
            </a:r>
            <a:r>
              <a:rPr lang="en-US" altLang="en-US" sz="2000" dirty="0" err="1"/>
              <a:t>persyarat</a:t>
            </a:r>
            <a:r>
              <a:rPr lang="en-US" altLang="en-US" sz="2000" dirty="0"/>
              <a:t> </a:t>
            </a:r>
            <a:r>
              <a:rPr lang="en-US" altLang="en-US" sz="2000" dirty="0" err="1"/>
              <a:t>di</a:t>
            </a:r>
            <a:r>
              <a:rPr lang="en-US" altLang="en-US" sz="2000" dirty="0"/>
              <a:t> </a:t>
            </a:r>
            <a:r>
              <a:rPr lang="en-US" altLang="en-US" sz="2000" dirty="0" err="1"/>
              <a:t>bawah</a:t>
            </a:r>
            <a:r>
              <a:rPr lang="en-US" altLang="en-US" sz="2000" dirty="0"/>
              <a:t> </a:t>
            </a:r>
            <a:r>
              <a:rPr lang="en-US" altLang="en-US" sz="2000" dirty="0" err="1"/>
              <a:t>ini</a:t>
            </a:r>
            <a:r>
              <a:rPr lang="en-US" altLang="en-US" sz="2000" dirty="0"/>
              <a:t>: </a:t>
            </a:r>
          </a:p>
          <a:p>
            <a:pPr eaLnBrk="1" hangingPunct="1"/>
            <a:r>
              <a:rPr lang="en-US" altLang="en-US" sz="2000" dirty="0" err="1"/>
              <a:t>Penyelenggaranya</a:t>
            </a:r>
            <a:r>
              <a:rPr lang="en-US" altLang="en-US" sz="2000" dirty="0"/>
              <a:t> </a:t>
            </a:r>
            <a:r>
              <a:rPr lang="en-US" altLang="en-US" sz="2000" dirty="0" err="1"/>
              <a:t>dilakukan</a:t>
            </a:r>
            <a:r>
              <a:rPr lang="en-US" altLang="en-US" sz="2000" dirty="0"/>
              <a:t> minimal </a:t>
            </a:r>
            <a:r>
              <a:rPr lang="en-US" altLang="en-US" sz="2000" dirty="0" err="1"/>
              <a:t>oleh</a:t>
            </a:r>
            <a:r>
              <a:rPr lang="en-US" altLang="en-US" sz="2000" dirty="0"/>
              <a:t> 5 (lima) </a:t>
            </a:r>
            <a:r>
              <a:rPr lang="en-US" altLang="en-US" sz="2000" dirty="0" err="1"/>
              <a:t>provinsi</a:t>
            </a:r>
            <a:r>
              <a:rPr lang="en-US" altLang="en-US" sz="2000" dirty="0"/>
              <a:t> </a:t>
            </a:r>
            <a:r>
              <a:rPr lang="en-US" altLang="en-US" sz="2000" dirty="0" err="1"/>
              <a:t>atau</a:t>
            </a:r>
            <a:r>
              <a:rPr lang="en-US" altLang="en-US" sz="2000" dirty="0"/>
              <a:t> </a:t>
            </a:r>
            <a:r>
              <a:rPr lang="en-US" altLang="en-US" sz="2000" dirty="0" err="1"/>
              <a:t>Badan</a:t>
            </a:r>
            <a:r>
              <a:rPr lang="en-US" altLang="en-US" sz="2000" dirty="0"/>
              <a:t> Panitia yang </a:t>
            </a:r>
            <a:r>
              <a:rPr lang="en-US" altLang="en-US" sz="2000" dirty="0" err="1"/>
              <a:t>diberi</a:t>
            </a:r>
            <a:r>
              <a:rPr lang="en-US" altLang="en-US" sz="2000" dirty="0"/>
              <a:t> </a:t>
            </a:r>
            <a:r>
              <a:rPr lang="en-US" altLang="en-US" sz="2000" dirty="0" err="1"/>
              <a:t>wewenang</a:t>
            </a:r>
            <a:r>
              <a:rPr lang="en-US" altLang="en-US" sz="2000" dirty="0"/>
              <a:t> </a:t>
            </a:r>
          </a:p>
          <a:p>
            <a:pPr eaLnBrk="1" hangingPunct="1"/>
            <a:r>
              <a:rPr lang="en-US" altLang="en-US" sz="2000" dirty="0" err="1"/>
              <a:t>Peserta</a:t>
            </a:r>
            <a:r>
              <a:rPr lang="en-US" altLang="en-US" sz="2000" dirty="0"/>
              <a:t> </a:t>
            </a:r>
            <a:r>
              <a:rPr lang="en-US" altLang="en-US" sz="2000" dirty="0" err="1"/>
              <a:t>berasal</a:t>
            </a:r>
            <a:r>
              <a:rPr lang="en-US" altLang="en-US" sz="2000" dirty="0"/>
              <a:t> minimal dari 5 </a:t>
            </a:r>
            <a:r>
              <a:rPr lang="en-US" altLang="en-US" sz="2000" dirty="0" err="1"/>
              <a:t>provinsi</a:t>
            </a:r>
            <a:r>
              <a:rPr lang="en-US" altLang="en-US" sz="2000" dirty="0"/>
              <a:t> </a:t>
            </a:r>
          </a:p>
          <a:p>
            <a:pPr eaLnBrk="1" hangingPunct="1"/>
            <a:r>
              <a:rPr lang="en-US" altLang="en-US" sz="2000" dirty="0" err="1"/>
              <a:t>Pengamatan</a:t>
            </a:r>
            <a:r>
              <a:rPr lang="en-US" altLang="en-US" sz="2000" dirty="0"/>
              <a:t>  </a:t>
            </a:r>
            <a:r>
              <a:rPr lang="en-US" altLang="en-US" sz="2000" dirty="0" err="1"/>
              <a:t>dilakukan</a:t>
            </a:r>
            <a:r>
              <a:rPr lang="en-US" altLang="en-US" sz="2000" dirty="0"/>
              <a:t> </a:t>
            </a:r>
            <a:r>
              <a:rPr lang="en-US" altLang="en-US" sz="2000" dirty="0" err="1"/>
              <a:t>oleh</a:t>
            </a:r>
            <a:r>
              <a:rPr lang="en-US" altLang="en-US" sz="2000" dirty="0"/>
              <a:t> </a:t>
            </a:r>
            <a:r>
              <a:rPr lang="en-US" altLang="en-US" sz="2000" dirty="0" err="1"/>
              <a:t>kritikus</a:t>
            </a:r>
            <a:r>
              <a:rPr lang="en-US" altLang="en-US" sz="2000" dirty="0"/>
              <a:t>  yang </a:t>
            </a:r>
            <a:r>
              <a:rPr lang="en-US" altLang="en-US" sz="2000" dirty="0" err="1"/>
              <a:t>mempunyai</a:t>
            </a:r>
            <a:r>
              <a:rPr lang="en-US" altLang="en-US" sz="2000" dirty="0"/>
              <a:t> </a:t>
            </a:r>
            <a:r>
              <a:rPr lang="en-US" altLang="en-US" sz="2000" dirty="0" err="1"/>
              <a:t>otoritas</a:t>
            </a:r>
            <a:r>
              <a:rPr lang="en-US" altLang="en-US" sz="2000" dirty="0"/>
              <a:t> </a:t>
            </a:r>
            <a:r>
              <a:rPr lang="en-US" altLang="en-US" sz="2000" dirty="0" err="1"/>
              <a:t>pada</a:t>
            </a:r>
            <a:r>
              <a:rPr lang="en-US" altLang="en-US" sz="2000" dirty="0"/>
              <a:t> </a:t>
            </a:r>
            <a:r>
              <a:rPr lang="en-US" altLang="en-US" sz="2000" dirty="0" err="1"/>
              <a:t>tingkat</a:t>
            </a:r>
            <a:r>
              <a:rPr lang="en-US" altLang="en-US" sz="2000" dirty="0"/>
              <a:t> </a:t>
            </a:r>
            <a:r>
              <a:rPr lang="en-US" altLang="en-US" sz="2000" dirty="0" err="1"/>
              <a:t>nasional</a:t>
            </a:r>
            <a:endParaRPr lang="en-US" altLang="en-US" sz="2000" dirty="0"/>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3400" b="1" dirty="0" smtClean="0">
                <a:solidFill>
                  <a:schemeClr val="bg1"/>
                </a:solidFill>
                <a:effectLst>
                  <a:outerShdw blurRad="38100" dist="38100" dir="2700000" algn="tl">
                    <a:srgbClr val="000000">
                      <a:alpha val="43137"/>
                    </a:srgbClr>
                  </a:outerShdw>
                </a:effectLst>
                <a:latin typeface="+mj-lt"/>
              </a:rPr>
              <a:t>KARYA SENI INTERNASIONAL, NASIONAL DAN LOKAL</a:t>
            </a:r>
            <a:endParaRPr lang="en-US" altLang="en-US" sz="3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60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280160" y="2190749"/>
            <a:ext cx="9628632" cy="4439677"/>
          </a:xfrm>
          <a:prstGeom prst="rect">
            <a:avLst/>
          </a:prstGeom>
          <a:noFill/>
          <a:ln w="9525">
            <a:noFill/>
            <a:miter lim="800000"/>
            <a:headEnd/>
            <a:tailEnd/>
          </a:ln>
        </p:spPr>
        <p:txBody>
          <a:bodyPr>
            <a:spAutoFit/>
          </a:bodyPr>
          <a:lstStyle/>
          <a:p>
            <a:pPr eaLnBrk="1" hangingPunct="1"/>
            <a:r>
              <a:rPr lang="en-US" altLang="en-US" sz="2200" b="1" dirty="0" err="1">
                <a:solidFill>
                  <a:srgbClr val="C00000"/>
                </a:solidFill>
                <a:latin typeface="+mj-lt"/>
                <a:ea typeface="Arial Unicode MS" pitchFamily="34" charset="-128"/>
                <a:cs typeface="Arial Unicode MS" pitchFamily="34" charset="-128"/>
              </a:rPr>
              <a:t>Karya</a:t>
            </a:r>
            <a:r>
              <a:rPr lang="en-US" altLang="en-US" sz="2200" b="1" dirty="0">
                <a:solidFill>
                  <a:srgbClr val="C00000"/>
                </a:solidFill>
                <a:latin typeface="+mj-lt"/>
                <a:ea typeface="Arial Unicode MS" pitchFamily="34" charset="-128"/>
                <a:cs typeface="Arial Unicode MS" pitchFamily="34" charset="-128"/>
              </a:rPr>
              <a:t> </a:t>
            </a:r>
            <a:r>
              <a:rPr lang="en-US" altLang="en-US" sz="2200" b="1" dirty="0" err="1">
                <a:solidFill>
                  <a:srgbClr val="C00000"/>
                </a:solidFill>
                <a:latin typeface="+mj-lt"/>
                <a:ea typeface="Arial Unicode MS" pitchFamily="34" charset="-128"/>
                <a:cs typeface="Arial Unicode MS" pitchFamily="34" charset="-128"/>
              </a:rPr>
              <a:t>Seni</a:t>
            </a:r>
            <a:r>
              <a:rPr lang="en-US" altLang="en-US" sz="2200" b="1" dirty="0">
                <a:solidFill>
                  <a:srgbClr val="C00000"/>
                </a:solidFill>
                <a:latin typeface="+mj-lt"/>
                <a:ea typeface="Arial Unicode MS" pitchFamily="34" charset="-128"/>
                <a:cs typeface="Arial Unicode MS" pitchFamily="34" charset="-128"/>
              </a:rPr>
              <a:t> </a:t>
            </a:r>
            <a:r>
              <a:rPr lang="en-US" altLang="en-US" sz="2200" b="1" dirty="0" err="1">
                <a:solidFill>
                  <a:srgbClr val="C00000"/>
                </a:solidFill>
                <a:latin typeface="+mj-lt"/>
                <a:ea typeface="Arial Unicode MS" pitchFamily="34" charset="-128"/>
                <a:cs typeface="Arial Unicode MS" pitchFamily="34" charset="-128"/>
              </a:rPr>
              <a:t>bertaraf</a:t>
            </a:r>
            <a:r>
              <a:rPr lang="en-US" altLang="en-US" sz="2200" b="1" dirty="0">
                <a:solidFill>
                  <a:srgbClr val="C00000"/>
                </a:solidFill>
                <a:latin typeface="+mj-lt"/>
                <a:ea typeface="Arial Unicode MS" pitchFamily="34" charset="-128"/>
                <a:cs typeface="Arial Unicode MS" pitchFamily="34" charset="-128"/>
              </a:rPr>
              <a:t> </a:t>
            </a:r>
            <a:r>
              <a:rPr lang="en-US" altLang="en-US" sz="2200" b="1" dirty="0" err="1">
                <a:solidFill>
                  <a:srgbClr val="C00000"/>
                </a:solidFill>
                <a:latin typeface="+mj-lt"/>
                <a:ea typeface="Arial Unicode MS" pitchFamily="34" charset="-128"/>
                <a:cs typeface="Arial Unicode MS" pitchFamily="34" charset="-128"/>
              </a:rPr>
              <a:t>Lokal</a:t>
            </a:r>
            <a:r>
              <a:rPr lang="en-US" altLang="en-US" sz="2200" b="1" dirty="0">
                <a:solidFill>
                  <a:srgbClr val="C00000"/>
                </a:solidFill>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bila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memenuhi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salah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satu</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persyaratan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bawah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p>
          <a:p>
            <a:pPr eaLnBrk="1" hangingPunct="1"/>
            <a:r>
              <a:rPr lang="en-US" altLang="en-US" sz="2200" dirty="0" err="1">
                <a:latin typeface="+mj-lt"/>
                <a:ea typeface="Arial Unicode MS" pitchFamily="34" charset="-128"/>
                <a:cs typeface="Arial Unicode MS" pitchFamily="34" charset="-128"/>
              </a:rPr>
              <a:t>Penyelenggaranya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dilakukan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oleh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suatu</a:t>
            </a:r>
            <a:r>
              <a:rPr lang="en-US" altLang="en-US" sz="2200" dirty="0">
                <a:latin typeface="+mj-lt"/>
                <a:ea typeface="Arial Unicode MS" pitchFamily="34" charset="-128"/>
                <a:cs typeface="Arial Unicode MS" pitchFamily="34" charset="-128"/>
              </a:rPr>
              <a:t> Panitia Daerah </a:t>
            </a:r>
          </a:p>
          <a:p>
            <a:pPr eaLnBrk="1" hangingPunct="1"/>
            <a:r>
              <a:rPr lang="en-US" altLang="en-US" sz="2200" dirty="0" err="1">
                <a:latin typeface="+mj-lt"/>
                <a:ea typeface="Arial Unicode MS" pitchFamily="34" charset="-128"/>
                <a:cs typeface="Arial Unicode MS" pitchFamily="34" charset="-128"/>
              </a:rPr>
              <a:t>Peserta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berasal</a:t>
            </a:r>
            <a:r>
              <a:rPr lang="en-US" altLang="en-US" sz="2200" dirty="0">
                <a:latin typeface="+mj-lt"/>
                <a:ea typeface="Arial Unicode MS" pitchFamily="34" charset="-128"/>
                <a:cs typeface="Arial Unicode MS" pitchFamily="34" charset="-128"/>
              </a:rPr>
              <a:t> dari </a:t>
            </a:r>
            <a:r>
              <a:rPr lang="en-US" altLang="en-US" sz="2200" dirty="0" err="1">
                <a:latin typeface="+mj-lt"/>
                <a:ea typeface="Arial Unicode MS" pitchFamily="34" charset="-128"/>
                <a:cs typeface="Arial Unicode MS" pitchFamily="34" charset="-128"/>
              </a:rPr>
              <a:t>daerah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Kabupaten</a:t>
            </a:r>
            <a:r>
              <a:rPr lang="en-US" altLang="en-US" sz="2200" dirty="0">
                <a:latin typeface="+mj-lt"/>
                <a:ea typeface="Arial Unicode MS" pitchFamily="34" charset="-128"/>
                <a:cs typeface="Arial Unicode MS" pitchFamily="34" charset="-128"/>
              </a:rPr>
              <a:t>/Kota </a:t>
            </a:r>
          </a:p>
          <a:p>
            <a:pPr eaLnBrk="1" hangingPunct="1"/>
            <a:r>
              <a:rPr lang="en-US" altLang="en-US" sz="2200" dirty="0" err="1">
                <a:latin typeface="+mj-lt"/>
                <a:ea typeface="Arial Unicode MS" pitchFamily="34" charset="-128"/>
                <a:cs typeface="Arial Unicode MS" pitchFamily="34" charset="-128"/>
              </a:rPr>
              <a:t>Pengamatan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dilakukan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oleh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kritikus</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mempunyai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otoritas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pada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tingkat</a:t>
            </a:r>
            <a:r>
              <a:rPr lang="en-US" altLang="en-US" sz="2200" dirty="0">
                <a:latin typeface="+mj-lt"/>
                <a:ea typeface="Arial Unicode MS" pitchFamily="34" charset="-128"/>
                <a:cs typeface="Arial Unicode MS" pitchFamily="34" charset="-128"/>
              </a:rPr>
              <a:t> </a:t>
            </a:r>
            <a:r>
              <a:rPr lang="en-US" altLang="en-US" sz="2200" dirty="0" err="1" smtClean="0">
                <a:latin typeface="+mj-lt"/>
                <a:ea typeface="Arial Unicode MS" pitchFamily="34" charset="-128"/>
                <a:cs typeface="Arial Unicode MS" pitchFamily="34" charset="-128"/>
              </a:rPr>
              <a:t>lokal</a:t>
            </a:r>
            <a:endParaRPr lang="en-US" altLang="en-US" sz="1400" dirty="0">
              <a:latin typeface="+mj-lt"/>
              <a:ea typeface="Arial Unicode MS" pitchFamily="34" charset="-128"/>
              <a:cs typeface="Arial Unicode MS" pitchFamily="34" charset="-128"/>
            </a:endParaRPr>
          </a:p>
          <a:p>
            <a:pPr eaLnBrk="1" hangingPunct="1"/>
            <a:r>
              <a:rPr lang="en-US" altLang="en-US" sz="2200" dirty="0" err="1">
                <a:latin typeface="+mj-lt"/>
                <a:ea typeface="Arial Unicode MS" pitchFamily="34" charset="-128"/>
                <a:cs typeface="Arial Unicode MS" pitchFamily="34" charset="-128"/>
              </a:rPr>
              <a:t>Bila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karya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dipergelarkan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secara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mandiri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atau</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kegiatan</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serupa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maka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penilaian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dilakukan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oleh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sejawat</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mempunyai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otoritas</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pada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tingkat</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internasional</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nasional</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maupun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lokal</a:t>
            </a:r>
            <a:r>
              <a:rPr lang="en-US" altLang="en-US" sz="2200" dirty="0">
                <a:latin typeface="+mj-lt"/>
                <a:ea typeface="Arial Unicode MS" pitchFamily="34" charset="-128"/>
                <a:cs typeface="Arial Unicode MS" pitchFamily="34" charset="-128"/>
              </a:rPr>
              <a:t> </a:t>
            </a:r>
            <a:endParaRPr lang="en-US" altLang="en-US" sz="1400" dirty="0">
              <a:latin typeface="+mj-lt"/>
              <a:ea typeface="Arial Unicode MS" pitchFamily="34" charset="-128"/>
              <a:cs typeface="Arial Unicode MS" pitchFamily="34" charset="-128"/>
            </a:endParaRPr>
          </a:p>
          <a:p>
            <a:pPr eaLnBrk="1" hangingPunct="1"/>
            <a:r>
              <a:rPr lang="en-US" altLang="en-US" sz="2200" dirty="0" err="1">
                <a:latin typeface="+mj-lt"/>
                <a:ea typeface="Arial Unicode MS" pitchFamily="34" charset="-128"/>
                <a:cs typeface="Arial Unicode MS" pitchFamily="34" charset="-128"/>
              </a:rPr>
              <a:t>Bila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karya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dipergelarkan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dalam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sebuah</a:t>
            </a:r>
            <a:r>
              <a:rPr lang="en-US" altLang="en-US" sz="2200" dirty="0">
                <a:latin typeface="+mj-lt"/>
                <a:ea typeface="Arial Unicode MS" pitchFamily="34" charset="-128"/>
                <a:cs typeface="Arial Unicode MS" pitchFamily="34" charset="-128"/>
              </a:rPr>
              <a:t> Festival </a:t>
            </a:r>
            <a:r>
              <a:rPr lang="en-US" altLang="en-US" sz="2200" dirty="0" err="1">
                <a:latin typeface="+mj-lt"/>
                <a:ea typeface="Arial Unicode MS" pitchFamily="34" charset="-128"/>
                <a:cs typeface="Arial Unicode MS" pitchFamily="34" charset="-128"/>
              </a:rPr>
              <a:t>atau</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kegiatan</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serupa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maka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penilaian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dilakukan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oleh</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suatu</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tim</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juri</a:t>
            </a:r>
            <a:r>
              <a:rPr lang="en-US" altLang="en-US" sz="2200" dirty="0">
                <a:latin typeface="+mj-lt"/>
                <a:ea typeface="Arial Unicode MS" pitchFamily="34" charset="-128"/>
                <a:cs typeface="Arial Unicode MS" pitchFamily="34" charset="-128"/>
              </a:rPr>
              <a:t>/</a:t>
            </a:r>
            <a:r>
              <a:rPr lang="en-US" altLang="en-US" sz="2200" dirty="0" err="1">
                <a:latin typeface="+mj-lt"/>
                <a:ea typeface="Arial Unicode MS" pitchFamily="34" charset="-128"/>
                <a:cs typeface="Arial Unicode MS" pitchFamily="34" charset="-128"/>
              </a:rPr>
              <a:t>pengamat</a:t>
            </a:r>
            <a:r>
              <a:rPr lang="en-US" altLang="en-US" sz="2200" dirty="0">
                <a:latin typeface="+mj-lt"/>
                <a:ea typeface="Arial Unicode MS" pitchFamily="34" charset="-128"/>
                <a:cs typeface="Arial Unicode MS" pitchFamily="34" charset="-128"/>
              </a:rPr>
              <a:t> yang </a:t>
            </a:r>
            <a:r>
              <a:rPr lang="en-US" altLang="en-US" sz="2200" dirty="0" err="1">
                <a:latin typeface="+mj-lt"/>
                <a:ea typeface="Arial Unicode MS" pitchFamily="34" charset="-128"/>
                <a:cs typeface="Arial Unicode MS" pitchFamily="34" charset="-128"/>
              </a:rPr>
              <a:t>berkompeten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sesuai</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dengan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tingkatannya</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internasional</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nasional</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maupun</a:t>
            </a:r>
            <a:r>
              <a:rPr lang="en-US" altLang="en-US" sz="2200" dirty="0">
                <a:latin typeface="+mj-lt"/>
                <a:ea typeface="Arial Unicode MS" pitchFamily="34" charset="-128"/>
                <a:cs typeface="Arial Unicode MS" pitchFamily="34" charset="-128"/>
              </a:rPr>
              <a:t> </a:t>
            </a:r>
            <a:r>
              <a:rPr lang="en-US" altLang="en-US" sz="2200" dirty="0" err="1">
                <a:latin typeface="+mj-lt"/>
                <a:ea typeface="Arial Unicode MS" pitchFamily="34" charset="-128"/>
                <a:cs typeface="Arial Unicode MS" pitchFamily="34" charset="-128"/>
              </a:rPr>
              <a:t>lokal</a:t>
            </a:r>
            <a:endParaRPr lang="en-US" altLang="en-US" sz="2200" dirty="0">
              <a:latin typeface="+mj-lt"/>
              <a:ea typeface="Arial Unicode MS" pitchFamily="34" charset="-128"/>
              <a:cs typeface="Arial Unicode MS" pitchFamily="34" charset="-128"/>
            </a:endParaRPr>
          </a:p>
        </p:txBody>
      </p:sp>
      <p:sp>
        <p:nvSpPr>
          <p:cNvPr id="5" name="Title 1"/>
          <p:cNvSpPr txBox="1">
            <a:spLocks noGrp="1"/>
          </p:cNvSpPr>
          <p:nvPr>
            <p:ph type="title"/>
          </p:nvPr>
        </p:nvSpPr>
        <p:spPr bwMode="auto">
          <a:xfrm>
            <a:off x="1280160" y="466343"/>
            <a:ext cx="9628632" cy="13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3400" b="1" dirty="0" smtClean="0">
                <a:solidFill>
                  <a:schemeClr val="bg1"/>
                </a:solidFill>
                <a:effectLst>
                  <a:outerShdw blurRad="38100" dist="38100" dir="2700000" algn="tl">
                    <a:srgbClr val="000000">
                      <a:alpha val="43137"/>
                    </a:srgbClr>
                  </a:outerShdw>
                </a:effectLst>
                <a:latin typeface="+mj-lt"/>
              </a:rPr>
              <a:t>KARYA SENI INTERNASIONAL, NASIONAL DAN LOKAL</a:t>
            </a:r>
            <a:endParaRPr lang="en-US" altLang="en-US" sz="3400" b="1"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BD266BE7-899D-4075-917F-DBDE33B6B692}" type="slidenum">
              <a:rPr lang="en-US" smtClean="0"/>
              <a:pPr/>
              <a:t>61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60" y="1962149"/>
            <a:ext cx="10473690" cy="3986213"/>
          </a:xfrm>
        </p:spPr>
        <p:txBody>
          <a:bodyPr>
            <a:normAutofit/>
          </a:bodyPr>
          <a:lstStyle/>
          <a:p>
            <a:r>
              <a:rPr lang="en-US" sz="2600" dirty="0" err="1" smtClean="0"/>
              <a:t>Beberapa</a:t>
            </a:r>
            <a:r>
              <a:rPr lang="en-US" sz="2600" dirty="0" smtClean="0"/>
              <a:t> </a:t>
            </a:r>
            <a:r>
              <a:rPr lang="en-US" sz="2600" dirty="0" err="1" smtClean="0"/>
              <a:t>laman</a:t>
            </a:r>
            <a:r>
              <a:rPr lang="en-US" sz="2600" dirty="0" smtClean="0"/>
              <a:t> yang </a:t>
            </a:r>
            <a:r>
              <a:rPr lang="en-US" sz="2600" dirty="0" err="1" smtClean="0"/>
              <a:t>perlu</a:t>
            </a:r>
            <a:r>
              <a:rPr lang="en-US" sz="2600" dirty="0" smtClean="0"/>
              <a:t> </a:t>
            </a:r>
            <a:r>
              <a:rPr lang="en-US" sz="2600" dirty="0" err="1" smtClean="0"/>
              <a:t>diketahui</a:t>
            </a:r>
            <a:r>
              <a:rPr lang="en-US" sz="2600" dirty="0" smtClean="0"/>
              <a:t> </a:t>
            </a:r>
            <a:r>
              <a:rPr lang="en-US" sz="2600" dirty="0" err="1" smtClean="0"/>
              <a:t>dosen</a:t>
            </a:r>
            <a:r>
              <a:rPr lang="en-US" sz="2600" dirty="0" smtClean="0"/>
              <a:t>:</a:t>
            </a:r>
          </a:p>
          <a:p>
            <a:pPr lvl="1">
              <a:buNone/>
            </a:pPr>
            <a:endParaRPr lang="id-ID" sz="2600" dirty="0"/>
          </a:p>
        </p:txBody>
      </p:sp>
      <p:sp>
        <p:nvSpPr>
          <p:cNvPr id="4" name="Slide Number Placeholder 3"/>
          <p:cNvSpPr>
            <a:spLocks noGrp="1"/>
          </p:cNvSpPr>
          <p:nvPr>
            <p:ph type="sldNum" sz="quarter" idx="12"/>
          </p:nvPr>
        </p:nvSpPr>
        <p:spPr/>
        <p:txBody>
          <a:bodyPr/>
          <a:lstStyle/>
          <a:p>
            <a:fld id="{BD266BE7-899D-4075-917F-DBDE33B6B692}" type="slidenum">
              <a:rPr lang="id-ID" smtClean="0"/>
              <a:pPr/>
              <a:t>62</a:t>
            </a:fld>
            <a:endParaRPr lang="id-ID"/>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INFORMASI</a:t>
            </a:r>
            <a:endParaRPr lang="en-US" altLang="en-US" sz="4400" b="1" dirty="0">
              <a:solidFill>
                <a:schemeClr val="bg1"/>
              </a:solidFill>
              <a:effectLst>
                <a:outerShdw blurRad="38100" dist="38100" dir="2700000" algn="tl">
                  <a:srgbClr val="000000">
                    <a:alpha val="43137"/>
                  </a:srgbClr>
                </a:outerShdw>
              </a:effectLst>
              <a:latin typeface="+mj-lt"/>
            </a:endParaRPr>
          </a:p>
        </p:txBody>
      </p:sp>
      <p:graphicFrame>
        <p:nvGraphicFramePr>
          <p:cNvPr id="6" name="Table 5"/>
          <p:cNvGraphicFramePr>
            <a:graphicFrameLocks noGrp="1"/>
          </p:cNvGraphicFramePr>
          <p:nvPr>
            <p:extLst>
              <p:ext uri="{D42A27DB-BD31-4B8C-83A1-F6EECF244321}">
                <p14:modId xmlns="" xmlns:p14="http://schemas.microsoft.com/office/powerpoint/2010/main" val="3745086673"/>
              </p:ext>
            </p:extLst>
          </p:nvPr>
        </p:nvGraphicFramePr>
        <p:xfrm>
          <a:off x="1028699" y="2681816"/>
          <a:ext cx="10287001" cy="3703320"/>
        </p:xfrm>
        <a:graphic>
          <a:graphicData uri="http://schemas.openxmlformats.org/drawingml/2006/table">
            <a:tbl>
              <a:tblPr firstRow="1" bandRow="1">
                <a:tableStyleId>{BDBED569-4797-4DF1-A0F4-6AAB3CD982D8}</a:tableStyleId>
              </a:tblPr>
              <a:tblGrid>
                <a:gridCol w="540381"/>
                <a:gridCol w="4412620"/>
                <a:gridCol w="5334000"/>
              </a:tblGrid>
              <a:tr h="370840">
                <a:tc>
                  <a:txBody>
                    <a:bodyPr/>
                    <a:lstStyle/>
                    <a:p>
                      <a:pPr algn="ctr"/>
                      <a:r>
                        <a:rPr lang="en-US" sz="2100" dirty="0" smtClean="0"/>
                        <a:t>No</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Laman</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Keterangan</a:t>
                      </a:r>
                      <a:endParaRPr lang="id-ID" sz="2100" dirty="0">
                        <a:solidFill>
                          <a:schemeClr val="tx1"/>
                        </a:solidFill>
                      </a:endParaRPr>
                    </a:p>
                  </a:txBody>
                  <a:tcPr>
                    <a:solidFill>
                      <a:schemeClr val="accent1">
                        <a:lumMod val="60000"/>
                        <a:lumOff val="40000"/>
                      </a:schemeClr>
                    </a:solidFill>
                  </a:tcPr>
                </a:tc>
              </a:tr>
              <a:tr h="370840">
                <a:tc>
                  <a:txBody>
                    <a:bodyPr/>
                    <a:lstStyle/>
                    <a:p>
                      <a:pPr algn="ctr"/>
                      <a:r>
                        <a:rPr lang="en-US" sz="2100" dirty="0" smtClean="0">
                          <a:solidFill>
                            <a:schemeClr val="tx1"/>
                          </a:solidFill>
                        </a:rPr>
                        <a:t>1</a:t>
                      </a:r>
                      <a:endParaRPr lang="id-ID" sz="2100" dirty="0">
                        <a:solidFill>
                          <a:schemeClr val="tx1"/>
                        </a:solidFill>
                      </a:endParaRPr>
                    </a:p>
                  </a:txBody>
                  <a:tcPr anchor="ctr"/>
                </a:tc>
                <a:tc>
                  <a:txBody>
                    <a:bodyPr/>
                    <a:lstStyle/>
                    <a:p>
                      <a:r>
                        <a:rPr lang="en-US" sz="2100" dirty="0" smtClean="0">
                          <a:hlinkClick r:id="rId2"/>
                        </a:rPr>
                        <a:t>www.scimagojr.com</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untuk</a:t>
                      </a:r>
                      <a:r>
                        <a:rPr lang="en-US" sz="2100" dirty="0" smtClean="0">
                          <a:sym typeface="Wingdings" pitchFamily="2" charset="2"/>
                        </a:rPr>
                        <a:t> </a:t>
                      </a:r>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internasional</a:t>
                      </a:r>
                      <a:r>
                        <a:rPr lang="en-US" sz="2100" dirty="0" smtClean="0">
                          <a:sym typeface="Wingdings" pitchFamily="2" charset="2"/>
                        </a:rPr>
                        <a:t> </a:t>
                      </a:r>
                      <a:r>
                        <a:rPr lang="en-US" sz="2100" dirty="0" err="1" smtClean="0">
                          <a:sym typeface="Wingdings" pitchFamily="2" charset="2"/>
                        </a:rPr>
                        <a:t>bereputasi</a:t>
                      </a:r>
                      <a:r>
                        <a:rPr lang="en-US" sz="2100" dirty="0" smtClean="0">
                          <a:sym typeface="Wingdings" pitchFamily="2" charset="2"/>
                        </a:rPr>
                        <a:t> </a:t>
                      </a:r>
                      <a:endParaRPr lang="id-ID" sz="2100" dirty="0">
                        <a:solidFill>
                          <a:schemeClr val="tx1"/>
                        </a:solidFill>
                      </a:endParaRPr>
                    </a:p>
                  </a:txBody>
                  <a:tcPr/>
                </a:tc>
              </a:tr>
              <a:tr h="370840">
                <a:tc>
                  <a:txBody>
                    <a:bodyPr/>
                    <a:lstStyle/>
                    <a:p>
                      <a:pPr algn="ctr"/>
                      <a:r>
                        <a:rPr lang="en-US" sz="2100" dirty="0" smtClean="0">
                          <a:solidFill>
                            <a:schemeClr val="tx1"/>
                          </a:solidFill>
                        </a:rPr>
                        <a:t>2</a:t>
                      </a:r>
                      <a:endParaRPr lang="id-ID" sz="2100" dirty="0">
                        <a:solidFill>
                          <a:schemeClr val="tx1"/>
                        </a:solidFill>
                      </a:endParaRPr>
                    </a:p>
                  </a:txBody>
                  <a:tcPr anchor="ctr"/>
                </a:tc>
                <a:tc>
                  <a:txBody>
                    <a:bodyPr/>
                    <a:lstStyle/>
                    <a:p>
                      <a:r>
                        <a:rPr lang="en-US" sz="2100" dirty="0" smtClean="0">
                          <a:hlinkClick r:id="rId3"/>
                        </a:rPr>
                        <a:t>http://scholarlyoa.com/publishers/</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i="1" dirty="0" smtClean="0">
                          <a:sym typeface="Wingdings" pitchFamily="2" charset="2"/>
                        </a:rPr>
                        <a:t>questionable journal</a:t>
                      </a:r>
                      <a:r>
                        <a:rPr lang="en-US" sz="2100" dirty="0" smtClean="0">
                          <a:sym typeface="Wingdings" pitchFamily="2" charset="2"/>
                        </a:rPr>
                        <a:t> </a:t>
                      </a:r>
                      <a:r>
                        <a:rPr lang="en-US" sz="2100" dirty="0" err="1" smtClean="0">
                          <a:sym typeface="Wingdings" pitchFamily="2" charset="2"/>
                        </a:rPr>
                        <a:t>dan</a:t>
                      </a:r>
                      <a:r>
                        <a:rPr lang="en-US" sz="2100" dirty="0" smtClean="0">
                          <a:sym typeface="Wingdings" pitchFamily="2" charset="2"/>
                        </a:rPr>
                        <a:t> </a:t>
                      </a:r>
                      <a:r>
                        <a:rPr lang="en-US" sz="2100" i="1" dirty="0" smtClean="0">
                          <a:sym typeface="Wingdings" pitchFamily="2" charset="2"/>
                        </a:rPr>
                        <a:t>publisher</a:t>
                      </a:r>
                      <a:r>
                        <a:rPr lang="en-US" sz="2100" dirty="0" smtClean="0">
                          <a:sym typeface="Wingdings" pitchFamily="2" charset="2"/>
                        </a:rPr>
                        <a:t> </a:t>
                      </a:r>
                      <a:endParaRPr lang="id-ID" sz="2100" dirty="0">
                        <a:solidFill>
                          <a:schemeClr val="tx1"/>
                        </a:solidFill>
                      </a:endParaRPr>
                    </a:p>
                  </a:txBody>
                  <a:tcPr/>
                </a:tc>
              </a:tr>
              <a:tr h="370840">
                <a:tc>
                  <a:txBody>
                    <a:bodyPr/>
                    <a:lstStyle/>
                    <a:p>
                      <a:pPr algn="ctr"/>
                      <a:r>
                        <a:rPr lang="en-US" sz="2100" dirty="0" smtClean="0">
                          <a:solidFill>
                            <a:schemeClr val="tx1"/>
                          </a:solidFill>
                        </a:rPr>
                        <a:t>3</a:t>
                      </a:r>
                      <a:endParaRPr lang="id-ID" sz="2100" dirty="0">
                        <a:solidFill>
                          <a:schemeClr val="tx1"/>
                        </a:solidFill>
                      </a:endParaRPr>
                    </a:p>
                  </a:txBody>
                  <a:tcPr anchor="ctr"/>
                </a:tc>
                <a:tc>
                  <a:txBody>
                    <a:bodyPr/>
                    <a:lstStyle/>
                    <a:p>
                      <a:r>
                        <a:rPr lang="en-US" sz="2100" dirty="0" smtClean="0">
                          <a:hlinkClick r:id="rId4"/>
                        </a:rPr>
                        <a:t>www.microsoftacademicsearch.com</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internasional</a:t>
                      </a:r>
                      <a:endParaRPr lang="id-ID" sz="2100" dirty="0">
                        <a:solidFill>
                          <a:schemeClr val="tx1"/>
                        </a:solidFill>
                      </a:endParaRPr>
                    </a:p>
                  </a:txBody>
                  <a:tcPr/>
                </a:tc>
              </a:tr>
              <a:tr h="370840">
                <a:tc>
                  <a:txBody>
                    <a:bodyPr/>
                    <a:lstStyle/>
                    <a:p>
                      <a:pPr algn="ctr"/>
                      <a:r>
                        <a:rPr lang="en-US" sz="2100" dirty="0" smtClean="0">
                          <a:solidFill>
                            <a:schemeClr val="tx1"/>
                          </a:solidFill>
                        </a:rPr>
                        <a:t>4</a:t>
                      </a:r>
                      <a:endParaRPr lang="id-ID" sz="2100" dirty="0">
                        <a:solidFill>
                          <a:schemeClr val="tx1"/>
                        </a:solidFill>
                      </a:endParaRPr>
                    </a:p>
                  </a:txBody>
                  <a:tcPr anchor="ctr"/>
                </a:tc>
                <a:tc>
                  <a:txBody>
                    <a:bodyPr/>
                    <a:lstStyle/>
                    <a:p>
                      <a:r>
                        <a:rPr lang="en-US" sz="2100" dirty="0" smtClean="0">
                          <a:hlinkClick r:id="rId5"/>
                        </a:rPr>
                        <a:t>http://issn.lipi.go.id/</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issn</a:t>
                      </a:r>
                      <a:endParaRPr lang="id-ID" sz="2100" dirty="0">
                        <a:solidFill>
                          <a:schemeClr val="tx1"/>
                        </a:solidFill>
                      </a:endParaRPr>
                    </a:p>
                  </a:txBody>
                  <a:tcPr/>
                </a:tc>
              </a:tr>
              <a:tr h="370840">
                <a:tc>
                  <a:txBody>
                    <a:bodyPr/>
                    <a:lstStyle/>
                    <a:p>
                      <a:pPr algn="ctr"/>
                      <a:r>
                        <a:rPr lang="en-US" sz="2100" dirty="0" smtClean="0">
                          <a:solidFill>
                            <a:schemeClr val="tx1"/>
                          </a:solidFill>
                        </a:rPr>
                        <a:t>5</a:t>
                      </a:r>
                      <a:endParaRPr lang="id-ID" sz="2100" dirty="0">
                        <a:solidFill>
                          <a:schemeClr val="tx1"/>
                        </a:solidFill>
                      </a:endParaRPr>
                    </a:p>
                  </a:txBody>
                  <a:tcPr anchor="ctr"/>
                </a:tc>
                <a:tc>
                  <a:txBody>
                    <a:bodyPr/>
                    <a:lstStyle/>
                    <a:p>
                      <a:r>
                        <a:rPr lang="en-US" sz="2100" dirty="0" smtClean="0">
                          <a:hlinkClick r:id="rId6"/>
                        </a:rPr>
                        <a:t>www.doaj.com</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INA </a:t>
                      </a:r>
                      <a:r>
                        <a:rPr lang="en-US" sz="2100" dirty="0" err="1" smtClean="0">
                          <a:sym typeface="Wingdings" pitchFamily="2" charset="2"/>
                        </a:rPr>
                        <a:t>masuk</a:t>
                      </a:r>
                      <a:r>
                        <a:rPr lang="en-US" sz="2100" dirty="0" smtClean="0">
                          <a:sym typeface="Wingdings" pitchFamily="2" charset="2"/>
                        </a:rPr>
                        <a:t> list</a:t>
                      </a:r>
                      <a:r>
                        <a:rPr lang="en-US" sz="2100" dirty="0" smtClean="0"/>
                        <a:t> </a:t>
                      </a:r>
                      <a:endParaRPr lang="id-ID" sz="2100" dirty="0">
                        <a:solidFill>
                          <a:schemeClr val="tx1"/>
                        </a:solidFill>
                      </a:endParaRPr>
                    </a:p>
                  </a:txBody>
                  <a:tcPr/>
                </a:tc>
              </a:tr>
              <a:tr h="370840">
                <a:tc>
                  <a:txBody>
                    <a:bodyPr/>
                    <a:lstStyle/>
                    <a:p>
                      <a:pPr algn="ctr"/>
                      <a:r>
                        <a:rPr lang="en-US" sz="2100" dirty="0" smtClean="0">
                          <a:solidFill>
                            <a:schemeClr val="tx1"/>
                          </a:solidFill>
                        </a:rPr>
                        <a:t>6</a:t>
                      </a:r>
                      <a:endParaRPr lang="id-ID" sz="2100" dirty="0">
                        <a:solidFill>
                          <a:schemeClr val="tx1"/>
                        </a:solidFill>
                      </a:endParaRPr>
                    </a:p>
                  </a:txBody>
                  <a:tcPr anchor="ctr"/>
                </a:tc>
                <a:tc>
                  <a:txBody>
                    <a:bodyPr/>
                    <a:lstStyle/>
                    <a:p>
                      <a:r>
                        <a:rPr lang="en-US" sz="2100" dirty="0" smtClean="0">
                          <a:hlinkClick r:id="rId7"/>
                        </a:rPr>
                        <a:t>www.plagiarisma.net</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plagiat</a:t>
                      </a:r>
                      <a:r>
                        <a:rPr lang="en-US" sz="2100" dirty="0" smtClean="0">
                          <a:sym typeface="Wingdings" pitchFamily="2" charset="2"/>
                        </a:rPr>
                        <a:t> </a:t>
                      </a:r>
                      <a:r>
                        <a:rPr lang="en-US" sz="2100" dirty="0" err="1" smtClean="0">
                          <a:sym typeface="Wingdings" pitchFamily="2" charset="2"/>
                        </a:rPr>
                        <a:t>karya</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di</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a:t>
                      </a:r>
                      <a:r>
                        <a:rPr lang="en-US" sz="2100" i="1" dirty="0" smtClean="0">
                          <a:sym typeface="Wingdings" pitchFamily="2" charset="2"/>
                        </a:rPr>
                        <a:t>open access</a:t>
                      </a:r>
                    </a:p>
                  </a:txBody>
                  <a:tcPr/>
                </a:tc>
              </a:tr>
              <a:tr h="370840">
                <a:tc>
                  <a:txBody>
                    <a:bodyPr/>
                    <a:lstStyle/>
                    <a:p>
                      <a:pPr algn="ctr"/>
                      <a:r>
                        <a:rPr lang="en-US" sz="2100" dirty="0" smtClean="0">
                          <a:solidFill>
                            <a:schemeClr val="tx1"/>
                          </a:solidFill>
                        </a:rPr>
                        <a:t>7</a:t>
                      </a:r>
                      <a:endParaRPr lang="id-ID" sz="2100" dirty="0">
                        <a:solidFill>
                          <a:schemeClr val="tx1"/>
                        </a:solidFill>
                      </a:endParaRPr>
                    </a:p>
                  </a:txBody>
                  <a:tcPr anchor="ctr"/>
                </a:tc>
                <a:tc>
                  <a:txBody>
                    <a:bodyPr/>
                    <a:lstStyle/>
                    <a:p>
                      <a:r>
                        <a:rPr lang="en-US" sz="2100" dirty="0" smtClean="0">
                          <a:hlinkClick r:id="rId8"/>
                        </a:rPr>
                        <a:t>http://www.duplichecker.com/</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cek</a:t>
                      </a:r>
                      <a:r>
                        <a:rPr lang="en-US" sz="2100" dirty="0" smtClean="0">
                          <a:sym typeface="Wingdings" pitchFamily="2" charset="2"/>
                        </a:rPr>
                        <a:t> </a:t>
                      </a:r>
                      <a:r>
                        <a:rPr lang="en-US" sz="2100" dirty="0" err="1" smtClean="0">
                          <a:sym typeface="Wingdings" pitchFamily="2" charset="2"/>
                        </a:rPr>
                        <a:t>plagiat</a:t>
                      </a:r>
                      <a:r>
                        <a:rPr lang="en-US" sz="2100" dirty="0" smtClean="0">
                          <a:sym typeface="Wingdings" pitchFamily="2" charset="2"/>
                        </a:rPr>
                        <a:t> </a:t>
                      </a:r>
                      <a:r>
                        <a:rPr lang="en-US" sz="2100" dirty="0" err="1" smtClean="0">
                          <a:sym typeface="Wingdings" pitchFamily="2" charset="2"/>
                        </a:rPr>
                        <a:t>karya</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dI</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a:t>
                      </a:r>
                      <a:r>
                        <a:rPr lang="en-US" sz="2100" i="1" dirty="0" smtClean="0">
                          <a:sym typeface="Wingdings" pitchFamily="2" charset="2"/>
                        </a:rPr>
                        <a:t>open access</a:t>
                      </a:r>
                    </a:p>
                  </a:txBody>
                  <a:tcPr/>
                </a:tc>
              </a:tr>
              <a:tr h="370840">
                <a:tc>
                  <a:txBody>
                    <a:bodyPr/>
                    <a:lstStyle/>
                    <a:p>
                      <a:pPr algn="ctr"/>
                      <a:r>
                        <a:rPr lang="en-US" sz="2100" dirty="0" smtClean="0">
                          <a:solidFill>
                            <a:schemeClr val="tx1"/>
                          </a:solidFill>
                        </a:rPr>
                        <a:t>8</a:t>
                      </a:r>
                      <a:endParaRPr lang="id-ID" sz="2100" dirty="0">
                        <a:solidFill>
                          <a:schemeClr val="tx1"/>
                        </a:solidFill>
                      </a:endParaRPr>
                    </a:p>
                  </a:txBody>
                  <a:tcPr anchor="ctr"/>
                </a:tc>
                <a:tc>
                  <a:txBody>
                    <a:bodyPr/>
                    <a:lstStyle/>
                    <a:p>
                      <a:r>
                        <a:rPr lang="en-US" sz="2100" dirty="0" smtClean="0">
                          <a:hlinkClick r:id="rId9"/>
                        </a:rPr>
                        <a:t>www.ithenticate.com</a:t>
                      </a:r>
                      <a:r>
                        <a:rPr lang="en-US" sz="2100" dirty="0" smtClean="0"/>
                        <a:t> </a:t>
                      </a:r>
                      <a:endParaRPr lang="id-ID" sz="2100" dirty="0">
                        <a:solidFill>
                          <a:schemeClr val="tx1"/>
                        </a:solidFill>
                      </a:endParaRPr>
                    </a:p>
                  </a:txBody>
                  <a:tcPr/>
                </a:tc>
                <a:tc>
                  <a:txBody>
                    <a:bodyPr/>
                    <a:lstStyle/>
                    <a:p>
                      <a:r>
                        <a:rPr lang="en-US" sz="2100" dirty="0" smtClean="0">
                          <a:sym typeface="Wingdings" pitchFamily="2" charset="2"/>
                        </a:rPr>
                        <a:t>idem no. 7 </a:t>
                      </a:r>
                      <a:r>
                        <a:rPr lang="en-US" sz="2100" dirty="0" err="1" smtClean="0">
                          <a:sym typeface="Wingdings" pitchFamily="2" charset="2"/>
                        </a:rPr>
                        <a:t>tapi</a:t>
                      </a:r>
                      <a:r>
                        <a:rPr lang="en-US" sz="2100" dirty="0" smtClean="0">
                          <a:sym typeface="Wingdings" pitchFamily="2" charset="2"/>
                        </a:rPr>
                        <a:t> </a:t>
                      </a:r>
                      <a:r>
                        <a:rPr lang="en-US" sz="2100" dirty="0" err="1" smtClean="0">
                          <a:sym typeface="Wingdings" pitchFamily="2" charset="2"/>
                        </a:rPr>
                        <a:t>termasuk</a:t>
                      </a:r>
                      <a:r>
                        <a:rPr lang="en-US" sz="2100" dirty="0" smtClean="0">
                          <a:sym typeface="Wingdings" pitchFamily="2" charset="2"/>
                        </a:rPr>
                        <a:t>  </a:t>
                      </a:r>
                      <a:r>
                        <a:rPr lang="en-US" sz="2100" dirty="0" err="1" smtClean="0">
                          <a:sym typeface="Wingdings" pitchFamily="2" charset="2"/>
                        </a:rPr>
                        <a:t>laman</a:t>
                      </a:r>
                      <a:r>
                        <a:rPr lang="en-US" sz="2100" dirty="0" smtClean="0">
                          <a:sym typeface="Wingdings" pitchFamily="2" charset="2"/>
                        </a:rPr>
                        <a:t> subscribe</a:t>
                      </a: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60" y="1962149"/>
            <a:ext cx="10473690" cy="3986213"/>
          </a:xfrm>
        </p:spPr>
        <p:txBody>
          <a:bodyPr>
            <a:normAutofit/>
          </a:bodyPr>
          <a:lstStyle/>
          <a:p>
            <a:r>
              <a:rPr lang="en-US" sz="2600" dirty="0" err="1" smtClean="0"/>
              <a:t>Beberapa</a:t>
            </a:r>
            <a:r>
              <a:rPr lang="en-US" sz="2600" dirty="0" smtClean="0"/>
              <a:t> </a:t>
            </a:r>
            <a:r>
              <a:rPr lang="en-US" sz="2600" dirty="0" err="1" smtClean="0"/>
              <a:t>laman</a:t>
            </a:r>
            <a:r>
              <a:rPr lang="en-US" sz="2600" dirty="0" smtClean="0"/>
              <a:t> yang </a:t>
            </a:r>
            <a:r>
              <a:rPr lang="en-US" sz="2600" dirty="0" err="1" smtClean="0"/>
              <a:t>perlu</a:t>
            </a:r>
            <a:r>
              <a:rPr lang="en-US" sz="2600" dirty="0" smtClean="0"/>
              <a:t> </a:t>
            </a:r>
            <a:r>
              <a:rPr lang="en-US" sz="2600" dirty="0" err="1" smtClean="0"/>
              <a:t>diketahui</a:t>
            </a:r>
            <a:r>
              <a:rPr lang="en-US" sz="2600" dirty="0" smtClean="0"/>
              <a:t> </a:t>
            </a:r>
            <a:r>
              <a:rPr lang="en-US" sz="2600" dirty="0" err="1" smtClean="0"/>
              <a:t>dosen</a:t>
            </a:r>
            <a:r>
              <a:rPr lang="en-US" sz="2600" dirty="0" smtClean="0"/>
              <a:t>:</a:t>
            </a:r>
          </a:p>
          <a:p>
            <a:pPr lvl="1">
              <a:buNone/>
            </a:pPr>
            <a:endParaRPr lang="id-ID" sz="2600" dirty="0"/>
          </a:p>
        </p:txBody>
      </p:sp>
      <p:sp>
        <p:nvSpPr>
          <p:cNvPr id="4" name="Slide Number Placeholder 3"/>
          <p:cNvSpPr>
            <a:spLocks noGrp="1"/>
          </p:cNvSpPr>
          <p:nvPr>
            <p:ph type="sldNum" sz="quarter" idx="12"/>
          </p:nvPr>
        </p:nvSpPr>
        <p:spPr/>
        <p:txBody>
          <a:bodyPr/>
          <a:lstStyle/>
          <a:p>
            <a:fld id="{BD266BE7-899D-4075-917F-DBDE33B6B692}" type="slidenum">
              <a:rPr lang="id-ID" smtClean="0"/>
              <a:pPr/>
              <a:t>63</a:t>
            </a:fld>
            <a:endParaRPr lang="id-ID"/>
          </a:p>
        </p:txBody>
      </p:sp>
      <p:sp>
        <p:nvSpPr>
          <p:cNvPr id="5" name="Title 1"/>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tx1"/>
                </a:solidFill>
                <a:latin typeface="Lucida Sans Unicode" panose="020B0602030504020204" pitchFamily="34" charset="0"/>
                <a:ea typeface="+mj-ea"/>
                <a:cs typeface="+mj-cs"/>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r">
              <a:defRPr/>
            </a:pPr>
            <a:r>
              <a:rPr lang="en-US" altLang="en-US" sz="4400" b="1" dirty="0" smtClean="0">
                <a:solidFill>
                  <a:schemeClr val="bg1"/>
                </a:solidFill>
                <a:effectLst>
                  <a:outerShdw blurRad="38100" dist="38100" dir="2700000" algn="tl">
                    <a:srgbClr val="000000">
                      <a:alpha val="43137"/>
                    </a:srgbClr>
                  </a:outerShdw>
                </a:effectLst>
                <a:latin typeface="+mj-lt"/>
              </a:rPr>
              <a:t>INFORMASI</a:t>
            </a:r>
            <a:endParaRPr lang="en-US" altLang="en-US" sz="4400" b="1" dirty="0">
              <a:solidFill>
                <a:schemeClr val="bg1"/>
              </a:solidFill>
              <a:effectLst>
                <a:outerShdw blurRad="38100" dist="38100" dir="2700000" algn="tl">
                  <a:srgbClr val="000000">
                    <a:alpha val="43137"/>
                  </a:srgbClr>
                </a:outerShdw>
              </a:effectLst>
              <a:latin typeface="+mj-lt"/>
            </a:endParaRPr>
          </a:p>
        </p:txBody>
      </p:sp>
      <p:graphicFrame>
        <p:nvGraphicFramePr>
          <p:cNvPr id="6" name="Table 5"/>
          <p:cNvGraphicFramePr>
            <a:graphicFrameLocks noGrp="1"/>
          </p:cNvGraphicFramePr>
          <p:nvPr>
            <p:extLst>
              <p:ext uri="{D42A27DB-BD31-4B8C-83A1-F6EECF244321}">
                <p14:modId xmlns="" xmlns:p14="http://schemas.microsoft.com/office/powerpoint/2010/main" val="2823052051"/>
              </p:ext>
            </p:extLst>
          </p:nvPr>
        </p:nvGraphicFramePr>
        <p:xfrm>
          <a:off x="1143000" y="2548466"/>
          <a:ext cx="10344149" cy="4160520"/>
        </p:xfrm>
        <a:graphic>
          <a:graphicData uri="http://schemas.openxmlformats.org/drawingml/2006/table">
            <a:tbl>
              <a:tblPr firstRow="1" bandRow="1">
                <a:tableStyleId>{BDBED569-4797-4DF1-A0F4-6AAB3CD982D8}</a:tableStyleId>
              </a:tblPr>
              <a:tblGrid>
                <a:gridCol w="543382"/>
                <a:gridCol w="4314368"/>
                <a:gridCol w="5486399"/>
              </a:tblGrid>
              <a:tr h="370840">
                <a:tc>
                  <a:txBody>
                    <a:bodyPr/>
                    <a:lstStyle/>
                    <a:p>
                      <a:pPr algn="ctr"/>
                      <a:r>
                        <a:rPr lang="en-US" sz="2100" dirty="0" smtClean="0"/>
                        <a:t>No</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Laman</a:t>
                      </a:r>
                      <a:endParaRPr lang="id-ID" sz="2100" dirty="0">
                        <a:solidFill>
                          <a:schemeClr val="tx1"/>
                        </a:solidFill>
                      </a:endParaRPr>
                    </a:p>
                  </a:txBody>
                  <a:tcPr>
                    <a:solidFill>
                      <a:schemeClr val="accent1">
                        <a:lumMod val="60000"/>
                        <a:lumOff val="40000"/>
                      </a:schemeClr>
                    </a:solidFill>
                  </a:tcPr>
                </a:tc>
                <a:tc>
                  <a:txBody>
                    <a:bodyPr/>
                    <a:lstStyle/>
                    <a:p>
                      <a:pPr algn="ctr"/>
                      <a:r>
                        <a:rPr lang="en-US" sz="2100" dirty="0" err="1" smtClean="0"/>
                        <a:t>Keterangan</a:t>
                      </a:r>
                      <a:endParaRPr lang="id-ID" sz="2100" dirty="0">
                        <a:solidFill>
                          <a:schemeClr val="tx1"/>
                        </a:solidFill>
                      </a:endParaRPr>
                    </a:p>
                  </a:txBody>
                  <a:tcPr>
                    <a:solidFill>
                      <a:schemeClr val="accent1">
                        <a:lumMod val="60000"/>
                        <a:lumOff val="40000"/>
                      </a:schemeClr>
                    </a:solidFill>
                  </a:tcPr>
                </a:tc>
              </a:tr>
              <a:tr h="370840">
                <a:tc>
                  <a:txBody>
                    <a:bodyPr/>
                    <a:lstStyle/>
                    <a:p>
                      <a:pPr algn="ctr"/>
                      <a:r>
                        <a:rPr lang="en-US" sz="2100" dirty="0" smtClean="0">
                          <a:solidFill>
                            <a:schemeClr val="tx1"/>
                          </a:solidFill>
                        </a:rPr>
                        <a:t>9</a:t>
                      </a:r>
                      <a:endParaRPr lang="id-ID" sz="2100" dirty="0">
                        <a:solidFill>
                          <a:schemeClr val="tx1"/>
                        </a:solidFill>
                      </a:endParaRPr>
                    </a:p>
                  </a:txBody>
                  <a:tcPr anchor="ctr"/>
                </a:tc>
                <a:tc>
                  <a:txBody>
                    <a:bodyPr/>
                    <a:lstStyle/>
                    <a:p>
                      <a:r>
                        <a:rPr lang="en-US" sz="2100" dirty="0" smtClean="0">
                          <a:hlinkClick r:id="rId2"/>
                        </a:rPr>
                        <a:t>http://www.mendeley.com/</a:t>
                      </a:r>
                      <a:r>
                        <a:rPr lang="en-US" sz="2100" dirty="0" smtClean="0"/>
                        <a:t> </a:t>
                      </a:r>
                      <a:endParaRPr lang="id-ID" sz="2100" dirty="0">
                        <a:solidFill>
                          <a:schemeClr val="tx1"/>
                        </a:solidFill>
                      </a:endParaRPr>
                    </a:p>
                  </a:txBody>
                  <a:tcPr/>
                </a:tc>
                <a:tc>
                  <a:txBody>
                    <a:bodyPr/>
                    <a:lstStyle/>
                    <a:p>
                      <a:r>
                        <a:rPr lang="en-US" sz="2100" i="1" dirty="0" smtClean="0">
                          <a:sym typeface="Wingdings" pitchFamily="2" charset="2"/>
                        </a:rPr>
                        <a:t>one of Reference management software</a:t>
                      </a:r>
                    </a:p>
                  </a:txBody>
                  <a:tcPr/>
                </a:tc>
              </a:tr>
              <a:tr h="370840">
                <a:tc>
                  <a:txBody>
                    <a:bodyPr/>
                    <a:lstStyle/>
                    <a:p>
                      <a:pPr algn="ctr"/>
                      <a:r>
                        <a:rPr lang="en-US" sz="2100" dirty="0" smtClean="0">
                          <a:solidFill>
                            <a:schemeClr val="tx1"/>
                          </a:solidFill>
                        </a:rPr>
                        <a:t>10</a:t>
                      </a:r>
                      <a:endParaRPr lang="id-ID" sz="2100" dirty="0">
                        <a:solidFill>
                          <a:schemeClr val="tx1"/>
                        </a:solidFill>
                      </a:endParaRPr>
                    </a:p>
                  </a:txBody>
                  <a:tcPr anchor="ctr"/>
                </a:tc>
                <a:tc>
                  <a:txBody>
                    <a:bodyPr/>
                    <a:lstStyle/>
                    <a:p>
                      <a:r>
                        <a:rPr lang="en-US" sz="2100" dirty="0" smtClean="0">
                          <a:hlinkClick r:id="rId3"/>
                        </a:rPr>
                        <a:t>www.pubmed.com</a:t>
                      </a:r>
                      <a:endParaRPr lang="id-ID" sz="2100" dirty="0">
                        <a:solidFill>
                          <a:schemeClr val="tx1"/>
                        </a:solidFill>
                      </a:endParaRPr>
                    </a:p>
                  </a:txBody>
                  <a:tcPr/>
                </a:tc>
                <a:tc>
                  <a:txBody>
                    <a:bodyPr/>
                    <a:lstStyle/>
                    <a:p>
                      <a:r>
                        <a:rPr lang="en-US" sz="2100" dirty="0" err="1" smtClean="0">
                          <a:sym typeface="Wingdings" pitchFamily="2" charset="2"/>
                        </a:rPr>
                        <a:t>laman</a:t>
                      </a:r>
                      <a:r>
                        <a:rPr lang="en-US" sz="2100" dirty="0" smtClean="0">
                          <a:sym typeface="Wingdings" pitchFamily="2" charset="2"/>
                        </a:rPr>
                        <a:t> </a:t>
                      </a:r>
                      <a:r>
                        <a:rPr lang="en-US" sz="2100" dirty="0" err="1" smtClean="0">
                          <a:sym typeface="Wingdings" pitchFamily="2" charset="2"/>
                        </a:rPr>
                        <a:t>jurnal</a:t>
                      </a:r>
                      <a:r>
                        <a:rPr lang="en-US" sz="2100" dirty="0" smtClean="0">
                          <a:sym typeface="Wingdings" pitchFamily="2" charset="2"/>
                        </a:rPr>
                        <a:t> </a:t>
                      </a:r>
                      <a:r>
                        <a:rPr lang="en-US" sz="2100" dirty="0" err="1" smtClean="0">
                          <a:sym typeface="Wingdings" pitchFamily="2" charset="2"/>
                        </a:rPr>
                        <a:t>ilmiah</a:t>
                      </a:r>
                      <a:r>
                        <a:rPr lang="en-US" sz="2100" dirty="0" smtClean="0">
                          <a:sym typeface="Wingdings" pitchFamily="2" charset="2"/>
                        </a:rPr>
                        <a:t> </a:t>
                      </a:r>
                      <a:r>
                        <a:rPr lang="en-US" sz="2100" dirty="0" err="1" smtClean="0">
                          <a:sym typeface="Wingdings" pitchFamily="2" charset="2"/>
                        </a:rPr>
                        <a:t>bidang</a:t>
                      </a:r>
                      <a:r>
                        <a:rPr lang="en-US" sz="2100" dirty="0" smtClean="0">
                          <a:sym typeface="Wingdings" pitchFamily="2" charset="2"/>
                        </a:rPr>
                        <a:t> </a:t>
                      </a:r>
                      <a:r>
                        <a:rPr lang="en-US" sz="2100" dirty="0" err="1" smtClean="0">
                          <a:sym typeface="Wingdings" pitchFamily="2" charset="2"/>
                        </a:rPr>
                        <a:t>Kesehatan</a:t>
                      </a:r>
                      <a:endParaRPr lang="en-US" sz="2100" dirty="0" smtClean="0">
                        <a:sym typeface="Wingdings" pitchFamily="2" charset="2"/>
                      </a:endParaRPr>
                    </a:p>
                  </a:txBody>
                  <a:tcPr/>
                </a:tc>
              </a:tr>
              <a:tr h="370840">
                <a:tc>
                  <a:txBody>
                    <a:bodyPr/>
                    <a:lstStyle/>
                    <a:p>
                      <a:pPr algn="ctr"/>
                      <a:r>
                        <a:rPr lang="en-US" sz="2100" dirty="0" smtClean="0">
                          <a:solidFill>
                            <a:schemeClr val="tx1"/>
                          </a:solidFill>
                        </a:rPr>
                        <a:t>11</a:t>
                      </a:r>
                      <a:endParaRPr lang="id-ID" sz="21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hlinkClick r:id="rId4"/>
                        </a:rPr>
                        <a:t>http://www.elsevier.com/journal-authors/home#find-a-journal</a:t>
                      </a:r>
                      <a:r>
                        <a:rPr lang="en-US" sz="2100" dirty="0" smtClean="0">
                          <a:sym typeface="Wingdings" pitchFamily="2" charset="2"/>
                        </a:rPr>
                        <a:t> </a:t>
                      </a:r>
                      <a:endParaRPr lang="en-US" sz="2100" dirty="0" smtClean="0"/>
                    </a:p>
                  </a:txBody>
                  <a:tcPr/>
                </a:tc>
                <a:tc>
                  <a:txBody>
                    <a:bodyPr/>
                    <a:lstStyle/>
                    <a:p>
                      <a:r>
                        <a:rPr lang="en-US" sz="2100" dirty="0" err="1" smtClean="0">
                          <a:sym typeface="Wingdings" pitchFamily="2" charset="2"/>
                        </a:rPr>
                        <a:t>melihat</a:t>
                      </a:r>
                      <a:r>
                        <a:rPr lang="en-US" sz="2100" dirty="0" smtClean="0">
                          <a:sym typeface="Wingdings" pitchFamily="2" charset="2"/>
                        </a:rPr>
                        <a:t> </a:t>
                      </a:r>
                      <a:r>
                        <a:rPr lang="en-US" sz="2100" dirty="0" err="1" smtClean="0">
                          <a:sym typeface="Wingdings" pitchFamily="2" charset="2"/>
                        </a:rPr>
                        <a:t>cara</a:t>
                      </a:r>
                      <a:r>
                        <a:rPr lang="en-US" sz="2100" dirty="0" smtClean="0">
                          <a:sym typeface="Wingdings" pitchFamily="2" charset="2"/>
                        </a:rPr>
                        <a:t> </a:t>
                      </a:r>
                      <a:r>
                        <a:rPr lang="en-US" sz="2100" dirty="0" err="1" smtClean="0">
                          <a:sym typeface="Wingdings" pitchFamily="2" charset="2"/>
                        </a:rPr>
                        <a:t>penulisan</a:t>
                      </a:r>
                      <a:r>
                        <a:rPr lang="en-US" sz="2100" dirty="0" smtClean="0">
                          <a:sym typeface="Wingdings" pitchFamily="2" charset="2"/>
                        </a:rPr>
                        <a:t> </a:t>
                      </a:r>
                      <a:r>
                        <a:rPr lang="en-US" sz="2100" dirty="0" err="1" smtClean="0">
                          <a:sym typeface="Wingdings" pitchFamily="2" charset="2"/>
                        </a:rPr>
                        <a:t>artikel</a:t>
                      </a:r>
                      <a:r>
                        <a:rPr lang="en-US" sz="2100" dirty="0" smtClean="0">
                          <a:sym typeface="Wingdings" pitchFamily="2" charset="2"/>
                        </a:rPr>
                        <a:t> </a:t>
                      </a:r>
                    </a:p>
                  </a:txBody>
                  <a:tcPr/>
                </a:tc>
              </a:tr>
              <a:tr h="370840">
                <a:tc>
                  <a:txBody>
                    <a:bodyPr/>
                    <a:lstStyle/>
                    <a:p>
                      <a:pPr algn="ctr"/>
                      <a:r>
                        <a:rPr lang="en-US" sz="2100" dirty="0" smtClean="0">
                          <a:solidFill>
                            <a:schemeClr val="tx1"/>
                          </a:solidFill>
                        </a:rPr>
                        <a:t>12</a:t>
                      </a:r>
                      <a:endParaRPr lang="id-ID" sz="2100" dirty="0">
                        <a:solidFill>
                          <a:schemeClr val="tx1"/>
                        </a:solidFill>
                      </a:endParaRPr>
                    </a:p>
                  </a:txBody>
                  <a:tcPr anchor="ctr"/>
                </a:tc>
                <a:tc>
                  <a:txBody>
                    <a:bodyPr/>
                    <a:lstStyle/>
                    <a:p>
                      <a:r>
                        <a:rPr lang="en-US" sz="2100" dirty="0" smtClean="0">
                          <a:hlinkClick r:id="rId5"/>
                        </a:rPr>
                        <a:t>http://www.elsevier.com/elsevier-products/procedia</a:t>
                      </a:r>
                      <a:r>
                        <a:rPr lang="en-US" sz="2100" dirty="0" smtClean="0"/>
                        <a:t> </a:t>
                      </a:r>
                      <a:endParaRPr lang="id-ID" sz="2100" dirty="0">
                        <a:solidFill>
                          <a:schemeClr val="tx1"/>
                        </a:solidFill>
                      </a:endParaRPr>
                    </a:p>
                  </a:txBody>
                  <a:tcPr/>
                </a:tc>
                <a:tc>
                  <a:txBody>
                    <a:bodyPr/>
                    <a:lstStyle/>
                    <a:p>
                      <a:r>
                        <a:rPr lang="en-US" sz="2100" dirty="0" err="1" smtClean="0">
                          <a:sym typeface="Wingdings" pitchFamily="2" charset="2"/>
                        </a:rPr>
                        <a:t>melihat</a:t>
                      </a:r>
                      <a:r>
                        <a:rPr lang="en-US" sz="2100" dirty="0" smtClean="0">
                          <a:sym typeface="Wingdings" pitchFamily="2" charset="2"/>
                        </a:rPr>
                        <a:t> e-proceeding yang </a:t>
                      </a:r>
                      <a:r>
                        <a:rPr lang="en-US" sz="2100" dirty="0" err="1" smtClean="0">
                          <a:sym typeface="Wingdings" pitchFamily="2" charset="2"/>
                        </a:rPr>
                        <a:t>disediakan</a:t>
                      </a:r>
                      <a:r>
                        <a:rPr lang="en-US" sz="2100" dirty="0" smtClean="0">
                          <a:sym typeface="Wingdings" pitchFamily="2" charset="2"/>
                        </a:rPr>
                        <a:t> </a:t>
                      </a:r>
                      <a:r>
                        <a:rPr lang="en-US" sz="2100" dirty="0" err="1" smtClean="0">
                          <a:sym typeface="Wingdings" pitchFamily="2" charset="2"/>
                        </a:rPr>
                        <a:t>scopus</a:t>
                      </a:r>
                      <a:endParaRPr lang="en-US" sz="2100" dirty="0" smtClean="0">
                        <a:sym typeface="Wingdings" pitchFamily="2" charset="2"/>
                      </a:endParaRPr>
                    </a:p>
                  </a:txBody>
                  <a:tcPr/>
                </a:tc>
              </a:tr>
              <a:tr h="370840">
                <a:tc>
                  <a:txBody>
                    <a:bodyPr/>
                    <a:lstStyle/>
                    <a:p>
                      <a:pPr algn="ctr"/>
                      <a:r>
                        <a:rPr lang="en-US" sz="2100" dirty="0" smtClean="0">
                          <a:solidFill>
                            <a:schemeClr val="tx1"/>
                          </a:solidFill>
                        </a:rPr>
                        <a:t>13</a:t>
                      </a:r>
                      <a:endParaRPr lang="id-ID" sz="2100" dirty="0">
                        <a:solidFill>
                          <a:schemeClr val="tx1"/>
                        </a:solidFill>
                      </a:endParaRPr>
                    </a:p>
                  </a:txBody>
                  <a:tcPr anchor="ctr"/>
                </a:tc>
                <a:tc>
                  <a:txBody>
                    <a:bodyPr/>
                    <a:lstStyle/>
                    <a:p>
                      <a:r>
                        <a:rPr lang="en-US" sz="2100" u="sng" kern="1200" dirty="0" smtClean="0">
                          <a:solidFill>
                            <a:schemeClr val="tx1"/>
                          </a:solidFill>
                          <a:effectLst/>
                          <a:latin typeface="+mn-lt"/>
                          <a:ea typeface="+mn-ea"/>
                          <a:cs typeface="+mn-cs"/>
                          <a:hlinkClick r:id="rId6"/>
                        </a:rPr>
                        <a:t>http://www.scopus.com/search/form/authorFreeLookup.url</a:t>
                      </a:r>
                      <a:endParaRPr lang="id-ID" sz="2100" dirty="0">
                        <a:solidFill>
                          <a:schemeClr val="tx1"/>
                        </a:solidFill>
                      </a:endParaRPr>
                    </a:p>
                  </a:txBody>
                  <a:tcPr/>
                </a:tc>
                <a:tc>
                  <a:txBody>
                    <a:bodyPr/>
                    <a:lstStyle/>
                    <a:p>
                      <a:r>
                        <a:rPr lang="en-US" sz="2100" kern="1200" dirty="0" err="1" smtClean="0">
                          <a:solidFill>
                            <a:schemeClr val="tx1"/>
                          </a:solidFill>
                          <a:effectLst/>
                          <a:latin typeface="+mn-lt"/>
                          <a:ea typeface="+mn-ea"/>
                          <a:cs typeface="+mn-cs"/>
                        </a:rPr>
                        <a:t>untuk</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melihat</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tulisan</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seseorang</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apakah</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sudah</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terindeks</a:t>
                      </a:r>
                      <a:r>
                        <a:rPr lang="en-US" sz="2100" kern="1200" dirty="0" smtClean="0">
                          <a:solidFill>
                            <a:schemeClr val="tx1"/>
                          </a:solidFill>
                          <a:effectLst/>
                          <a:latin typeface="+mn-lt"/>
                          <a:ea typeface="+mn-ea"/>
                          <a:cs typeface="+mn-cs"/>
                        </a:rPr>
                        <a:t> di </a:t>
                      </a:r>
                      <a:r>
                        <a:rPr lang="en-US" sz="2100" kern="1200" dirty="0" err="1" smtClean="0">
                          <a:solidFill>
                            <a:schemeClr val="tx1"/>
                          </a:solidFill>
                          <a:effectLst/>
                          <a:latin typeface="+mn-lt"/>
                          <a:ea typeface="+mn-ea"/>
                          <a:cs typeface="+mn-cs"/>
                        </a:rPr>
                        <a:t>scopus</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atau</a:t>
                      </a:r>
                      <a:r>
                        <a:rPr lang="en-US" sz="2100" kern="1200" dirty="0" smtClean="0">
                          <a:solidFill>
                            <a:schemeClr val="tx1"/>
                          </a:solidFill>
                          <a:effectLst/>
                          <a:latin typeface="+mn-lt"/>
                          <a:ea typeface="+mn-ea"/>
                          <a:cs typeface="+mn-cs"/>
                        </a:rPr>
                        <a:t> </a:t>
                      </a:r>
                      <a:r>
                        <a:rPr lang="en-US" sz="2100" kern="1200" dirty="0" err="1" smtClean="0">
                          <a:solidFill>
                            <a:schemeClr val="tx1"/>
                          </a:solidFill>
                          <a:effectLst/>
                          <a:latin typeface="+mn-lt"/>
                          <a:ea typeface="+mn-ea"/>
                          <a:cs typeface="+mn-cs"/>
                        </a:rPr>
                        <a:t>tidak</a:t>
                      </a:r>
                      <a:endParaRPr lang="en-US" sz="2100" dirty="0" smtClean="0">
                        <a:sym typeface="Wingdings" pitchFamily="2" charset="2"/>
                      </a:endParaRPr>
                    </a:p>
                  </a:txBody>
                  <a:tcPr/>
                </a:tc>
              </a:tr>
              <a:tr h="370840">
                <a:tc>
                  <a:txBody>
                    <a:bodyPr/>
                    <a:lstStyle/>
                    <a:p>
                      <a:pPr algn="ctr"/>
                      <a:r>
                        <a:rPr lang="en-US" sz="2100" dirty="0" smtClean="0">
                          <a:solidFill>
                            <a:schemeClr val="tx1"/>
                          </a:solidFill>
                        </a:rPr>
                        <a:t>14</a:t>
                      </a:r>
                      <a:endParaRPr lang="id-ID" sz="2100" dirty="0">
                        <a:solidFill>
                          <a:schemeClr val="tx1"/>
                        </a:solidFill>
                      </a:endParaRPr>
                    </a:p>
                  </a:txBody>
                  <a:tcPr anchor="ctr"/>
                </a:tc>
                <a:tc>
                  <a:txBody>
                    <a:bodyPr/>
                    <a:lstStyle/>
                    <a:p>
                      <a:r>
                        <a:rPr lang="en-US" sz="2100" dirty="0" smtClean="0">
                          <a:solidFill>
                            <a:schemeClr val="tx1"/>
                          </a:solidFill>
                          <a:hlinkClick r:id="rId7"/>
                        </a:rPr>
                        <a:t>www.</a:t>
                      </a:r>
                      <a:r>
                        <a:rPr lang="en-US" sz="2100" baseline="0" dirty="0" smtClean="0">
                          <a:solidFill>
                            <a:schemeClr val="tx1"/>
                          </a:solidFill>
                          <a:hlinkClick r:id="rId7"/>
                        </a:rPr>
                        <a:t>harzing.com/pop_win.htm</a:t>
                      </a:r>
                      <a:r>
                        <a:rPr lang="en-US" sz="2100" baseline="0" dirty="0" smtClean="0">
                          <a:solidFill>
                            <a:schemeClr val="tx1"/>
                          </a:solidFill>
                        </a:rPr>
                        <a:t> </a:t>
                      </a:r>
                      <a:endParaRPr lang="id-ID" sz="2100" dirty="0">
                        <a:solidFill>
                          <a:schemeClr val="tx1"/>
                        </a:solidFill>
                      </a:endParaRPr>
                    </a:p>
                  </a:txBody>
                  <a:tcPr/>
                </a:tc>
                <a:tc>
                  <a:txBody>
                    <a:bodyPr/>
                    <a:lstStyle/>
                    <a:p>
                      <a:r>
                        <a:rPr lang="en-US" sz="2100" dirty="0" err="1" smtClean="0">
                          <a:sym typeface="Wingdings" pitchFamily="2" charset="2"/>
                        </a:rPr>
                        <a:t>mencari</a:t>
                      </a:r>
                      <a:r>
                        <a:rPr lang="en-US" sz="2100" dirty="0" smtClean="0">
                          <a:sym typeface="Wingdings" pitchFamily="2" charset="2"/>
                        </a:rPr>
                        <a:t> </a:t>
                      </a:r>
                      <a:r>
                        <a:rPr lang="en-US" sz="2100" dirty="0" err="1" smtClean="0">
                          <a:sym typeface="Wingdings" pitchFamily="2" charset="2"/>
                        </a:rPr>
                        <a:t>tulisan</a:t>
                      </a:r>
                      <a:r>
                        <a:rPr lang="en-US" sz="2100" baseline="0" dirty="0" smtClean="0">
                          <a:sym typeface="Wingdings" pitchFamily="2" charset="2"/>
                        </a:rPr>
                        <a:t> </a:t>
                      </a:r>
                      <a:r>
                        <a:rPr lang="en-US" sz="2100" baseline="0" dirty="0" err="1" smtClean="0">
                          <a:sym typeface="Wingdings" pitchFamily="2" charset="2"/>
                        </a:rPr>
                        <a:t>terindeks</a:t>
                      </a:r>
                      <a:r>
                        <a:rPr lang="en-US" sz="2100" baseline="0" dirty="0" smtClean="0">
                          <a:sym typeface="Wingdings" pitchFamily="2" charset="2"/>
                        </a:rPr>
                        <a:t> di google scholar </a:t>
                      </a:r>
                      <a:r>
                        <a:rPr lang="en-US" sz="2100" baseline="0" dirty="0" err="1" smtClean="0">
                          <a:sym typeface="Wingdings" pitchFamily="2" charset="2"/>
                        </a:rPr>
                        <a:t>atau</a:t>
                      </a:r>
                      <a:r>
                        <a:rPr lang="en-US" sz="2100" baseline="0" dirty="0" smtClean="0">
                          <a:sym typeface="Wingdings" pitchFamily="2" charset="2"/>
                        </a:rPr>
                        <a:t> </a:t>
                      </a:r>
                      <a:r>
                        <a:rPr lang="en-US" sz="2100" baseline="0" dirty="0" err="1" smtClean="0">
                          <a:sym typeface="Wingdings" pitchFamily="2" charset="2"/>
                        </a:rPr>
                        <a:t>microsoft</a:t>
                      </a:r>
                      <a:r>
                        <a:rPr lang="en-US" sz="2100" baseline="0" dirty="0" smtClean="0">
                          <a:sym typeface="Wingdings" pitchFamily="2" charset="2"/>
                        </a:rPr>
                        <a:t> academic search (</a:t>
                      </a:r>
                      <a:r>
                        <a:rPr lang="en-US" sz="2100" baseline="0" dirty="0" err="1" smtClean="0">
                          <a:sym typeface="Wingdings" pitchFamily="2" charset="2"/>
                        </a:rPr>
                        <a:t>diinstall</a:t>
                      </a:r>
                      <a:r>
                        <a:rPr lang="en-US" sz="2100" baseline="0" dirty="0" smtClean="0">
                          <a:sym typeface="Wingdings" pitchFamily="2" charset="2"/>
                        </a:rPr>
                        <a:t> </a:t>
                      </a:r>
                      <a:r>
                        <a:rPr lang="en-US" sz="2100" baseline="0" dirty="0" err="1" smtClean="0">
                          <a:sym typeface="Wingdings" pitchFamily="2" charset="2"/>
                        </a:rPr>
                        <a:t>dulu</a:t>
                      </a:r>
                      <a:r>
                        <a:rPr lang="en-US" sz="2100" baseline="0" dirty="0" smtClean="0">
                          <a:sym typeface="Wingdings" pitchFamily="2" charset="2"/>
                        </a:rPr>
                        <a:t>)</a:t>
                      </a:r>
                      <a:endParaRPr lang="en-US" sz="2100" dirty="0" smtClean="0">
                        <a:sym typeface="Wingdings" pitchFamily="2" charset="2"/>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12192000" cy="68437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t0.gstatic.com/images?q=tbn:ANd9GcQcp0vokJYL3etHQaJAvzLA65VnwwJVQbZEZh4rESQWd0l3epu-Fg"/>
          <p:cNvPicPr>
            <a:picLocks noChangeAspect="1" noChangeArrowheads="1"/>
          </p:cNvPicPr>
          <p:nvPr/>
        </p:nvPicPr>
        <p:blipFill>
          <a:blip r:embed="rId2" cstate="print"/>
          <a:srcRect/>
          <a:stretch>
            <a:fillRect/>
          </a:stretch>
        </p:blipFill>
        <p:spPr bwMode="auto">
          <a:xfrm>
            <a:off x="4943475" y="1943113"/>
            <a:ext cx="1885950" cy="1857375"/>
          </a:xfrm>
          <a:prstGeom prst="rect">
            <a:avLst/>
          </a:prstGeom>
          <a:noFill/>
          <a:ln w="9525">
            <a:noFill/>
            <a:miter lim="800000"/>
            <a:headEnd/>
            <a:tailEnd/>
          </a:ln>
        </p:spPr>
      </p:pic>
      <p:sp>
        <p:nvSpPr>
          <p:cNvPr id="5" name="Rectangle 4"/>
          <p:cNvSpPr/>
          <p:nvPr/>
        </p:nvSpPr>
        <p:spPr>
          <a:xfrm>
            <a:off x="2779451" y="4343411"/>
            <a:ext cx="7118873"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id-ID" sz="4400" b="1" cap="all" dirty="0">
                <a:ln w="0"/>
                <a:solidFill>
                  <a:srgbClr val="0066FF"/>
                </a:solidFill>
                <a:effectLst>
                  <a:reflection blurRad="12700" stA="50000" endPos="50000" dist="5000" dir="5400000" sy="-100000" rotWithShape="0"/>
                </a:effectLst>
                <a:latin typeface="+mn-lt"/>
              </a:rPr>
              <a:t>Sekian dan Terima Kasih</a:t>
            </a:r>
            <a:r>
              <a:rPr lang="en-US" sz="4400" b="1" cap="all" dirty="0">
                <a:ln w="0"/>
                <a:solidFill>
                  <a:srgbClr val="0066FF"/>
                </a:solidFill>
                <a:effectLst>
                  <a:reflection blurRad="12700" stA="50000" endPos="50000" dist="5000" dir="5400000" sy="-100000" rotWithShape="0"/>
                </a:effectLst>
                <a:latin typeface="+mn-lt"/>
              </a:rPr>
              <a:t> </a:t>
            </a:r>
            <a:r>
              <a:rPr lang="en-US" sz="4400" b="1" cap="all" dirty="0" smtClean="0">
                <a:ln w="0"/>
                <a:solidFill>
                  <a:srgbClr val="0066FF"/>
                </a:solidFill>
                <a:effectLst>
                  <a:reflection blurRad="12700" stA="50000" endPos="50000" dist="5000" dir="5400000" sy="-100000" rotWithShape="0"/>
                </a:effectLst>
                <a:latin typeface="+mn-lt"/>
              </a:rPr>
              <a:t>!!</a:t>
            </a:r>
            <a:endParaRPr lang="en-US" sz="4400" b="1" cap="all" dirty="0">
              <a:ln w="0"/>
              <a:solidFill>
                <a:srgbClr val="0066FF"/>
              </a:solidFill>
              <a:effectLst>
                <a:reflection blurRad="12700" stA="50000" endPos="50000" dist="5000" dir="5400000" sy="-100000" rotWithShape="0"/>
              </a:effectLst>
              <a:latin typeface="+mn-lt"/>
            </a:endParaRPr>
          </a:p>
        </p:txBody>
      </p:sp>
      <p:sp>
        <p:nvSpPr>
          <p:cNvPr id="10" name="Rectangle 9"/>
          <p:cNvSpPr/>
          <p:nvPr/>
        </p:nvSpPr>
        <p:spPr>
          <a:xfrm>
            <a:off x="4900612" y="1311592"/>
            <a:ext cx="7291387"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0" y="5623131"/>
            <a:ext cx="7291387"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4400550" y="1092516"/>
            <a:ext cx="7791448"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0" y="5831203"/>
            <a:ext cx="7715249" cy="45719"/>
          </a:xfrm>
          <a:prstGeom prst="rect">
            <a:avLst/>
          </a:prstGeom>
          <a:solidFill>
            <a:srgbClr val="000099"/>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D266BE7-899D-4075-917F-DBDE33B6B692}" type="slidenum">
              <a:rPr lang="en-US" smtClean="0"/>
              <a:pPr/>
              <a:t>64</a:t>
            </a:fld>
            <a:endParaRPr lang="en-US"/>
          </a:p>
        </p:txBody>
      </p:sp>
    </p:spTree>
    <p:extLst>
      <p:ext uri="{BB962C8B-B14F-4D97-AF65-F5344CB8AC3E}">
        <p14:creationId xmlns="" xmlns:p14="http://schemas.microsoft.com/office/powerpoint/2010/main" val="32407975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798012702"/>
              </p:ext>
            </p:extLst>
          </p:nvPr>
        </p:nvGraphicFramePr>
        <p:xfrm>
          <a:off x="1805038" y="2005598"/>
          <a:ext cx="8824412" cy="4480562"/>
        </p:xfrm>
        <a:graphic>
          <a:graphicData uri="http://schemas.openxmlformats.org/drawingml/2006/table">
            <a:tbl>
              <a:tblPr firstRow="1" firstCol="1" bandRow="1">
                <a:tableStyleId>{5C22544A-7EE6-4342-B048-85BDC9FD1C3A}</a:tableStyleId>
              </a:tblPr>
              <a:tblGrid>
                <a:gridCol w="509067"/>
                <a:gridCol w="2845525"/>
                <a:gridCol w="1221347"/>
                <a:gridCol w="720080"/>
                <a:gridCol w="720080"/>
                <a:gridCol w="720080"/>
                <a:gridCol w="720080"/>
                <a:gridCol w="648072"/>
                <a:gridCol w="720081"/>
              </a:tblGrid>
              <a:tr h="1050553">
                <a:tc rowSpan="3">
                  <a:txBody>
                    <a:bodyPr/>
                    <a:lstStyle/>
                    <a:p>
                      <a:pPr marL="0" marR="0" indent="95250" algn="ctr" defTabSz="914400" rtl="0" eaLnBrk="1" fontAlgn="auto" latinLnBrk="0" hangingPunct="1">
                        <a:lnSpc>
                          <a:spcPct val="100000"/>
                        </a:lnSpc>
                        <a:spcBef>
                          <a:spcPts val="0"/>
                        </a:spcBef>
                        <a:spcAft>
                          <a:spcPts val="0"/>
                        </a:spcAft>
                        <a:buClrTx/>
                        <a:buSzTx/>
                        <a:buFontTx/>
                        <a:buNone/>
                        <a:tabLst/>
                        <a:defRPr/>
                      </a:pPr>
                      <a:endParaRPr lang="id-ID" sz="1600" b="1" dirty="0" smtClean="0">
                        <a:solidFill>
                          <a:schemeClr val="bg1"/>
                        </a:solidFill>
                        <a:effectLst/>
                        <a:latin typeface="+mj-lt"/>
                        <a:ea typeface="Arial Unicode MS" panose="020B0604020202020204" pitchFamily="34" charset="-128"/>
                        <a:cs typeface="Arial Unicode MS" panose="020B0604020202020204" pitchFamily="34" charset="-128"/>
                      </a:endParaRPr>
                    </a:p>
                    <a:p>
                      <a:pPr marL="0" marR="0" indent="95250" algn="ctr" defTabSz="914400" rtl="0" eaLnBrk="1" fontAlgn="auto" latinLnBrk="0" hangingPunct="1">
                        <a:lnSpc>
                          <a:spcPct val="100000"/>
                        </a:lnSpc>
                        <a:spcBef>
                          <a:spcPts val="0"/>
                        </a:spcBef>
                        <a:spcAft>
                          <a:spcPts val="0"/>
                        </a:spcAft>
                        <a:buClrTx/>
                        <a:buSzTx/>
                        <a:buFontTx/>
                        <a:buNone/>
                        <a:tabLst/>
                        <a:defRPr/>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No</a:t>
                      </a:r>
                    </a:p>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 </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row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URAIAN</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row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PERSENTASE</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JENJANG</a:t>
                      </a: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 JABATAN/GOLONGAN RUANG DAN ANGKA KREDIT JABATAN FUNGSIONAL AKADEMIK DOSEN</a:t>
                      </a:r>
                      <a:r>
                        <a:rPr lang="en-US" sz="1600" b="1" baseline="0" dirty="0" smtClean="0">
                          <a:solidFill>
                            <a:schemeClr val="bg1"/>
                          </a:solidFill>
                          <a:effectLst/>
                          <a:latin typeface="+mj-lt"/>
                          <a:ea typeface="Arial Unicode MS" panose="020B0604020202020204" pitchFamily="34" charset="-128"/>
                          <a:cs typeface="Arial Unicode MS" panose="020B0604020202020204" pitchFamily="34" charset="-128"/>
                        </a:rPr>
                        <a:t> (Magister</a:t>
                      </a: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/Sederajat)</a:t>
                      </a:r>
                      <a:endParaRPr lang="en-US" sz="1600" b="1" dirty="0" smtClean="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r>
              <a:tr h="262638">
                <a:tc vMerge="1">
                  <a:txBody>
                    <a:bodyPr/>
                    <a:lstStyle/>
                    <a:p>
                      <a:pPr marL="0" indent="95250" algn="ctr">
                        <a:lnSpc>
                          <a:spcPct val="12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grid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Lektor</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hMerge="1">
                  <a:txBody>
                    <a:bodyPr/>
                    <a:lstStyle/>
                    <a:p>
                      <a:endParaRPr lang="id-ID" dirty="0"/>
                    </a:p>
                  </a:txBody>
                  <a:tcPr marL="62446" marR="62446" marT="0" marB="0"/>
                </a:tc>
                <a:tc hMerge="1">
                  <a:txBody>
                    <a:bodyPr/>
                    <a:lstStyle/>
                    <a:p>
                      <a:pPr marL="0" indent="0" algn="ctr">
                        <a:lnSpc>
                          <a:spcPct val="115000"/>
                        </a:lnSpc>
                        <a:spcAft>
                          <a:spcPts val="0"/>
                        </a:spcAft>
                      </a:pPr>
                      <a:endParaRPr lang="en-US" sz="1600" b="1" dirty="0">
                        <a:effectLst/>
                        <a:latin typeface="+mn-lt"/>
                        <a:ea typeface="Times New Roman"/>
                        <a:cs typeface="Times New Roman"/>
                      </a:endParaRPr>
                    </a:p>
                  </a:txBody>
                  <a:tcPr marL="62446" marR="62446" marT="0" marB="0"/>
                </a:tc>
                <a:tc gridSpan="3">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Lektor</a:t>
                      </a:r>
                      <a:r>
                        <a:rPr lang="id-ID" sz="1600" b="1" baseline="0" dirty="0" smtClean="0">
                          <a:solidFill>
                            <a:schemeClr val="bg1"/>
                          </a:solidFill>
                          <a:effectLst/>
                          <a:latin typeface="+mj-lt"/>
                          <a:ea typeface="Arial Unicode MS" panose="020B0604020202020204" pitchFamily="34" charset="-128"/>
                          <a:cs typeface="Arial Unicode MS" panose="020B0604020202020204" pitchFamily="34" charset="-128"/>
                        </a:rPr>
                        <a:t> Kepala</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hMerge="1">
                  <a:txBody>
                    <a:bodyPr/>
                    <a:lstStyle/>
                    <a:p>
                      <a:pPr marL="0" indent="0" algn="ctr">
                        <a:lnSpc>
                          <a:spcPct val="120000"/>
                        </a:lnSpc>
                        <a:spcAft>
                          <a:spcPts val="0"/>
                        </a:spcAft>
                      </a:pPr>
                      <a:endParaRPr lang="en-US" sz="1600" b="1" dirty="0">
                        <a:effectLst/>
                        <a:latin typeface="Calibri"/>
                        <a:ea typeface="Times New Roman"/>
                        <a:cs typeface="Times New Roman"/>
                      </a:endParaRPr>
                    </a:p>
                  </a:txBody>
                  <a:tcPr marL="62446" marR="62446" marT="0" marB="0"/>
                </a:tc>
                <a:tc hMerge="1">
                  <a:txBody>
                    <a:bodyPr/>
                    <a:lstStyle/>
                    <a:p>
                      <a:pPr marL="0" indent="0" algn="ctr">
                        <a:lnSpc>
                          <a:spcPct val="115000"/>
                        </a:lnSpc>
                        <a:spcAft>
                          <a:spcPts val="0"/>
                        </a:spcAft>
                      </a:pPr>
                      <a:endParaRPr lang="en-US" sz="1600" b="1" dirty="0">
                        <a:effectLst/>
                        <a:latin typeface="+mn-lt"/>
                        <a:ea typeface="Times New Roman"/>
                        <a:cs typeface="Times New Roman"/>
                      </a:endParaRPr>
                    </a:p>
                  </a:txBody>
                  <a:tcPr marL="62446" marR="62446" marT="0" marB="0"/>
                </a:tc>
              </a:tr>
              <a:tr h="262638">
                <a:tc vMerge="1">
                  <a:txBody>
                    <a:bodyPr/>
                    <a:lstStyle/>
                    <a:p>
                      <a:pPr marL="0" indent="0" algn="ctr">
                        <a:lnSpc>
                          <a:spcPct val="11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457200" algn="ctr">
                        <a:lnSpc>
                          <a:spcPct val="110000"/>
                        </a:lnSpc>
                        <a:spcAft>
                          <a:spcPts val="0"/>
                        </a:spcAft>
                      </a:pPr>
                      <a:endParaRPr lang="en-US" sz="1600" b="1" dirty="0">
                        <a:effectLst/>
                        <a:latin typeface="Calibri"/>
                        <a:ea typeface="Times New Roman"/>
                        <a:cs typeface="Times New Roman"/>
                      </a:endParaRPr>
                    </a:p>
                  </a:txBody>
                  <a:tcPr marL="62446" marR="62446" marT="0" marB="0"/>
                </a:tc>
                <a:tc vMerge="1">
                  <a:txBody>
                    <a:bodyPr/>
                    <a:lstStyle/>
                    <a:p>
                      <a:pPr marL="457200" algn="ctr">
                        <a:lnSpc>
                          <a:spcPct val="110000"/>
                        </a:lnSpc>
                        <a:spcAft>
                          <a:spcPts val="0"/>
                        </a:spcAft>
                      </a:pPr>
                      <a:endParaRPr lang="en-US" sz="1600" b="1" dirty="0">
                        <a:effectLst/>
                        <a:latin typeface="Calibri"/>
                        <a:ea typeface="Times New Roman"/>
                        <a:cs typeface="Times New Roman"/>
                      </a:endParaRPr>
                    </a:p>
                  </a:txBody>
                  <a:tcPr marL="62446" marR="62446" marT="0" marB="0"/>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III/b</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III/c</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III/d</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IV/a</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IV/b</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c>
                  <a:txBody>
                    <a:bodyPr/>
                    <a:lstStyle/>
                    <a:p>
                      <a:pPr marL="0" indent="0" algn="ctr">
                        <a:lnSpc>
                          <a:spcPct val="100000"/>
                        </a:lnSpc>
                        <a:spcBef>
                          <a:spcPts val="0"/>
                        </a:spcBef>
                        <a:spcAft>
                          <a:spcPts val="0"/>
                        </a:spcAft>
                      </a:pPr>
                      <a:r>
                        <a:rPr lang="id-ID" sz="1600" b="1" dirty="0" smtClean="0">
                          <a:solidFill>
                            <a:schemeClr val="bg1"/>
                          </a:solidFill>
                          <a:effectLst/>
                          <a:latin typeface="+mj-lt"/>
                          <a:ea typeface="Arial Unicode MS" panose="020B0604020202020204" pitchFamily="34" charset="-128"/>
                          <a:cs typeface="Arial Unicode MS" panose="020B0604020202020204" pitchFamily="34" charset="-128"/>
                        </a:rPr>
                        <a:t>IV/c</a:t>
                      </a:r>
                      <a:endParaRPr lang="en-US" sz="1600" b="1" dirty="0">
                        <a:solidFill>
                          <a:schemeClr val="bg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rgbClr val="002060"/>
                    </a:solidFill>
                  </a:tcPr>
                </a:tc>
              </a:tr>
              <a:tr h="787915">
                <a:tc>
                  <a:txBody>
                    <a:bodyPr/>
                    <a:lstStyle/>
                    <a:p>
                      <a:pPr marL="0" indent="0" algn="ctr">
                        <a:lnSpc>
                          <a:spcPct val="100000"/>
                        </a:lnSpc>
                        <a:spcBef>
                          <a:spcPts val="0"/>
                        </a:spcBef>
                        <a:spcAft>
                          <a:spcPts val="0"/>
                        </a:spcAft>
                      </a:pPr>
                      <a:r>
                        <a:rPr lang="id-ID" sz="1600" b="0" dirty="0">
                          <a:solidFill>
                            <a:schemeClr val="tx1"/>
                          </a:solidFill>
                          <a:effectLst/>
                          <a:latin typeface="+mj-lt"/>
                          <a:ea typeface="Arial Unicode MS" panose="020B0604020202020204" pitchFamily="34" charset="-128"/>
                          <a:cs typeface="Arial Unicode MS" panose="020B0604020202020204" pitchFamily="34" charset="-128"/>
                        </a:rPr>
                        <a:t>1</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solidFill>
                      <a:schemeClr val="accent1">
                        <a:lumMod val="20000"/>
                        <a:lumOff val="80000"/>
                      </a:schemeClr>
                    </a:solidFill>
                  </a:tcPr>
                </a:tc>
                <a:tc>
                  <a:txBody>
                    <a:bodyPr/>
                    <a:lstStyle/>
                    <a:p>
                      <a:pPr marL="0" indent="0" algn="l">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UNSUR UTAMA</a:t>
                      </a:r>
                    </a:p>
                    <a:p>
                      <a:pPr marL="228600" indent="-228600" algn="l">
                        <a:lnSpc>
                          <a:spcPct val="100000"/>
                        </a:lnSpc>
                        <a:spcBef>
                          <a:spcPts val="0"/>
                        </a:spcBef>
                        <a:spcAft>
                          <a:spcPts val="0"/>
                        </a:spcAft>
                        <a:buAutoNum type="alphaUcPeriod"/>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Pendidikan</a:t>
                      </a:r>
                    </a:p>
                    <a:p>
                      <a:pPr marL="228600" indent="-228600" algn="l">
                        <a:lnSpc>
                          <a:spcPct val="100000"/>
                        </a:lnSpc>
                        <a:spcBef>
                          <a:spcPts val="0"/>
                        </a:spcBef>
                        <a:spcAft>
                          <a:spcPts val="0"/>
                        </a:spcAft>
                        <a:buNone/>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Pendidikan Sekolah</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solidFill>
                      <a:schemeClr val="accent1">
                        <a:lumMod val="20000"/>
                        <a:lumOff val="80000"/>
                      </a:schemeClr>
                    </a:solidFill>
                  </a:tcPr>
                </a:tc>
                <a:tc>
                  <a:txBody>
                    <a:bodyPr/>
                    <a:lstStyle/>
                    <a:p>
                      <a:pPr marL="0" indent="0" algn="ctr">
                        <a:lnSpc>
                          <a:spcPct val="100000"/>
                        </a:lnSpc>
                        <a:spcBef>
                          <a:spcPts val="0"/>
                        </a:spcBef>
                        <a:spcAft>
                          <a:spcPts val="0"/>
                        </a:spcAft>
                      </a:pP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150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r>
              <a:tr h="1066265">
                <a:tc>
                  <a:txBody>
                    <a:bodyPr/>
                    <a:lstStyle/>
                    <a:p>
                      <a:pPr marL="0" indent="0" algn="ctr">
                        <a:lnSpc>
                          <a:spcPct val="120000"/>
                        </a:lnSpc>
                        <a:spcAft>
                          <a:spcPts val="0"/>
                        </a:spcAft>
                      </a:pPr>
                      <a:endParaRPr lang="en-US" sz="1600" b="1" dirty="0">
                        <a:solidFill>
                          <a:schemeClr val="tx1"/>
                        </a:solidFill>
                        <a:effectLst/>
                        <a:latin typeface="+mj-lt"/>
                        <a:ea typeface="Times New Roman"/>
                        <a:cs typeface="Times New Roman"/>
                      </a:endParaRPr>
                    </a:p>
                  </a:txBody>
                  <a:tcPr marL="62446" marR="62446" marT="0" marB="0">
                    <a:solidFill>
                      <a:schemeClr val="bg2">
                        <a:lumMod val="90000"/>
                      </a:schemeClr>
                    </a:solidFill>
                  </a:tcPr>
                </a:tc>
                <a:tc>
                  <a:txBody>
                    <a:bodyPr/>
                    <a:lstStyle/>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Pendidikan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Penelitian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Pelaksanaan Pengabdian</a:t>
                      </a:r>
                    </a:p>
                    <a:p>
                      <a:pPr marL="228600" indent="-228600" algn="l">
                        <a:lnSpc>
                          <a:spcPct val="100000"/>
                        </a:lnSpc>
                        <a:spcBef>
                          <a:spcPts val="0"/>
                        </a:spcBef>
                        <a:spcAft>
                          <a:spcPts val="0"/>
                        </a:spcAft>
                        <a:buAutoNum type="alphaUcPeriod" startAt="2"/>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Pengembangan Diri</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90%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45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135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225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360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endParaRPr lang="id-ID" sz="1600" b="0" dirty="0" smtClean="0">
                        <a:solidFill>
                          <a:schemeClr val="tx1"/>
                        </a:solidFill>
                        <a:effectLst/>
                        <a:latin typeface="+mj-lt"/>
                        <a:ea typeface="Arial Unicode MS" panose="020B0604020202020204" pitchFamily="34" charset="-128"/>
                        <a:cs typeface="Arial Unicode MS" panose="020B0604020202020204" pitchFamily="34" charset="-128"/>
                      </a:endParaRPr>
                    </a:p>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495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r>
              <a:tr h="787915">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solidFill>
                      <a:schemeClr val="accent1">
                        <a:lumMod val="20000"/>
                        <a:lumOff val="80000"/>
                      </a:schemeClr>
                    </a:solidFill>
                  </a:tcPr>
                </a:tc>
                <a:tc>
                  <a:txBody>
                    <a:bodyPr/>
                    <a:lstStyle/>
                    <a:p>
                      <a:pPr marL="0" indent="0" algn="l">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UNSUR</a:t>
                      </a:r>
                      <a:r>
                        <a:rPr lang="id-ID" sz="1600" b="0" baseline="0" dirty="0" smtClean="0">
                          <a:solidFill>
                            <a:schemeClr val="tx1"/>
                          </a:solidFill>
                          <a:effectLst/>
                          <a:latin typeface="+mj-lt"/>
                          <a:ea typeface="Arial Unicode MS" panose="020B0604020202020204" pitchFamily="34" charset="-128"/>
                          <a:cs typeface="Arial Unicode MS" panose="020B0604020202020204" pitchFamily="34" charset="-128"/>
                        </a:rPr>
                        <a:t> PENUNJANG</a:t>
                      </a:r>
                    </a:p>
                    <a:p>
                      <a:pPr marL="0" indent="0" algn="l">
                        <a:lnSpc>
                          <a:spcPct val="100000"/>
                        </a:lnSpc>
                        <a:spcBef>
                          <a:spcPts val="0"/>
                        </a:spcBef>
                        <a:spcAft>
                          <a:spcPts val="0"/>
                        </a:spcAft>
                      </a:pPr>
                      <a:r>
                        <a:rPr lang="id-ID" sz="1600" b="0" baseline="0" dirty="0" smtClean="0">
                          <a:solidFill>
                            <a:schemeClr val="tx1"/>
                          </a:solidFill>
                          <a:effectLst/>
                          <a:latin typeface="+mj-lt"/>
                          <a:ea typeface="Arial Unicode MS" panose="020B0604020202020204" pitchFamily="34" charset="-128"/>
                          <a:cs typeface="Arial Unicode MS" panose="020B0604020202020204" pitchFamily="34" charset="-128"/>
                        </a:rPr>
                        <a:t>(Penunjang Kegiatan Akademik Dosen)</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 10%</a:t>
                      </a:r>
                      <a:endParaRPr lang="en-US" sz="1600" b="0" dirty="0" smtClean="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15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25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40</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c>
                  <a:txBody>
                    <a:bodyPr/>
                    <a:lstStyle/>
                    <a:p>
                      <a:pPr marL="0" indent="0" algn="ctr">
                        <a:lnSpc>
                          <a:spcPct val="100000"/>
                        </a:lnSpc>
                        <a:spcBef>
                          <a:spcPts val="0"/>
                        </a:spcBef>
                        <a:spcAft>
                          <a:spcPts val="0"/>
                        </a:spcAft>
                      </a:pPr>
                      <a:r>
                        <a:rPr lang="id-ID" sz="1600" b="0" dirty="0" smtClean="0">
                          <a:solidFill>
                            <a:schemeClr val="tx1"/>
                          </a:solidFill>
                          <a:effectLst/>
                          <a:latin typeface="+mj-lt"/>
                          <a:ea typeface="Arial Unicode MS" panose="020B0604020202020204" pitchFamily="34" charset="-128"/>
                          <a:cs typeface="Arial Unicode MS" panose="020B0604020202020204" pitchFamily="34" charset="-128"/>
                        </a:rPr>
                        <a:t>55</a:t>
                      </a:r>
                      <a:endParaRPr lang="en-US" sz="1600" b="0" dirty="0">
                        <a:solidFill>
                          <a:schemeClr val="tx1"/>
                        </a:solidFill>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accent1">
                        <a:lumMod val="20000"/>
                        <a:lumOff val="80000"/>
                      </a:schemeClr>
                    </a:solidFill>
                  </a:tcPr>
                </a:tc>
              </a:tr>
              <a:tr h="262638">
                <a:tc>
                  <a:txBody>
                    <a:bodyPr/>
                    <a:lstStyle/>
                    <a:p>
                      <a:pPr marL="0" indent="0" algn="ctr">
                        <a:lnSpc>
                          <a:spcPct val="100000"/>
                        </a:lnSpc>
                        <a:spcBef>
                          <a:spcPts val="0"/>
                        </a:spcBef>
                        <a:spcAft>
                          <a:spcPts val="0"/>
                        </a:spcAft>
                      </a:pPr>
                      <a:endParaRPr lang="en-US" sz="1600" b="0"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457200" indent="-45720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JUMLAH</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a:lnSpc>
                          <a:spcPct val="100000"/>
                        </a:lnSpc>
                        <a:spcBef>
                          <a:spcPts val="0"/>
                        </a:spcBef>
                      </a:pPr>
                      <a:endParaRPr lang="id-ID" sz="1600" b="1" dirty="0">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150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200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300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400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550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c>
                  <a:txBody>
                    <a:bodyPr/>
                    <a:lstStyle/>
                    <a:p>
                      <a:pPr marL="0" indent="0" algn="ctr">
                        <a:lnSpc>
                          <a:spcPct val="100000"/>
                        </a:lnSpc>
                        <a:spcBef>
                          <a:spcPts val="0"/>
                        </a:spcBef>
                        <a:spcAft>
                          <a:spcPts val="0"/>
                        </a:spcAft>
                      </a:pPr>
                      <a:r>
                        <a:rPr lang="id-ID" sz="1600" b="1" dirty="0" smtClean="0">
                          <a:effectLst/>
                          <a:latin typeface="+mj-lt"/>
                          <a:ea typeface="Arial Unicode MS" panose="020B0604020202020204" pitchFamily="34" charset="-128"/>
                          <a:cs typeface="Arial Unicode MS" panose="020B0604020202020204" pitchFamily="34" charset="-128"/>
                        </a:rPr>
                        <a:t>700</a:t>
                      </a:r>
                      <a:endParaRPr lang="en-US" sz="1600" b="1" dirty="0">
                        <a:effectLst/>
                        <a:latin typeface="+mj-lt"/>
                        <a:ea typeface="Arial Unicode MS" panose="020B0604020202020204" pitchFamily="34" charset="-128"/>
                        <a:cs typeface="Arial Unicode MS" panose="020B0604020202020204" pitchFamily="34" charset="-128"/>
                      </a:endParaRPr>
                    </a:p>
                  </a:txBody>
                  <a:tcPr marL="62446" marR="62446" marT="0" marB="0" anchor="ctr">
                    <a:solidFill>
                      <a:schemeClr val="bg2">
                        <a:lumMod val="90000"/>
                      </a:schemeClr>
                    </a:solidFill>
                  </a:tcPr>
                </a:tc>
              </a:tr>
            </a:tbl>
          </a:graphicData>
        </a:graphic>
      </p:graphicFrame>
      <p:sp>
        <p:nvSpPr>
          <p:cNvPr id="5" name="Title 1"/>
          <p:cNvSpPr>
            <a:spLocks noGrp="1"/>
          </p:cNvSpPr>
          <p:nvPr>
            <p:ph type="title"/>
          </p:nvPr>
        </p:nvSpPr>
        <p:spPr/>
        <p:txBody>
          <a:bodyPr>
            <a:normAutofit/>
          </a:bodyPr>
          <a:lstStyle/>
          <a:p>
            <a:pPr algn="ctr"/>
            <a:r>
              <a:rPr lang="en-US" sz="4400" b="1" dirty="0" smtClean="0"/>
              <a:t>LANDASAN PERUBAHAN</a:t>
            </a:r>
            <a:endParaRPr lang="id-ID" sz="44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85750" indent="-285750">
              <a:buFont typeface="Wingdings" pitchFamily="2" charset="2"/>
              <a:buChar char="q"/>
            </a:pPr>
            <a:r>
              <a:rPr lang="id-ID" altLang="en-US" sz="2400" dirty="0" smtClean="0"/>
              <a:t>Kegiatan pendidikan dan pengajaran yang telah ter</a:t>
            </a:r>
            <a:r>
              <a:rPr lang="en-US" altLang="en-US" sz="2400" dirty="0" err="1" smtClean="0"/>
              <a:t>cantum</a:t>
            </a:r>
            <a:r>
              <a:rPr lang="id-ID" altLang="en-US" sz="2400" dirty="0" smtClean="0"/>
              <a:t> pada Permenpan dan RB</a:t>
            </a:r>
          </a:p>
          <a:p>
            <a:pPr marL="285750" indent="-285750">
              <a:buFont typeface="Wingdings" pitchFamily="2" charset="2"/>
              <a:buChar char="q"/>
            </a:pPr>
            <a:r>
              <a:rPr lang="id-ID" altLang="en-US" sz="2400" dirty="0" smtClean="0"/>
              <a:t>Kegiatan lain yang tidak termuat pada Permenpan RB dapat diakui sebagai kegiatan sub-unsur pendidikan sepanjang mempunyai fungsi pendidikan formal dan/atau pelaksanaan pendidikan (pengajaran). Dengan kata lain, kegiatan yang tidak tertulis pada Permenpan RB tetapi mempunyai fungsi yang sama dengan kegiatan Permenpan RB dapat diakui sebagai kegiatan sub-unsur pendidikan (Lihat Kasus Pendidikan Dokter klinik, Vokasi, Seni). </a:t>
            </a:r>
          </a:p>
          <a:p>
            <a:pPr marL="285750" indent="-285750">
              <a:buFont typeface="Wingdings" pitchFamily="2" charset="2"/>
              <a:buChar char="q"/>
            </a:pPr>
            <a:r>
              <a:rPr lang="id-ID" altLang="en-US" sz="2400" dirty="0" smtClean="0"/>
              <a:t>Penilaian pada sub unsur ini memperhatikan batas maksimal yang diakui (kepatutan)</a:t>
            </a:r>
            <a:endParaRPr lang="en-US" altLang="en-US" sz="2400" dirty="0" smtClean="0"/>
          </a:p>
          <a:p>
            <a:endParaRPr lang="id-ID" sz="2400" dirty="0"/>
          </a:p>
        </p:txBody>
      </p:sp>
      <p:sp>
        <p:nvSpPr>
          <p:cNvPr id="4" name="Title 1"/>
          <p:cNvSpPr>
            <a:spLocks noGrp="1"/>
          </p:cNvSpPr>
          <p:nvPr>
            <p:ph type="title"/>
          </p:nvPr>
        </p:nvSpPr>
        <p:spPr/>
        <p:txBody>
          <a:bodyPr>
            <a:normAutofit/>
          </a:bodyPr>
          <a:lstStyle/>
          <a:p>
            <a:pPr algn="ctr"/>
            <a:r>
              <a:rPr lang="en-US" sz="4400" b="1" dirty="0" smtClean="0"/>
              <a:t>KEGIATAN PENDIDIKAN</a:t>
            </a:r>
            <a:endParaRPr lang="id-ID" sz="44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defRPr/>
            </a:pPr>
            <a:r>
              <a:rPr lang="en-US" altLang="en-US" sz="2400" dirty="0" err="1" smtClean="0">
                <a:latin typeface="+mj-lt"/>
                <a:ea typeface="Arial Unicode MS" panose="020B0604020202020204" pitchFamily="34" charset="-128"/>
                <a:cs typeface="Arial Unicode MS" panose="020B0604020202020204" pitchFamily="34" charset="-128"/>
              </a:rPr>
              <a:t>Ijazah</a:t>
            </a:r>
            <a:r>
              <a:rPr lang="en-US" altLang="en-US" sz="2400" dirty="0" smtClean="0">
                <a:latin typeface="+mj-lt"/>
                <a:ea typeface="Arial Unicode MS" panose="020B0604020202020204" pitchFamily="34" charset="-128"/>
                <a:cs typeface="Arial Unicode MS" panose="020B0604020202020204" pitchFamily="34" charset="-128"/>
              </a:rPr>
              <a:t> yang </a:t>
            </a:r>
            <a:r>
              <a:rPr lang="en-US" altLang="en-US" sz="2400" dirty="0" err="1" smtClean="0">
                <a:latin typeface="+mj-lt"/>
                <a:ea typeface="Arial Unicode MS" panose="020B0604020202020204" pitchFamily="34" charset="-128"/>
                <a:cs typeface="Arial Unicode MS" panose="020B0604020202020204" pitchFamily="34" charset="-128"/>
              </a:rPr>
              <a:t>diakui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adalah</a:t>
            </a:r>
            <a:r>
              <a:rPr lang="en-US" altLang="en-US" sz="2400" dirty="0" smtClean="0">
                <a:latin typeface="+mj-lt"/>
                <a:ea typeface="Arial Unicode MS" panose="020B0604020202020204" pitchFamily="34" charset="-128"/>
                <a:cs typeface="Arial Unicode MS" panose="020B0604020202020204" pitchFamily="34" charset="-128"/>
              </a:rPr>
              <a:t> yang </a:t>
            </a:r>
            <a:r>
              <a:rPr lang="en-US" altLang="en-US" sz="2400" dirty="0" err="1" smtClean="0">
                <a:latin typeface="+mj-lt"/>
                <a:ea typeface="Arial Unicode MS" panose="020B0604020202020204" pitchFamily="34" charset="-128"/>
                <a:cs typeface="Arial Unicode MS" panose="020B0604020202020204" pitchFamily="34" charset="-128"/>
              </a:rPr>
              <a:t>dikeluarkan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oleh</a:t>
            </a:r>
            <a:r>
              <a:rPr lang="en-US" altLang="en-US" sz="2400" dirty="0" smtClean="0">
                <a:latin typeface="+mj-lt"/>
                <a:ea typeface="Arial Unicode MS" panose="020B0604020202020204" pitchFamily="34" charset="-128"/>
                <a:cs typeface="Arial Unicode MS" panose="020B0604020202020204" pitchFamily="34" charset="-128"/>
              </a:rPr>
              <a:t>:</a:t>
            </a:r>
          </a:p>
          <a:p>
            <a:pPr marL="914400" lvl="1" indent="-457200">
              <a:buFont typeface="+mj-lt"/>
              <a:buAutoNum type="alphaLcPeriod"/>
              <a:defRPr/>
            </a:pPr>
            <a:r>
              <a:rPr lang="en-US" altLang="en-US" sz="2400" dirty="0" err="1" smtClean="0">
                <a:latin typeface="+mj-lt"/>
                <a:ea typeface="Arial Unicode MS" panose="020B0604020202020204" pitchFamily="34" charset="-128"/>
                <a:cs typeface="Arial Unicode MS" panose="020B0604020202020204" pitchFamily="34" charset="-128"/>
              </a:rPr>
              <a:t>Perguruan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tinggi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atau</a:t>
            </a:r>
            <a:r>
              <a:rPr lang="en-US" altLang="en-US" sz="2400" dirty="0" smtClean="0">
                <a:latin typeface="+mj-lt"/>
                <a:ea typeface="Arial Unicode MS" panose="020B0604020202020204" pitchFamily="34" charset="-128"/>
                <a:cs typeface="Arial Unicode MS" panose="020B0604020202020204" pitchFamily="34" charset="-128"/>
              </a:rPr>
              <a:t> program </a:t>
            </a:r>
            <a:r>
              <a:rPr lang="en-US" altLang="en-US" sz="2400" dirty="0" err="1" smtClean="0">
                <a:latin typeface="+mj-lt"/>
                <a:ea typeface="Arial Unicode MS" panose="020B0604020202020204" pitchFamily="34" charset="-128"/>
                <a:cs typeface="Arial Unicode MS" panose="020B0604020202020204" pitchFamily="34" charset="-128"/>
              </a:rPr>
              <a:t>studi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dalam</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negeri</a:t>
            </a:r>
            <a:r>
              <a:rPr lang="en-US" altLang="en-US" sz="2400" dirty="0" smtClean="0">
                <a:latin typeface="+mj-lt"/>
                <a:ea typeface="Arial Unicode MS" panose="020B0604020202020204" pitchFamily="34" charset="-128"/>
                <a:cs typeface="Arial Unicode MS" panose="020B0604020202020204" pitchFamily="34" charset="-128"/>
              </a:rPr>
              <a:t> yang 	</a:t>
            </a:r>
          </a:p>
          <a:p>
            <a:pPr marL="457200" lvl="1" indent="0">
              <a:buNone/>
              <a:defRPr/>
            </a:pPr>
            <a:r>
              <a:rPr lang="en-US" altLang="en-US" sz="2400" dirty="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terakreditasi</a:t>
            </a:r>
            <a:r>
              <a:rPr lang="en-US" altLang="en-US" sz="2400" dirty="0" smtClean="0">
                <a:latin typeface="+mj-lt"/>
                <a:ea typeface="Arial Unicode MS" panose="020B0604020202020204" pitchFamily="34" charset="-128"/>
                <a:cs typeface="Arial Unicode MS" panose="020B0604020202020204" pitchFamily="34" charset="-128"/>
              </a:rPr>
              <a:t> paling </a:t>
            </a:r>
            <a:r>
              <a:rPr lang="en-US" altLang="en-US" sz="2400" dirty="0" err="1" smtClean="0">
                <a:latin typeface="+mj-lt"/>
                <a:ea typeface="Arial Unicode MS" panose="020B0604020202020204" pitchFamily="34" charset="-128"/>
                <a:cs typeface="Arial Unicode MS" panose="020B0604020202020204" pitchFamily="34" charset="-128"/>
              </a:rPr>
              <a:t>rendah</a:t>
            </a:r>
            <a:r>
              <a:rPr lang="en-US" altLang="en-US" sz="2400" dirty="0" smtClean="0">
                <a:latin typeface="+mj-lt"/>
                <a:ea typeface="Arial Unicode MS" panose="020B0604020202020204" pitchFamily="34" charset="-128"/>
                <a:cs typeface="Arial Unicode MS" panose="020B0604020202020204" pitchFamily="34" charset="-128"/>
              </a:rPr>
              <a:t> B; </a:t>
            </a:r>
            <a:r>
              <a:rPr lang="en-US" altLang="en-US" sz="2400" dirty="0" err="1" smtClean="0">
                <a:latin typeface="+mj-lt"/>
                <a:ea typeface="Arial Unicode MS" panose="020B0604020202020204" pitchFamily="34" charset="-128"/>
                <a:cs typeface="Arial Unicode MS" panose="020B0604020202020204" pitchFamily="34" charset="-128"/>
              </a:rPr>
              <a:t>dan</a:t>
            </a:r>
            <a:r>
              <a:rPr lang="en-US" altLang="en-US" sz="2400" dirty="0" smtClean="0">
                <a:latin typeface="+mj-lt"/>
                <a:ea typeface="Arial Unicode MS" panose="020B0604020202020204" pitchFamily="34" charset="-128"/>
                <a:cs typeface="Arial Unicode MS" panose="020B0604020202020204" pitchFamily="34" charset="-128"/>
              </a:rPr>
              <a:t> </a:t>
            </a:r>
          </a:p>
          <a:p>
            <a:pPr marL="914400" lvl="1" indent="-457200">
              <a:buFont typeface="+mj-lt"/>
              <a:buAutoNum type="alphaLcPeriod"/>
              <a:defRPr/>
            </a:pPr>
            <a:r>
              <a:rPr lang="en-US" altLang="en-US" sz="2400" dirty="0" err="1" smtClean="0">
                <a:latin typeface="+mj-lt"/>
                <a:ea typeface="Arial Unicode MS" panose="020B0604020202020204" pitchFamily="34" charset="-128"/>
                <a:cs typeface="Arial Unicode MS" panose="020B0604020202020204" pitchFamily="34" charset="-128"/>
              </a:rPr>
              <a:t>Perguruan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tinggi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luar</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negeri</a:t>
            </a:r>
            <a:r>
              <a:rPr lang="en-US" altLang="en-US" sz="2400" dirty="0" smtClean="0">
                <a:latin typeface="+mj-lt"/>
                <a:ea typeface="Arial Unicode MS" panose="020B0604020202020204" pitchFamily="34" charset="-128"/>
                <a:cs typeface="Arial Unicode MS" panose="020B0604020202020204" pitchFamily="34" charset="-128"/>
              </a:rPr>
              <a:t> yang </a:t>
            </a:r>
            <a:r>
              <a:rPr lang="en-US" altLang="en-US" sz="2400" dirty="0" err="1" smtClean="0">
                <a:latin typeface="+mj-lt"/>
                <a:ea typeface="Arial Unicode MS" panose="020B0604020202020204" pitchFamily="34" charset="-128"/>
                <a:cs typeface="Arial Unicode MS" panose="020B0604020202020204" pitchFamily="34" charset="-128"/>
              </a:rPr>
              <a:t>telah</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mendapat</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penyetaraan</a:t>
            </a:r>
            <a:r>
              <a:rPr lang="en-US" altLang="en-US" sz="2400" dirty="0" smtClean="0">
                <a:latin typeface="+mj-lt"/>
                <a:ea typeface="Arial Unicode MS" panose="020B0604020202020204" pitchFamily="34" charset="-128"/>
                <a:cs typeface="Arial Unicode MS" panose="020B0604020202020204" pitchFamily="34" charset="-128"/>
              </a:rPr>
              <a:t> dari </a:t>
            </a:r>
            <a:r>
              <a:rPr lang="en-US" altLang="en-US" sz="2400" dirty="0" err="1" smtClean="0">
                <a:latin typeface="+mj-lt"/>
                <a:ea typeface="Arial Unicode MS" panose="020B0604020202020204" pitchFamily="34" charset="-128"/>
                <a:cs typeface="Arial Unicode MS" panose="020B0604020202020204" pitchFamily="34" charset="-128"/>
              </a:rPr>
              <a:t>Direktorat</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Jenderal</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Pendidikan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Tinggi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Kemdikbud</a:t>
            </a:r>
            <a:r>
              <a:rPr lang="en-US" altLang="en-US" sz="2400" dirty="0" smtClean="0">
                <a:latin typeface="+mj-lt"/>
                <a:ea typeface="Arial Unicode MS" panose="020B0604020202020204" pitchFamily="34" charset="-128"/>
                <a:cs typeface="Arial Unicode MS" panose="020B0604020202020204" pitchFamily="34" charset="-128"/>
              </a:rPr>
              <a:t>. </a:t>
            </a:r>
          </a:p>
          <a:p>
            <a:pPr>
              <a:defRPr/>
            </a:pPr>
            <a:r>
              <a:rPr lang="en-US" altLang="en-US" sz="2400" dirty="0" err="1" smtClean="0">
                <a:latin typeface="+mj-lt"/>
                <a:ea typeface="Arial Unicode MS" panose="020B0604020202020204" pitchFamily="34" charset="-128"/>
                <a:cs typeface="Arial Unicode MS" panose="020B0604020202020204" pitchFamily="34" charset="-128"/>
              </a:rPr>
              <a:t>Apabila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bidang</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ilmu</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untuk</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gelar</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akademik</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terakhir</a:t>
            </a:r>
            <a:r>
              <a:rPr lang="en-US" altLang="en-US" sz="2400" dirty="0" smtClean="0">
                <a:latin typeface="+mj-lt"/>
                <a:ea typeface="Arial Unicode MS" panose="020B0604020202020204" pitchFamily="34" charset="-128"/>
                <a:cs typeface="Arial Unicode MS" panose="020B0604020202020204" pitchFamily="34" charset="-128"/>
              </a:rPr>
              <a:t> yang </a:t>
            </a:r>
            <a:r>
              <a:rPr lang="en-US" altLang="en-US" sz="2400" dirty="0" err="1" smtClean="0">
                <a:latin typeface="+mj-lt"/>
                <a:ea typeface="Arial Unicode MS" panose="020B0604020202020204" pitchFamily="34" charset="-128"/>
                <a:cs typeface="Arial Unicode MS" panose="020B0604020202020204" pitchFamily="34" charset="-128"/>
              </a:rPr>
              <a:t>diperolehnya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tidak</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sesuai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dengan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bidang</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penugasan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jabatan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fungsionalnya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disamakan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dengan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kegiatan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pengembangan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diri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untuk</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meningkatkan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kompetensi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dengan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nilai</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angka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kredit</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untuk</a:t>
            </a:r>
            <a:r>
              <a:rPr lang="en-US" altLang="en-US" sz="2400" dirty="0" smtClean="0">
                <a:latin typeface="+mj-lt"/>
                <a:ea typeface="Arial Unicode MS" panose="020B0604020202020204" pitchFamily="34" charset="-128"/>
                <a:cs typeface="Arial Unicode MS" panose="020B0604020202020204" pitchFamily="34" charset="-128"/>
              </a:rPr>
              <a:t> S3 </a:t>
            </a:r>
            <a:r>
              <a:rPr lang="en-US" altLang="en-US" sz="2400" dirty="0" err="1" smtClean="0">
                <a:latin typeface="+mj-lt"/>
                <a:ea typeface="Arial Unicode MS" panose="020B0604020202020204" pitchFamily="34" charset="-128"/>
                <a:cs typeface="Arial Unicode MS" panose="020B0604020202020204" pitchFamily="34" charset="-128"/>
              </a:rPr>
              <a:t>adalah</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disetarakan</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dengan</a:t>
            </a:r>
            <a:r>
              <a:rPr lang="en-US" altLang="en-US" sz="2400" dirty="0" smtClean="0">
                <a:latin typeface="+mj-lt"/>
                <a:ea typeface="Arial Unicode MS" panose="020B0604020202020204" pitchFamily="34" charset="-128"/>
                <a:cs typeface="Arial Unicode MS" panose="020B0604020202020204" pitchFamily="34" charset="-128"/>
              </a:rPr>
              <a:t> 15 </a:t>
            </a:r>
            <a:r>
              <a:rPr lang="en-US" altLang="en-US" sz="2400" dirty="0" err="1" smtClean="0">
                <a:latin typeface="+mj-lt"/>
                <a:ea typeface="Arial Unicode MS" panose="020B0604020202020204" pitchFamily="34" charset="-128"/>
                <a:cs typeface="Arial Unicode MS" panose="020B0604020202020204" pitchFamily="34" charset="-128"/>
              </a:rPr>
              <a:t>angka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kredit</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dan</a:t>
            </a:r>
            <a:r>
              <a:rPr lang="en-US" altLang="en-US" sz="2400" dirty="0" smtClean="0">
                <a:latin typeface="+mj-lt"/>
                <a:ea typeface="Arial Unicode MS" panose="020B0604020202020204" pitchFamily="34" charset="-128"/>
                <a:cs typeface="Arial Unicode MS" panose="020B0604020202020204" pitchFamily="34" charset="-128"/>
              </a:rPr>
              <a:t> S2 </a:t>
            </a:r>
            <a:r>
              <a:rPr lang="en-US" altLang="en-US" sz="2400" dirty="0" err="1" smtClean="0">
                <a:latin typeface="+mj-lt"/>
                <a:ea typeface="Arial Unicode MS" panose="020B0604020202020204" pitchFamily="34" charset="-128"/>
                <a:cs typeface="Arial Unicode MS" panose="020B0604020202020204" pitchFamily="34" charset="-128"/>
              </a:rPr>
              <a:t>adalah</a:t>
            </a:r>
            <a:r>
              <a:rPr lang="en-US" altLang="en-US" sz="2400" dirty="0" smtClean="0">
                <a:latin typeface="+mj-lt"/>
                <a:ea typeface="Arial Unicode MS" panose="020B0604020202020204" pitchFamily="34" charset="-128"/>
                <a:cs typeface="Arial Unicode MS" panose="020B0604020202020204" pitchFamily="34" charset="-128"/>
              </a:rPr>
              <a:t> 10 </a:t>
            </a:r>
            <a:r>
              <a:rPr lang="en-US" altLang="en-US" sz="2400" dirty="0" err="1" smtClean="0">
                <a:latin typeface="+mj-lt"/>
                <a:ea typeface="Arial Unicode MS" panose="020B0604020202020204" pitchFamily="34" charset="-128"/>
                <a:cs typeface="Arial Unicode MS" panose="020B0604020202020204" pitchFamily="34" charset="-128"/>
              </a:rPr>
              <a:t>angka</a:t>
            </a:r>
            <a:r>
              <a:rPr lang="en-US" altLang="en-US" sz="2400" dirty="0" smtClean="0">
                <a:latin typeface="+mj-lt"/>
                <a:ea typeface="Arial Unicode MS" panose="020B0604020202020204" pitchFamily="34" charset="-128"/>
                <a:cs typeface="Arial Unicode MS" panose="020B0604020202020204" pitchFamily="34" charset="-128"/>
              </a:rPr>
              <a:t> </a:t>
            </a:r>
            <a:r>
              <a:rPr lang="en-US" altLang="en-US" sz="2400" dirty="0" err="1" smtClean="0">
                <a:latin typeface="+mj-lt"/>
                <a:ea typeface="Arial Unicode MS" panose="020B0604020202020204" pitchFamily="34" charset="-128"/>
                <a:cs typeface="Arial Unicode MS" panose="020B0604020202020204" pitchFamily="34" charset="-128"/>
              </a:rPr>
              <a:t>kredit</a:t>
            </a:r>
            <a:r>
              <a:rPr lang="en-US" altLang="en-US" sz="2400" dirty="0" smtClean="0">
                <a:latin typeface="+mj-lt"/>
                <a:ea typeface="Arial Unicode MS" panose="020B0604020202020204" pitchFamily="34" charset="-128"/>
                <a:cs typeface="Arial Unicode MS" panose="020B0604020202020204" pitchFamily="34" charset="-128"/>
              </a:rPr>
              <a:t>. </a:t>
            </a:r>
          </a:p>
          <a:p>
            <a:endParaRPr lang="id-ID" sz="2400" dirty="0">
              <a:latin typeface="+mj-lt"/>
            </a:endParaRPr>
          </a:p>
        </p:txBody>
      </p:sp>
      <p:sp>
        <p:nvSpPr>
          <p:cNvPr id="4" name="Title 1"/>
          <p:cNvSpPr>
            <a:spLocks noGrp="1"/>
          </p:cNvSpPr>
          <p:nvPr>
            <p:ph type="title"/>
          </p:nvPr>
        </p:nvSpPr>
        <p:spPr/>
        <p:txBody>
          <a:bodyPr>
            <a:normAutofit/>
          </a:bodyPr>
          <a:lstStyle/>
          <a:p>
            <a:pPr algn="ctr"/>
            <a:r>
              <a:rPr lang="en-US" sz="4400" b="1" dirty="0" smtClean="0"/>
              <a:t>PENDIDIKAN</a:t>
            </a:r>
            <a:endParaRPr lang="id-ID" sz="4400" b="1" dirty="0"/>
          </a:p>
        </p:txBody>
      </p:sp>
      <p:sp>
        <p:nvSpPr>
          <p:cNvPr id="2" name="Slide Number Placeholder 1"/>
          <p:cNvSpPr>
            <a:spLocks noGrp="1"/>
          </p:cNvSpPr>
          <p:nvPr>
            <p:ph type="sldNum" sz="quarter" idx="12"/>
          </p:nvPr>
        </p:nvSpPr>
        <p:spPr/>
        <p:txBody>
          <a:bodyPr/>
          <a:lstStyle/>
          <a:p>
            <a:fld id="{BD266BE7-899D-4075-917F-DBDE33B6B692}" type="slidenum">
              <a:rPr lang="en-US" smtClean="0"/>
              <a:pPr/>
              <a:t>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62902">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Hardcover</Template>
  <TotalTime>0</TotalTime>
  <Words>7104</Words>
  <Application>Microsoft Office PowerPoint</Application>
  <PresentationFormat>Custom</PresentationFormat>
  <Paragraphs>1435</Paragraphs>
  <Slides>64</Slides>
  <Notes>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TS103462902</vt:lpstr>
      <vt:lpstr>PEDOMAN OPERASIONAL PENILAIAN ANGKA KREDIT KENAIKAN PANGKAT/JABATAN FUNGSIONAL DOSEN</vt:lpstr>
      <vt:lpstr>PENDAHULUAN</vt:lpstr>
      <vt:lpstr>PENDAHULUAN</vt:lpstr>
      <vt:lpstr>LANDASAN PERUBAHAN</vt:lpstr>
      <vt:lpstr>LANDASAN PERUBAHAN</vt:lpstr>
      <vt:lpstr>LANDASAN PERUBAHAN</vt:lpstr>
      <vt:lpstr>LANDASAN PERUBAHAN</vt:lpstr>
      <vt:lpstr>KEGIATAN PENDIDIKAN</vt:lpstr>
      <vt:lpstr>PENDIDIKAN</vt:lpstr>
      <vt:lpstr>WEWENANG DAN TANGGUNG JAWAB DOSEN DALAM MELAKSANAKAN PENGAJARAN</vt:lpstr>
      <vt:lpstr>WEWENANG DAN TANGGUNG JAWAB DOSEN DALAM MELAKSANAKAN BIMBINGAN TA</vt:lpstr>
      <vt:lpstr>Slide 12</vt:lpstr>
      <vt:lpstr>Slide 13</vt:lpstr>
      <vt:lpstr>Slide 14</vt:lpstr>
      <vt:lpstr>Slide 15</vt:lpstr>
      <vt:lpstr>Slide 16</vt:lpstr>
      <vt:lpstr>Slide 17</vt:lpstr>
      <vt:lpstr>Slide 18</vt:lpstr>
      <vt:lpstr>Slide 19</vt:lpstr>
      <vt:lpstr>KEWAJIBAN JENIS PUBLIKASI (V) UNTUK MENDUDUKI JENJANG JABATAN AKADEMIK</vt:lpstr>
      <vt:lpstr>KARYA ILMIAH</vt:lpstr>
      <vt:lpstr>HAL-HAL PENTING DALAM KEGIATAN PENELITIAN DAN PUBLIKASI (UNSUR B) </vt:lpstr>
      <vt:lpstr>BUKU REFERENSI DAN BUKU MONOGRAF</vt:lpstr>
      <vt:lpstr>HAL-HAL PENTING DALAM KEGIATAN PENELITIAN DAN PUBLIKASI (UNSUR B) </vt:lpstr>
      <vt:lpstr>HAL-HAL PENTING DALAM KEGIATAN PENELITIAN DAN PUBLIKASI (UNSUR B) </vt:lpstr>
      <vt:lpstr>JURNAL NASIONAL TERAKREDITASI</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HAL-HAL PENTING DALAM KEGIATAN PENELITIAN DAN PUBLIKASI (UNSUR B) </vt:lpstr>
      <vt:lpstr>Slide 43</vt:lpstr>
      <vt:lpstr>Slide 44</vt:lpstr>
      <vt:lpstr>HAL-HAL PENTING DALAM KEGIATAN UNSUR PENUNJANG (UNSUR D) </vt:lpstr>
      <vt:lpstr>HAL-HAL PENTING DALAM KEGIATAN UNSUR PENUNJANG (UNSUR D) </vt:lpstr>
      <vt:lpstr>HAL-HAL PENTING DALAM KEGIATAN UNSUR PENUNJANG (UNSUR D) </vt:lpstr>
      <vt:lpstr>PENGANGKATAN PERTAMA  DALAM JABATAN AKADEMIK</vt:lpstr>
      <vt:lpstr>PENYESUAIAN ANGKA KREDIT</vt:lpstr>
      <vt:lpstr>KELEBIHAN ANGKA KREDIT</vt:lpstr>
      <vt:lpstr>KELEBIHAN ANGKA KREDIT</vt:lpstr>
      <vt:lpstr>PERSYARATAN TAMBAHAN</vt:lpstr>
      <vt:lpstr>PROSES PENGUSULAN</vt:lpstr>
      <vt:lpstr>LINEARITAS</vt:lpstr>
      <vt:lpstr>LAMPIRAN KARYA SENI DAN AK NYA</vt:lpstr>
      <vt:lpstr>KONSEPTOR</vt:lpstr>
      <vt:lpstr>PENATA</vt:lpstr>
      <vt:lpstr>PENYAJI</vt:lpstr>
      <vt:lpstr>KARYA SASTRA</vt:lpstr>
      <vt:lpstr>KARYA SENI INTERNASIONAL, NASIONAL DAN LOKAL</vt:lpstr>
      <vt:lpstr>KARYA SENI INTERNASIONAL, NASIONAL DAN LOKAL</vt:lpstr>
      <vt:lpstr>INFORMASI</vt:lpstr>
      <vt:lpstr>INFORMASI</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2014-11-20T10:06:40Z</dcterms:created>
  <dcterms:modified xsi:type="dcterms:W3CDTF">2014-12-16T23:45:49Z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