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1"/>
  </p:sldMasterIdLst>
  <p:notesMasterIdLst>
    <p:notesMasterId r:id="rId50"/>
  </p:notesMasterIdLst>
  <p:sldIdLst>
    <p:sldId id="285" r:id="rId2"/>
    <p:sldId id="286" r:id="rId3"/>
    <p:sldId id="324" r:id="rId4"/>
    <p:sldId id="288" r:id="rId5"/>
    <p:sldId id="325" r:id="rId6"/>
    <p:sldId id="326" r:id="rId7"/>
    <p:sldId id="327" r:id="rId8"/>
    <p:sldId id="328" r:id="rId9"/>
    <p:sldId id="330" r:id="rId10"/>
    <p:sldId id="329" r:id="rId11"/>
    <p:sldId id="331" r:id="rId12"/>
    <p:sldId id="332" r:id="rId13"/>
    <p:sldId id="333" r:id="rId14"/>
    <p:sldId id="334" r:id="rId15"/>
    <p:sldId id="335" r:id="rId16"/>
    <p:sldId id="336" r:id="rId17"/>
    <p:sldId id="337" r:id="rId18"/>
    <p:sldId id="338" r:id="rId19"/>
    <p:sldId id="33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9" r:id="rId36"/>
    <p:sldId id="310" r:id="rId37"/>
    <p:sldId id="311" r:id="rId38"/>
    <p:sldId id="317" r:id="rId39"/>
    <p:sldId id="318" r:id="rId40"/>
    <p:sldId id="319" r:id="rId41"/>
    <p:sldId id="320" r:id="rId42"/>
    <p:sldId id="321" r:id="rId43"/>
    <p:sldId id="322" r:id="rId44"/>
    <p:sldId id="323" r:id="rId45"/>
    <p:sldId id="305" r:id="rId46"/>
    <p:sldId id="306" r:id="rId47"/>
    <p:sldId id="307" r:id="rId48"/>
    <p:sldId id="308" r:id="rId49"/>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Constantia" pitchFamily="18" charset="0"/>
        <a:ea typeface="+mn-ea"/>
        <a:cs typeface="+mn-cs"/>
      </a:defRPr>
    </a:lvl1pPr>
    <a:lvl2pPr marL="457200" algn="l" rtl="0" eaLnBrk="0" fontAlgn="base" hangingPunct="0">
      <a:spcBef>
        <a:spcPct val="0"/>
      </a:spcBef>
      <a:spcAft>
        <a:spcPct val="0"/>
      </a:spcAft>
      <a:defRPr kern="1200">
        <a:solidFill>
          <a:schemeClr val="tx1"/>
        </a:solidFill>
        <a:latin typeface="Constantia" pitchFamily="18" charset="0"/>
        <a:ea typeface="+mn-ea"/>
        <a:cs typeface="+mn-cs"/>
      </a:defRPr>
    </a:lvl2pPr>
    <a:lvl3pPr marL="914400" algn="l" rtl="0" eaLnBrk="0" fontAlgn="base" hangingPunct="0">
      <a:spcBef>
        <a:spcPct val="0"/>
      </a:spcBef>
      <a:spcAft>
        <a:spcPct val="0"/>
      </a:spcAft>
      <a:defRPr kern="1200">
        <a:solidFill>
          <a:schemeClr val="tx1"/>
        </a:solidFill>
        <a:latin typeface="Constantia" pitchFamily="18" charset="0"/>
        <a:ea typeface="+mn-ea"/>
        <a:cs typeface="+mn-cs"/>
      </a:defRPr>
    </a:lvl3pPr>
    <a:lvl4pPr marL="1371600" algn="l" rtl="0" eaLnBrk="0" fontAlgn="base" hangingPunct="0">
      <a:spcBef>
        <a:spcPct val="0"/>
      </a:spcBef>
      <a:spcAft>
        <a:spcPct val="0"/>
      </a:spcAft>
      <a:defRPr kern="1200">
        <a:solidFill>
          <a:schemeClr val="tx1"/>
        </a:solidFill>
        <a:latin typeface="Constantia" pitchFamily="18" charset="0"/>
        <a:ea typeface="+mn-ea"/>
        <a:cs typeface="+mn-cs"/>
      </a:defRPr>
    </a:lvl4pPr>
    <a:lvl5pPr marL="1828800" algn="l" rtl="0" eaLnBrk="0" fontAlgn="base" hangingPunct="0">
      <a:spcBef>
        <a:spcPct val="0"/>
      </a:spcBef>
      <a:spcAft>
        <a:spcPct val="0"/>
      </a:spcAft>
      <a:defRPr kern="1200">
        <a:solidFill>
          <a:schemeClr val="tx1"/>
        </a:solidFill>
        <a:latin typeface="Constantia" pitchFamily="18" charset="0"/>
        <a:ea typeface="+mn-ea"/>
        <a:cs typeface="+mn-cs"/>
      </a:defRPr>
    </a:lvl5pPr>
    <a:lvl6pPr marL="2286000" algn="l" defTabSz="914400" rtl="0" eaLnBrk="1" latinLnBrk="0" hangingPunct="1">
      <a:defRPr kern="1200">
        <a:solidFill>
          <a:schemeClr val="tx1"/>
        </a:solidFill>
        <a:latin typeface="Constantia" pitchFamily="18" charset="0"/>
        <a:ea typeface="+mn-ea"/>
        <a:cs typeface="+mn-cs"/>
      </a:defRPr>
    </a:lvl6pPr>
    <a:lvl7pPr marL="2743200" algn="l" defTabSz="914400" rtl="0" eaLnBrk="1" latinLnBrk="0" hangingPunct="1">
      <a:defRPr kern="1200">
        <a:solidFill>
          <a:schemeClr val="tx1"/>
        </a:solidFill>
        <a:latin typeface="Constantia" pitchFamily="18" charset="0"/>
        <a:ea typeface="+mn-ea"/>
        <a:cs typeface="+mn-cs"/>
      </a:defRPr>
    </a:lvl7pPr>
    <a:lvl8pPr marL="3200400" algn="l" defTabSz="914400" rtl="0" eaLnBrk="1" latinLnBrk="0" hangingPunct="1">
      <a:defRPr kern="1200">
        <a:solidFill>
          <a:schemeClr val="tx1"/>
        </a:solidFill>
        <a:latin typeface="Constantia" pitchFamily="18" charset="0"/>
        <a:ea typeface="+mn-ea"/>
        <a:cs typeface="+mn-cs"/>
      </a:defRPr>
    </a:lvl8pPr>
    <a:lvl9pPr marL="3657600" algn="l" defTabSz="914400" rtl="0" eaLnBrk="1" latinLnBrk="0" hangingPunct="1">
      <a:defRPr kern="1200">
        <a:solidFill>
          <a:schemeClr val="tx1"/>
        </a:solidFill>
        <a:latin typeface="Constant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0305" autoAdjust="0"/>
  </p:normalViewPr>
  <p:slideViewPr>
    <p:cSldViewPr>
      <p:cViewPr>
        <p:scale>
          <a:sx n="70" d="100"/>
          <a:sy n="70" d="100"/>
        </p:scale>
        <p:origin x="-1374"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A0267B9-F82B-481D-B7CB-FBD902C8102C}" type="datetimeFigureOut">
              <a:rPr lang="en-US"/>
              <a:pPr>
                <a:defRPr/>
              </a:pPr>
              <a:t>2/18/2015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C317B68C-CB4E-4AC3-84C2-24633FDABA9D}" type="slidenum">
              <a:rPr lang="en-US"/>
              <a:pPr/>
              <a:t>‹#›</a:t>
            </a:fld>
            <a:endParaRPr lang="en-US"/>
          </a:p>
        </p:txBody>
      </p:sp>
    </p:spTree>
    <p:extLst>
      <p:ext uri="{BB962C8B-B14F-4D97-AF65-F5344CB8AC3E}">
        <p14:creationId xmlns="" xmlns:p14="http://schemas.microsoft.com/office/powerpoint/2010/main" val="745909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Pasal</a:t>
            </a:r>
            <a:r>
              <a:rPr lang="en-US" dirty="0" smtClean="0"/>
              <a:t> 6 </a:t>
            </a:r>
            <a:r>
              <a:rPr lang="en-US" dirty="0" err="1" smtClean="0"/>
              <a:t>ayat</a:t>
            </a:r>
            <a:r>
              <a:rPr lang="en-US" dirty="0" smtClean="0"/>
              <a:t> (2) </a:t>
            </a:r>
            <a:r>
              <a:rPr lang="en-US" dirty="0" err="1" smtClean="0"/>
              <a:t>butir</a:t>
            </a:r>
            <a:r>
              <a:rPr lang="en-US" dirty="0" smtClean="0"/>
              <a:t> d : </a:t>
            </a:r>
            <a:r>
              <a:rPr lang="en-US" dirty="0" err="1" smtClean="0"/>
              <a:t>terhitung</a:t>
            </a:r>
            <a:r>
              <a:rPr lang="en-US" dirty="0" smtClean="0"/>
              <a:t> </a:t>
            </a:r>
            <a:r>
              <a:rPr lang="en-US" dirty="0" err="1" smtClean="0"/>
              <a:t>sejak</a:t>
            </a:r>
            <a:r>
              <a:rPr lang="en-US" dirty="0" smtClean="0"/>
              <a:t> </a:t>
            </a:r>
            <a:r>
              <a:rPr lang="en-US" dirty="0" err="1" smtClean="0"/>
              <a:t>dosen</a:t>
            </a:r>
            <a:r>
              <a:rPr lang="en-US" dirty="0" smtClean="0"/>
              <a:t> </a:t>
            </a:r>
            <a:r>
              <a:rPr lang="en-US" dirty="0" err="1" smtClean="0"/>
              <a:t>memiliki</a:t>
            </a:r>
            <a:r>
              <a:rPr lang="en-US" dirty="0" smtClean="0"/>
              <a:t> NIDN</a:t>
            </a:r>
          </a:p>
          <a:p>
            <a:r>
              <a:rPr lang="en-US" dirty="0" err="1" smtClean="0"/>
              <a:t>Pasal</a:t>
            </a:r>
            <a:r>
              <a:rPr lang="en-US" dirty="0" smtClean="0"/>
              <a:t> 6 </a:t>
            </a:r>
            <a:r>
              <a:rPr lang="en-US" dirty="0" err="1" smtClean="0"/>
              <a:t>ayat</a:t>
            </a:r>
            <a:r>
              <a:rPr lang="en-US" dirty="0" smtClean="0"/>
              <a:t> (2) </a:t>
            </a:r>
            <a:r>
              <a:rPr lang="en-US" dirty="0" err="1" smtClean="0"/>
              <a:t>butir</a:t>
            </a:r>
            <a:r>
              <a:rPr lang="en-US" dirty="0" smtClean="0"/>
              <a:t> e :</a:t>
            </a:r>
            <a:r>
              <a:rPr lang="en-US" baseline="0" dirty="0" smtClean="0"/>
              <a:t> </a:t>
            </a:r>
            <a:r>
              <a:rPr lang="id-ID" sz="1200" b="0" i="0" kern="1200" smtClean="0">
                <a:solidFill>
                  <a:schemeClr val="tx1"/>
                </a:solidFill>
                <a:latin typeface="+mn-lt"/>
                <a:ea typeface="+mn-ea"/>
                <a:cs typeface="+mn-cs"/>
              </a:rPr>
              <a:t>sejalan dengan SE Dirjen Dikti 27 januari 2012, dan Surat Pak Direktur tgl 13 Des 2013 tentang karya ilmiah selama tugas belajar</a:t>
            </a:r>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20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cek</a:t>
            </a:r>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Copy pasal</a:t>
            </a:r>
            <a:r>
              <a:rPr lang="id-ID" baseline="0" dirty="0" smtClean="0"/>
              <a:t> 15 (lengkap) permendikbud 92</a:t>
            </a:r>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34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ctr" rtl="0" eaLnBrk="1" fontAlgn="t" latinLnBrk="0" hangingPunct="1">
              <a:spcBef>
                <a:spcPts val="0"/>
              </a:spcBef>
              <a:spcAft>
                <a:spcPts val="0"/>
              </a:spcAft>
            </a:pPr>
            <a:endParaRPr lang="en-US" sz="1200" b="1" i="0" u="none" strike="noStrike" kern="1200" dirty="0" smtClean="0">
              <a:solidFill>
                <a:schemeClr val="lt1"/>
              </a:solidFill>
              <a:latin typeface="Constantia"/>
            </a:endParaRPr>
          </a:p>
          <a:p>
            <a:pPr marL="0" algn="ctr" rtl="0" eaLnBrk="1" fontAlgn="t" latinLnBrk="0" hangingPunct="1">
              <a:spcBef>
                <a:spcPts val="0"/>
              </a:spcBef>
              <a:spcAft>
                <a:spcPts val="0"/>
              </a:spcAft>
            </a:pPr>
            <a:r>
              <a:rPr lang="en-US" sz="1200" b="1" i="0" u="none" strike="noStrike" kern="1200" dirty="0" smtClean="0">
                <a:solidFill>
                  <a:schemeClr val="lt1"/>
                </a:solidFill>
                <a:latin typeface="Constantia"/>
              </a:rPr>
              <a:t>NO</a:t>
            </a:r>
            <a:endParaRPr lang="id-ID" sz="1200" b="1" i="0" u="none" strike="noStrike" kern="1200" dirty="0" smtClean="0">
              <a:solidFill>
                <a:schemeClr val="lt1"/>
              </a:solidFill>
              <a:latin typeface="Constantia"/>
            </a:endParaRPr>
          </a:p>
          <a:p>
            <a:pPr marL="0" algn="ctr" rtl="0" eaLnBrk="1" fontAlgn="t" latinLnBrk="0" hangingPunct="1">
              <a:spcBef>
                <a:spcPts val="0"/>
              </a:spcBef>
              <a:spcAft>
                <a:spcPts val="0"/>
              </a:spcAft>
            </a:pPr>
            <a:endParaRPr lang="en-US" sz="1200" b="1" i="0" u="none" strike="noStrike" kern="1200" dirty="0" smtClean="0">
              <a:solidFill>
                <a:schemeClr val="lt1"/>
              </a:solidFill>
              <a:latin typeface="Constantia"/>
            </a:endParaRPr>
          </a:p>
          <a:p>
            <a:pPr marL="0" algn="ctr" rtl="0" eaLnBrk="1" fontAlgn="t" latinLnBrk="0" hangingPunct="1">
              <a:spcBef>
                <a:spcPts val="0"/>
              </a:spcBef>
              <a:spcAft>
                <a:spcPts val="0"/>
              </a:spcAft>
            </a:pPr>
            <a:r>
              <a:rPr lang="en-US" sz="1200" b="1" i="0" u="none" strike="noStrike" kern="1200" dirty="0" smtClean="0">
                <a:solidFill>
                  <a:schemeClr val="lt1"/>
                </a:solidFill>
                <a:latin typeface="Constantia"/>
              </a:rPr>
              <a:t>JABATAN AKADEMIK</a:t>
            </a:r>
            <a:endParaRPr lang="id-ID" sz="1200" b="1" i="0" u="none" strike="noStrike" kern="1200" dirty="0" smtClean="0">
              <a:solidFill>
                <a:schemeClr val="lt1"/>
              </a:solidFill>
              <a:latin typeface="Constantia"/>
            </a:endParaRPr>
          </a:p>
          <a:p>
            <a:pPr marL="0" algn="ctr" rtl="0" eaLnBrk="1" fontAlgn="base" latinLnBrk="0" hangingPunct="1">
              <a:spcBef>
                <a:spcPts val="0"/>
              </a:spcBef>
              <a:spcAft>
                <a:spcPts val="0"/>
              </a:spcAft>
            </a:pPr>
            <a:endParaRPr lang="en-US" sz="1200" b="1" i="0" u="none" strike="noStrike" kern="1200" baseline="0" dirty="0" smtClean="0">
              <a:solidFill>
                <a:schemeClr val="lt1"/>
              </a:solidFill>
              <a:latin typeface="Constantia"/>
            </a:endParaRPr>
          </a:p>
          <a:p>
            <a:pPr marL="0" algn="ctr" rtl="0" eaLnBrk="1" fontAlgn="t" latinLnBrk="0" hangingPunct="1">
              <a:spcBef>
                <a:spcPts val="0"/>
              </a:spcBef>
              <a:spcAft>
                <a:spcPts val="0"/>
              </a:spcAft>
            </a:pPr>
            <a:r>
              <a:rPr lang="id-ID" sz="1200" b="1" i="0" u="none" strike="noStrike" kern="1200" baseline="0" dirty="0" smtClean="0">
                <a:solidFill>
                  <a:schemeClr val="lt1"/>
                </a:solidFill>
                <a:latin typeface="Constantia"/>
              </a:rPr>
              <a:t>KUALIFIKASI DAN KRITERIA </a:t>
            </a:r>
            <a:endParaRPr lang="id-ID" sz="1200" b="0" i="0" u="none" strike="noStrike" dirty="0" smtClean="0">
              <a:latin typeface="Arial"/>
            </a:endParaRPr>
          </a:p>
          <a:p>
            <a:pPr marL="0" algn="ctr" rtl="0" eaLnBrk="1" fontAlgn="t" latinLnBrk="0" hangingPunct="1">
              <a:spcBef>
                <a:spcPts val="0"/>
              </a:spcBef>
              <a:spcAft>
                <a:spcPts val="0"/>
              </a:spcAft>
            </a:pPr>
            <a:endParaRPr lang="en-US" sz="1200" b="1" i="0" u="none" strike="noStrike" kern="1200" dirty="0" smtClean="0">
              <a:solidFill>
                <a:schemeClr val="lt1"/>
              </a:solidFill>
              <a:latin typeface="Constantia"/>
            </a:endParaRPr>
          </a:p>
          <a:p>
            <a:pPr marL="0" algn="ctr" rtl="0" eaLnBrk="1" fontAlgn="t" latinLnBrk="0" hangingPunct="1">
              <a:spcBef>
                <a:spcPts val="0"/>
              </a:spcBef>
              <a:spcAft>
                <a:spcPts val="0"/>
              </a:spcAft>
            </a:pPr>
            <a:r>
              <a:rPr lang="en-US" sz="1200" b="1" i="0" u="none" strike="noStrike" kern="1200" dirty="0" smtClean="0">
                <a:solidFill>
                  <a:schemeClr val="lt1"/>
                </a:solidFill>
                <a:latin typeface="Constantia"/>
              </a:rPr>
              <a:t>TUGAS, TANGGUNG JAWAB DAN WEWENANG</a:t>
            </a:r>
            <a:endParaRPr lang="id-ID" sz="1200" b="1" i="0" u="none" strike="noStrike" kern="1200" dirty="0" smtClean="0">
              <a:solidFill>
                <a:schemeClr val="lt1"/>
              </a:solidFill>
              <a:latin typeface="Constantia"/>
            </a:endParaRPr>
          </a:p>
          <a:p>
            <a:pPr marL="0" algn="ctr" rtl="0" eaLnBrk="1" fontAlgn="base" latinLnBrk="0" hangingPunct="1">
              <a:spcBef>
                <a:spcPts val="0"/>
              </a:spcBef>
              <a:spcAft>
                <a:spcPts val="0"/>
              </a:spcAft>
            </a:pPr>
            <a:endParaRPr lang="en-US" sz="1200" b="1" i="0" u="none" strike="noStrike" kern="1200" baseline="0" dirty="0" smtClean="0">
              <a:solidFill>
                <a:schemeClr val="lt1"/>
              </a:solidFill>
              <a:latin typeface="Constantia"/>
            </a:endParaRPr>
          </a:p>
          <a:p>
            <a:pPr marL="0" algn="ctr" rtl="0" eaLnBrk="1" fontAlgn="t" latinLnBrk="0" hangingPunct="1">
              <a:spcBef>
                <a:spcPts val="0"/>
              </a:spcBef>
              <a:spcAft>
                <a:spcPts val="0"/>
              </a:spcAft>
            </a:pPr>
            <a:r>
              <a:rPr lang="en-US" sz="1200" b="1" i="0" u="none" strike="noStrike" kern="1200" baseline="0" dirty="0" smtClean="0">
                <a:solidFill>
                  <a:schemeClr val="lt1"/>
                </a:solidFill>
                <a:latin typeface="Constantia"/>
              </a:rPr>
              <a:t>INDIKATOR PENILAIAN KENAIKAN JABATAN AKADEMIK</a:t>
            </a:r>
            <a:endParaRPr lang="id-ID" sz="1200" b="0" i="0" u="none" strike="noStrike" dirty="0" smtClean="0">
              <a:latin typeface="Arial"/>
            </a:endParaRPr>
          </a:p>
          <a:p>
            <a:pPr marL="0" algn="ctr" rtl="0" eaLnBrk="1" fontAlgn="base" latinLnBrk="0" hangingPunct="1">
              <a:spcBef>
                <a:spcPts val="0"/>
              </a:spcBef>
              <a:spcAft>
                <a:spcPts val="0"/>
              </a:spcAft>
            </a:pPr>
            <a:endParaRPr lang="en-US" sz="1200" b="1" i="0" u="none" strike="noStrike" kern="1200" baseline="0" dirty="0" smtClean="0">
              <a:solidFill>
                <a:schemeClr val="lt1"/>
              </a:solidFill>
              <a:latin typeface="Constantia"/>
            </a:endParaRPr>
          </a:p>
          <a:p>
            <a:pPr marL="0" algn="ctr" rtl="0" eaLnBrk="1" fontAlgn="base" latinLnBrk="0" hangingPunct="1">
              <a:spcBef>
                <a:spcPts val="0"/>
              </a:spcBef>
              <a:spcAft>
                <a:spcPts val="0"/>
              </a:spcAft>
            </a:pPr>
            <a:endParaRPr lang="en-US" sz="1200" b="1" i="0" u="none" strike="noStrike" kern="1200" baseline="0" dirty="0" smtClean="0">
              <a:solidFill>
                <a:schemeClr val="lt1"/>
              </a:solidFill>
              <a:latin typeface="Constantia"/>
            </a:endParaRPr>
          </a:p>
          <a:p>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35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45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Copy pasal 8 (lengkap)</a:t>
            </a:r>
            <a:r>
              <a:rPr lang="id-ID" baseline="0" dirty="0" smtClean="0"/>
              <a:t> permenpan 92</a:t>
            </a:r>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d-ID" dirty="0" smtClean="0"/>
              <a:t>Copy pasal 9 (lengkap)</a:t>
            </a:r>
            <a:r>
              <a:rPr lang="id-ID" baseline="0" dirty="0" smtClean="0"/>
              <a:t> permenpan 92</a:t>
            </a:r>
            <a:endParaRPr lang="id-ID" dirty="0" smtClean="0"/>
          </a:p>
          <a:p>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d-ID" dirty="0" smtClean="0"/>
              <a:t>Copy pasal 10 (lengkap)</a:t>
            </a:r>
            <a:r>
              <a:rPr lang="id-ID" baseline="0" dirty="0" smtClean="0"/>
              <a:t> permenpan 92</a:t>
            </a:r>
            <a:endParaRPr lang="id-ID" dirty="0" smtClean="0"/>
          </a:p>
          <a:p>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25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d-ID" dirty="0" smtClean="0"/>
              <a:t>Copy pasal 10 (lengkap)</a:t>
            </a:r>
            <a:r>
              <a:rPr lang="id-ID" baseline="0" dirty="0" smtClean="0"/>
              <a:t> permenpan 92</a:t>
            </a:r>
            <a:endParaRPr lang="id-ID" dirty="0" smtClean="0"/>
          </a:p>
          <a:p>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d-ID" dirty="0" smtClean="0"/>
              <a:t>Copy pasal 11(lengkap)</a:t>
            </a:r>
            <a:r>
              <a:rPr lang="id-ID" baseline="0" dirty="0" smtClean="0"/>
              <a:t> permenpan 92</a:t>
            </a:r>
            <a:endParaRPr lang="id-ID" dirty="0" smtClean="0"/>
          </a:p>
          <a:p>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27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d-ID" dirty="0" smtClean="0"/>
              <a:t>Copy pasal 11 (lengkap)</a:t>
            </a:r>
            <a:r>
              <a:rPr lang="id-ID" baseline="0" dirty="0" smtClean="0"/>
              <a:t> permenpan 92</a:t>
            </a:r>
            <a:endParaRPr lang="id-ID" dirty="0" smtClean="0"/>
          </a:p>
          <a:p>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d-ID" dirty="0" smtClean="0"/>
              <a:t>Copy pasal 12 (lengkap)</a:t>
            </a:r>
            <a:r>
              <a:rPr lang="id-ID" baseline="0" dirty="0" smtClean="0"/>
              <a:t> permenpan 92</a:t>
            </a:r>
            <a:endParaRPr lang="id-ID" dirty="0" smtClean="0"/>
          </a:p>
        </p:txBody>
      </p:sp>
      <p:sp>
        <p:nvSpPr>
          <p:cNvPr id="4" name="Slide Number Placeholder 3"/>
          <p:cNvSpPr>
            <a:spLocks noGrp="1"/>
          </p:cNvSpPr>
          <p:nvPr>
            <p:ph type="sldNum" sz="quarter" idx="10"/>
          </p:nvPr>
        </p:nvSpPr>
        <p:spPr/>
        <p:txBody>
          <a:bodyPr/>
          <a:lstStyle/>
          <a:p>
            <a:fld id="{C317B68C-CB4E-4AC3-84C2-24633FDABA9D}" type="slidenum">
              <a:rPr lang="en-US" smtClean="0"/>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d-ID" dirty="0" smtClean="0"/>
              <a:t>Copy pasal 12 (lengkap)</a:t>
            </a:r>
            <a:r>
              <a:rPr lang="id-ID" baseline="0" dirty="0" smtClean="0"/>
              <a:t> permendikbud 92</a:t>
            </a:r>
            <a:endParaRPr lang="id-ID" dirty="0" smtClean="0"/>
          </a:p>
          <a:p>
            <a:endParaRPr lang="id-ID" dirty="0" smtClean="0"/>
          </a:p>
          <a:p>
            <a:endParaRPr lang="id-ID" dirty="0"/>
          </a:p>
        </p:txBody>
      </p:sp>
      <p:sp>
        <p:nvSpPr>
          <p:cNvPr id="4" name="Slide Number Placeholder 3"/>
          <p:cNvSpPr>
            <a:spLocks noGrp="1"/>
          </p:cNvSpPr>
          <p:nvPr>
            <p:ph type="sldNum" sz="quarter" idx="10"/>
          </p:nvPr>
        </p:nvSpPr>
        <p:spPr/>
        <p:txBody>
          <a:bodyPr/>
          <a:lstStyle/>
          <a:p>
            <a:fld id="{C317B68C-CB4E-4AC3-84C2-24633FDABA9D}"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p:cNvGrpSpPr>
            <a:grpSpLocks/>
          </p:cNvGrpSpPr>
          <p:nvPr/>
        </p:nvGrpSpPr>
        <p:grpSpPr bwMode="auto">
          <a:xfrm>
            <a:off x="203200" y="0"/>
            <a:ext cx="3778250" cy="6858000"/>
            <a:chOff x="203200" y="0"/>
            <a:chExt cx="3778250" cy="6858001"/>
          </a:xfrm>
        </p:grpSpPr>
        <p:sp>
          <p:nvSpPr>
            <p:cNvPr id="5" name="Freeform 6"/>
            <p:cNvSpPr>
              <a:spLocks/>
            </p:cNvSpPr>
            <p:nvPr/>
          </p:nvSpPr>
          <p:spPr bwMode="auto">
            <a:xfrm>
              <a:off x="641350" y="0"/>
              <a:ext cx="1365250" cy="3971925"/>
            </a:xfrm>
            <a:custGeom>
              <a:avLst/>
              <a:gdLst/>
              <a:ahLst/>
              <a:cxnLst>
                <a:cxn ang="0">
                  <a:pos x="0" y="2445"/>
                </a:cxn>
                <a:cxn ang="0">
                  <a:pos x="228" y="2502"/>
                </a:cxn>
                <a:cxn ang="0">
                  <a:pos x="860" y="0"/>
                </a:cxn>
                <a:cxn ang="0">
                  <a:pos x="620" y="0"/>
                </a:cxn>
                <a:cxn ang="0">
                  <a:pos x="0" y="2445"/>
                </a:cxn>
              </a:cxnLst>
              <a:rect l="0" t="0" r="r" b="b"/>
              <a:pathLst>
                <a:path w="860" h="2502">
                  <a:moveTo>
                    <a:pt x="0" y="2445"/>
                  </a:moveTo>
                  <a:lnTo>
                    <a:pt x="228" y="2502"/>
                  </a:lnTo>
                  <a:lnTo>
                    <a:pt x="860" y="0"/>
                  </a:lnTo>
                  <a:lnTo>
                    <a:pt x="620" y="0"/>
                  </a:lnTo>
                  <a:lnTo>
                    <a:pt x="0" y="2445"/>
                  </a:lnTo>
                  <a:close/>
                </a:path>
              </a:pathLst>
            </a:custGeom>
            <a:solidFill>
              <a:schemeClr val="accent1"/>
            </a:solidFill>
            <a:ln w="9525">
              <a:noFill/>
              <a:round/>
              <a:headEnd/>
              <a:tailEnd/>
            </a:ln>
          </p:spPr>
          <p:txBody>
            <a:bodyPr/>
            <a:lstStyle/>
            <a:p>
              <a:endParaRPr lang="en-US"/>
            </a:p>
          </p:txBody>
        </p:sp>
        <p:sp>
          <p:nvSpPr>
            <p:cNvPr id="6" name="Freeform 7"/>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p:cNvSpPr>
            <a:spLocks/>
          </p:cNvSpPr>
          <p:nvPr/>
        </p:nvSpPr>
        <p:spPr bwMode="auto">
          <a:xfrm>
            <a:off x="203200" y="3771900"/>
            <a:ext cx="361950" cy="90488"/>
          </a:xfrm>
          <a:custGeom>
            <a:avLst/>
            <a:gdLst/>
            <a:ahLst/>
            <a:cxnLst>
              <a:cxn ang="0">
                <a:pos x="228" y="57"/>
              </a:cxn>
              <a:cxn ang="0">
                <a:pos x="0" y="0"/>
              </a:cxn>
              <a:cxn ang="0">
                <a:pos x="222" y="54"/>
              </a:cxn>
              <a:cxn ang="0">
                <a:pos x="228" y="57"/>
              </a:cxn>
            </a:cxnLst>
            <a:rect l="0" t="0" r="r" b="b"/>
            <a:pathLst>
              <a:path w="228" h="57">
                <a:moveTo>
                  <a:pt x="228" y="57"/>
                </a:moveTo>
                <a:lnTo>
                  <a:pt x="0" y="0"/>
                </a:lnTo>
                <a:lnTo>
                  <a:pt x="222" y="54"/>
                </a:lnTo>
                <a:lnTo>
                  <a:pt x="228" y="57"/>
                </a:lnTo>
                <a:close/>
              </a:path>
            </a:pathLst>
          </a:custGeom>
          <a:solidFill>
            <a:srgbClr val="29ABE2"/>
          </a:solidFill>
          <a:ln w="9525">
            <a:noFill/>
            <a:round/>
            <a:headEnd/>
            <a:tailEnd/>
          </a:ln>
        </p:spPr>
        <p:txBody>
          <a:bodyPr/>
          <a:lstStyle/>
          <a:p>
            <a:endParaRPr lang="en-US"/>
          </a:p>
        </p:txBody>
      </p:sp>
      <p:sp>
        <p:nvSpPr>
          <p:cNvPr id="12" name="Freeform 13"/>
          <p:cNvSpPr>
            <a:spLocks/>
          </p:cNvSpPr>
          <p:nvPr/>
        </p:nvSpPr>
        <p:spPr bwMode="auto">
          <a:xfrm>
            <a:off x="560388" y="3867150"/>
            <a:ext cx="61912" cy="80963"/>
          </a:xfrm>
          <a:custGeom>
            <a:avLst/>
            <a:gdLst/>
            <a:ahLst/>
            <a:cxnLst>
              <a:cxn ang="0">
                <a:pos x="0" y="0"/>
              </a:cxn>
              <a:cxn ang="0">
                <a:pos x="39" y="51"/>
              </a:cxn>
              <a:cxn ang="0">
                <a:pos x="3" y="0"/>
              </a:cxn>
              <a:cxn ang="0">
                <a:pos x="0" y="0"/>
              </a:cxn>
            </a:cxnLst>
            <a:rect l="0" t="0" r="r" b="b"/>
            <a:pathLst>
              <a:path w="39" h="51">
                <a:moveTo>
                  <a:pt x="0" y="0"/>
                </a:moveTo>
                <a:lnTo>
                  <a:pt x="39" y="51"/>
                </a:lnTo>
                <a:lnTo>
                  <a:pt x="3" y="0"/>
                </a:lnTo>
                <a:lnTo>
                  <a:pt x="0" y="0"/>
                </a:lnTo>
                <a:close/>
              </a:path>
            </a:pathLst>
          </a:custGeom>
          <a:solidFill>
            <a:srgbClr val="29ABE2"/>
          </a:solidFill>
          <a:ln w="9525">
            <a:noFill/>
            <a:round/>
            <a:headEnd/>
            <a:tailEnd/>
          </a:ln>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3"/>
          <p:cNvSpPr>
            <a:spLocks noGrp="1"/>
          </p:cNvSpPr>
          <p:nvPr>
            <p:ph type="dt" sz="half" idx="10"/>
          </p:nvPr>
        </p:nvSpPr>
        <p:spPr>
          <a:xfrm>
            <a:off x="7326313" y="6116638"/>
            <a:ext cx="857250" cy="365125"/>
          </a:xfrm>
        </p:spPr>
        <p:txBody>
          <a:bodyPr/>
          <a:lstStyle>
            <a:lvl1pPr>
              <a:defRPr/>
            </a:lvl1pPr>
          </a:lstStyle>
          <a:p>
            <a:pPr>
              <a:defRPr/>
            </a:pPr>
            <a:fld id="{32DFDDBF-1904-4F6B-B18D-B10AEAC3A1DE}" type="datetime1">
              <a:rPr lang="en-US" smtClean="0"/>
              <a:pPr>
                <a:defRPr/>
              </a:pPr>
              <a:t>2/18/2015</a:t>
            </a:fld>
            <a:endParaRPr lang="en-US"/>
          </a:p>
        </p:txBody>
      </p:sp>
      <p:sp>
        <p:nvSpPr>
          <p:cNvPr id="14" name="Footer Placeholder 4"/>
          <p:cNvSpPr>
            <a:spLocks noGrp="1"/>
          </p:cNvSpPr>
          <p:nvPr>
            <p:ph type="ftr" sz="quarter" idx="11"/>
          </p:nvPr>
        </p:nvSpPr>
        <p:spPr>
          <a:xfrm>
            <a:off x="3624263" y="6116638"/>
            <a:ext cx="3608387" cy="365125"/>
          </a:xfrm>
        </p:spPr>
        <p:txBody>
          <a:bodyPr/>
          <a:lstStyle>
            <a:lvl1pPr>
              <a:defRPr/>
            </a:lvl1pPr>
          </a:lstStyle>
          <a:p>
            <a:pPr>
              <a:defRPr/>
            </a:pPr>
            <a:endParaRPr lang="en-US"/>
          </a:p>
        </p:txBody>
      </p:sp>
      <p:sp>
        <p:nvSpPr>
          <p:cNvPr id="15" name="Slide Number Placeholder 5"/>
          <p:cNvSpPr>
            <a:spLocks noGrp="1"/>
          </p:cNvSpPr>
          <p:nvPr>
            <p:ph type="sldNum" sz="quarter" idx="12"/>
          </p:nvPr>
        </p:nvSpPr>
        <p:spPr>
          <a:xfrm>
            <a:off x="8275638" y="6116638"/>
            <a:ext cx="411162" cy="365125"/>
          </a:xfrm>
        </p:spPr>
        <p:txBody>
          <a:bodyPr/>
          <a:lstStyle>
            <a:lvl1pPr>
              <a:defRPr/>
            </a:lvl1pPr>
          </a:lstStyle>
          <a:p>
            <a:fld id="{580DAE04-1821-4149-BD2C-0FD49C0C422B}" type="slidenum">
              <a:rPr lang="en-US"/>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E3F449-E859-44E4-930E-45B5E035A9DC}" type="datetime1">
              <a:rPr lang="en-US" smtClean="0"/>
              <a:pPr>
                <a:defRPr/>
              </a:pPr>
              <a:t>2/18/2015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978F03-25D9-41F3-AD86-96B2BC6C2321}"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B47DBB6-C4DA-4F11-9033-DE318CDC679F}" type="datetime1">
              <a:rPr lang="en-US" smtClean="0"/>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0F789DD-4A95-43EA-866C-F8D7A199D91F}" type="slidenum">
              <a:rPr lang="en-US"/>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C4F5829F-8562-4F3A-B10D-FDAA34214558}" type="datetime1">
              <a:rPr lang="en-US" smtClean="0"/>
              <a:pPr>
                <a:defRPr/>
              </a:pPr>
              <a:t>2/18/2015</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645E61D1-9E04-4FF5-937C-68A3CA04A2AE}" type="slidenum">
              <a:rPr lang="en-US"/>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710FF7-406F-4DD2-9F6C-EDCE5C24FAB0}" type="datetime1">
              <a:rPr lang="en-US" smtClean="0"/>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47FFF7-2EE5-4347-95F2-BB9B25DC1DFE}" type="slidenum">
              <a:rPr lang="en-US"/>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FAA7DA50-0EB0-4241-AD4D-7F4FB2085B06}" type="datetime1">
              <a:rPr lang="en-US" smtClean="0"/>
              <a:pPr>
                <a:defRPr/>
              </a:pPr>
              <a:t>2/18/2015</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5D36212F-F4DD-42C8-B79E-672A0A573F48}" type="slidenum">
              <a:rPr lang="en-US"/>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D6F35148-0BBA-41E9-AE46-3599BB859332}" type="datetime1">
              <a:rPr lang="en-US" smtClean="0"/>
              <a:pPr>
                <a:defRPr/>
              </a:pPr>
              <a:t>2/18/2015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50613CE6-85B9-492C-84DF-A5752FCA607D}" type="slidenum">
              <a:rPr lang="en-US"/>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8E4F891-26FD-44BC-896F-9EF994F88BA2}" type="datetime1">
              <a:rPr lang="en-US" smtClean="0"/>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057927-5762-4548-8D46-F42F94AA4F3B}" type="slidenum">
              <a:rPr lang="en-US"/>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0EE0841-090F-4A06-BB1E-6CCC4A624AF0}" type="datetime1">
              <a:rPr lang="en-US" smtClean="0"/>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8F4878-0431-471F-A98B-45FB5C281A98}"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3775" y="6108700"/>
            <a:ext cx="857250" cy="365125"/>
          </a:xfrm>
        </p:spPr>
        <p:txBody>
          <a:bodyPr/>
          <a:lstStyle>
            <a:lvl1pPr>
              <a:defRPr/>
            </a:lvl1pPr>
          </a:lstStyle>
          <a:p>
            <a:pPr>
              <a:defRPr/>
            </a:pPr>
            <a:fld id="{BF5CB27F-ADD3-4948-8E05-F2002793AE5F}" type="datetime1">
              <a:rPr lang="en-US" smtClean="0"/>
              <a:pPr>
                <a:defRPr/>
              </a:pPr>
              <a:t>2/18/2015</a:t>
            </a:fld>
            <a:endParaRPr lang="en-US"/>
          </a:p>
        </p:txBody>
      </p:sp>
      <p:sp>
        <p:nvSpPr>
          <p:cNvPr id="5" name="Footer Placeholder 4"/>
          <p:cNvSpPr>
            <a:spLocks noGrp="1"/>
          </p:cNvSpPr>
          <p:nvPr>
            <p:ph type="ftr" sz="quarter" idx="11"/>
          </p:nvPr>
        </p:nvSpPr>
        <p:spPr>
          <a:xfrm>
            <a:off x="1973263" y="6108700"/>
            <a:ext cx="5313362"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58175" y="6108700"/>
            <a:ext cx="428625" cy="365125"/>
          </a:xfrm>
        </p:spPr>
        <p:txBody>
          <a:bodyPr/>
          <a:lstStyle>
            <a:lvl1pPr>
              <a:defRPr/>
            </a:lvl1pPr>
          </a:lstStyle>
          <a:p>
            <a:fld id="{E3824FE4-04BA-47CE-A7F8-58EDC427D30F}"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AD1FB6-053A-4D05-B375-B0548BD65E73}" type="datetime1">
              <a:rPr lang="en-US" smtClean="0"/>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EE9C82-325E-4EF4-B03C-C0C0F653DBA1}"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8C58AD0-0912-405F-AFE3-F9D6924D09B5}" type="datetime1">
              <a:rPr lang="en-US" smtClean="0"/>
              <a:pPr>
                <a:defRPr/>
              </a:pPr>
              <a:t>2/18/2015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C9E702-1431-49F4-B7C5-792B1D5D7376}"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A78CFE60-E2E2-4156-AB41-5133361DEB72}" type="datetime1">
              <a:rPr lang="en-US" smtClean="0"/>
              <a:pPr>
                <a:defRPr/>
              </a:pPr>
              <a:t>2/18/2015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D7B5C16-4106-4E9F-B690-2D33502F9D7E}"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ED534E0-ED23-47FB-AF8B-1A4946B07287}" type="datetime1">
              <a:rPr lang="en-US" smtClean="0"/>
              <a:pPr>
                <a:defRPr/>
              </a:pPr>
              <a:t>2/18/2015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DE55F81-7721-4F93-B414-403BB68CF811}"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D23CE5-94DC-4439-B3CC-83197ABA74B2}" type="datetime1">
              <a:rPr lang="en-US" smtClean="0"/>
              <a:pPr>
                <a:defRPr/>
              </a:pPr>
              <a:t>2/18/2015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EAED887-1E3B-42CB-95DA-5BD5259FE85F}"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DA8BF5-9E7D-4E66-9C59-8A836002ADC2}" type="datetime1">
              <a:rPr lang="en-US" smtClean="0"/>
              <a:pPr>
                <a:defRPr/>
              </a:pPr>
              <a:t>2/18/2015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1FD569-4C2E-4BA8-B9F7-ADEC03E88E7E}"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9818DE-5B97-4E12-80DB-7230721A750E}" type="datetime1">
              <a:rPr lang="en-US" smtClean="0"/>
              <a:pPr>
                <a:defRPr/>
              </a:pPr>
              <a:t>2/18/2015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74CD533-13AA-490F-B36E-9C85455CE348}"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0" y="0"/>
            <a:ext cx="2132013" cy="6858000"/>
            <a:chOff x="0" y="0"/>
            <a:chExt cx="2132013" cy="6858001"/>
          </a:xfrm>
        </p:grpSpPr>
        <p:sp>
          <p:nvSpPr>
            <p:cNvPr id="1032" name="Freeform 6"/>
            <p:cNvSpPr>
              <a:spLocks/>
            </p:cNvSpPr>
            <p:nvPr/>
          </p:nvSpPr>
          <p:spPr bwMode="auto">
            <a:xfrm>
              <a:off x="0" y="0"/>
              <a:ext cx="1073150" cy="5291138"/>
            </a:xfrm>
            <a:custGeom>
              <a:avLst/>
              <a:gdLst/>
              <a:ahLst/>
              <a:cxnLst>
                <a:cxn ang="0">
                  <a:pos x="0" y="3132"/>
                </a:cxn>
                <a:cxn ang="0">
                  <a:pos x="0" y="3312"/>
                </a:cxn>
                <a:cxn ang="0">
                  <a:pos x="126" y="3333"/>
                </a:cxn>
                <a:cxn ang="0">
                  <a:pos x="676" y="0"/>
                </a:cxn>
                <a:cxn ang="0">
                  <a:pos x="514" y="0"/>
                </a:cxn>
                <a:cxn ang="0">
                  <a:pos x="0" y="3132"/>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w="9525">
              <a:noFill/>
              <a:round/>
              <a:headEnd/>
              <a:tailEnd/>
            </a:ln>
          </p:spPr>
          <p:txBody>
            <a:bodyPr/>
            <a:lstStyle/>
            <a:p>
              <a:endParaRPr lang="en-US"/>
            </a:p>
          </p:txBody>
        </p:sp>
        <p:sp>
          <p:nvSpPr>
            <p:cNvPr id="16" name="Freeform 7"/>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982663" y="457200"/>
            <a:ext cx="7704137" cy="198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982663" y="2667000"/>
            <a:ext cx="7704137" cy="3357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a:defRPr sz="1000" b="0" i="0" smtClean="0">
                <a:solidFill>
                  <a:schemeClr val="tx1"/>
                </a:solidFill>
                <a:effectLst/>
                <a:latin typeface="+mn-lt"/>
              </a:defRPr>
            </a:lvl1pPr>
          </a:lstStyle>
          <a:p>
            <a:pPr>
              <a:defRPr/>
            </a:pPr>
            <a:fld id="{0E181C69-A4A7-4A3F-86DB-3773DC09E65B}" type="datetime1">
              <a:rPr lang="en-US" smtClean="0"/>
              <a:pPr>
                <a:defRPr/>
              </a:pPr>
              <a:t>2/18/2015</a:t>
            </a:fld>
            <a:endParaRPr lang="en-US"/>
          </a:p>
        </p:txBody>
      </p:sp>
      <p:sp>
        <p:nvSpPr>
          <p:cNvPr id="5" name="Footer Placeholder 4"/>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4050" y="6116638"/>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Calibri" pitchFamily="34" charset="0"/>
              </a:defRPr>
            </a:lvl1pPr>
          </a:lstStyle>
          <a:p>
            <a:fld id="{EAD58396-DBDE-40A3-82BC-64CD9353D6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6" r:id="rId12"/>
    <p:sldLayoutId id="2147483770" r:id="rId13"/>
    <p:sldLayoutId id="2147483777" r:id="rId14"/>
    <p:sldLayoutId id="2147483771" r:id="rId15"/>
    <p:sldLayoutId id="2147483772" r:id="rId16"/>
    <p:sldLayoutId id="2147483773" r:id="rId17"/>
  </p:sldLayoutIdLst>
  <p:transition>
    <p:fade/>
  </p:transition>
  <p:hf hdr="0" ftr="0" dt="0"/>
  <p:txStyles>
    <p:title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alibri" pitchFamily="34" charset="0"/>
        </a:defRPr>
      </a:lvl2pPr>
      <a:lvl3pPr algn="ctr" defTabSz="457200" rtl="0" fontAlgn="base">
        <a:spcBef>
          <a:spcPct val="0"/>
        </a:spcBef>
        <a:spcAft>
          <a:spcPct val="0"/>
        </a:spcAft>
        <a:defRPr sz="4000">
          <a:solidFill>
            <a:schemeClr val="tx1"/>
          </a:solidFill>
          <a:latin typeface="Calibri" pitchFamily="34" charset="0"/>
        </a:defRPr>
      </a:lvl3pPr>
      <a:lvl4pPr algn="ctr" defTabSz="457200" rtl="0" fontAlgn="base">
        <a:spcBef>
          <a:spcPct val="0"/>
        </a:spcBef>
        <a:spcAft>
          <a:spcPct val="0"/>
        </a:spcAft>
        <a:defRPr sz="4000">
          <a:solidFill>
            <a:schemeClr val="tx1"/>
          </a:solidFill>
          <a:latin typeface="Calibri" pitchFamily="34" charset="0"/>
        </a:defRPr>
      </a:lvl4pPr>
      <a:lvl5pPr algn="ctr" defTabSz="457200" rtl="0" fontAlgn="base">
        <a:spcBef>
          <a:spcPct val="0"/>
        </a:spcBef>
        <a:spcAft>
          <a:spcPct val="0"/>
        </a:spcAft>
        <a:defRPr sz="4000">
          <a:solidFill>
            <a:schemeClr val="tx1"/>
          </a:solidFill>
          <a:latin typeface="Calibri"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rgbClr val="0B5395"/>
        </a:buClr>
        <a:buSzPct val="145000"/>
        <a:buFont typeface="Arial" charset="0"/>
        <a:buChar char="•"/>
        <a:defRPr sz="2400" kern="1200">
          <a:solidFill>
            <a:schemeClr val="tx1"/>
          </a:solidFill>
          <a:latin typeface="+mn-lt"/>
          <a:ea typeface="+mn-ea"/>
          <a:cs typeface="+mn-cs"/>
        </a:defRPr>
      </a:lvl1pPr>
      <a:lvl2pPr marL="742950" indent="-285750" algn="l" defTabSz="457200" rtl="0" fontAlgn="base">
        <a:spcBef>
          <a:spcPct val="20000"/>
        </a:spcBef>
        <a:spcAft>
          <a:spcPts val="600"/>
        </a:spcAft>
        <a:buClr>
          <a:srgbClr val="0B5395"/>
        </a:buClr>
        <a:buSzPct val="145000"/>
        <a:buFont typeface="Arial" charset="0"/>
        <a:buChar char="•"/>
        <a:defRPr sz="2000" kern="1200">
          <a:solidFill>
            <a:schemeClr val="tx1"/>
          </a:solidFill>
          <a:latin typeface="+mn-lt"/>
          <a:ea typeface="+mn-ea"/>
          <a:cs typeface="+mn-cs"/>
        </a:defRPr>
      </a:lvl2pPr>
      <a:lvl3pPr marL="1200150" indent="-285750" algn="l" defTabSz="457200" rtl="0" fontAlgn="base">
        <a:spcBef>
          <a:spcPct val="20000"/>
        </a:spcBef>
        <a:spcAft>
          <a:spcPts val="600"/>
        </a:spcAft>
        <a:buClr>
          <a:srgbClr val="0B5395"/>
        </a:buClr>
        <a:buSzPct val="145000"/>
        <a:buFont typeface="Arial" charset="0"/>
        <a:buChar char="•"/>
        <a:defRPr kern="1200">
          <a:solidFill>
            <a:schemeClr val="tx1"/>
          </a:solidFill>
          <a:latin typeface="+mn-lt"/>
          <a:ea typeface="+mn-ea"/>
          <a:cs typeface="+mn-cs"/>
        </a:defRPr>
      </a:lvl3pPr>
      <a:lvl4pPr marL="1543050" indent="-171450" algn="l" defTabSz="457200" rtl="0" fontAlgn="base">
        <a:spcBef>
          <a:spcPct val="20000"/>
        </a:spcBef>
        <a:spcAft>
          <a:spcPts val="600"/>
        </a:spcAft>
        <a:buClr>
          <a:srgbClr val="0B5395"/>
        </a:buClr>
        <a:buSzPct val="145000"/>
        <a:buFont typeface="Arial" charset="0"/>
        <a:buChar char="•"/>
        <a:defRPr sz="1600" kern="1200">
          <a:solidFill>
            <a:schemeClr val="tx1"/>
          </a:solidFill>
          <a:latin typeface="+mn-lt"/>
          <a:ea typeface="+mn-ea"/>
          <a:cs typeface="+mn-cs"/>
        </a:defRPr>
      </a:lvl4pPr>
      <a:lvl5pPr marL="2000250" indent="-171450" algn="l" defTabSz="457200" rtl="0" fontAlgn="base">
        <a:spcBef>
          <a:spcPct val="20000"/>
        </a:spcBef>
        <a:spcAft>
          <a:spcPts val="600"/>
        </a:spcAft>
        <a:buClr>
          <a:srgbClr val="0B5395"/>
        </a:buClr>
        <a:buSzPct val="145000"/>
        <a:buFont typeface="Arial"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1612880"/>
            <a:ext cx="7084939" cy="3416320"/>
          </a:xfrm>
          <a:prstGeom prst="rect">
            <a:avLst/>
          </a:prstGeom>
          <a:noFill/>
        </p:spPr>
        <p:txBody>
          <a:bodyPr>
            <a:spAutoFit/>
          </a:bodyPr>
          <a:lstStyle/>
          <a:p>
            <a:pPr algn="r" eaLnBrk="1" fontAlgn="auto" hangingPunct="1">
              <a:spcBef>
                <a:spcPts val="0"/>
              </a:spcBef>
              <a:spcAft>
                <a:spcPts val="0"/>
              </a:spcAft>
              <a:defRPr/>
            </a:pPr>
            <a:endParaRPr lang="en-US" sz="2800" b="1" dirty="0">
              <a:ln w="9525">
                <a:solidFill>
                  <a:schemeClr val="bg1"/>
                </a:solidFill>
                <a:prstDash val="solid"/>
              </a:ln>
              <a:solidFill>
                <a:srgbClr val="0000FF"/>
              </a:solidFill>
              <a:effectLst>
                <a:outerShdw blurRad="12700" dist="38100" dir="2700000" algn="tl" rotWithShape="0">
                  <a:schemeClr val="bg1">
                    <a:lumMod val="50000"/>
                  </a:schemeClr>
                </a:outerShdw>
              </a:effectLst>
              <a:cs typeface="Lucida Sans Unicode" panose="020B0602030504020204" pitchFamily="34" charset="0"/>
            </a:endParaRPr>
          </a:p>
          <a:p>
            <a:pPr algn="r" eaLnBrk="1" fontAlgn="auto" hangingPunct="1">
              <a:spcBef>
                <a:spcPts val="0"/>
              </a:spcBef>
              <a:spcAft>
                <a:spcPts val="0"/>
              </a:spcAft>
              <a:defRPr/>
            </a:pPr>
            <a:r>
              <a:rPr lang="en-US" sz="4000" b="1" dirty="0">
                <a:ln w="9525">
                  <a:solidFill>
                    <a:schemeClr val="bg1"/>
                  </a:solidFill>
                  <a:prstDash val="solid"/>
                </a:ln>
                <a:solidFill>
                  <a:srgbClr val="0000FF"/>
                </a:solidFill>
                <a:effectLst>
                  <a:outerShdw blurRad="12700" dist="38100" dir="2700000" algn="tl" rotWithShape="0">
                    <a:schemeClr val="bg1">
                      <a:lumMod val="50000"/>
                    </a:schemeClr>
                  </a:outerShdw>
                </a:effectLst>
                <a:cs typeface="Lucida Sans Unicode" panose="020B0602030504020204" pitchFamily="34" charset="0"/>
              </a:rPr>
              <a:t>PETUNJUK TEKNIS</a:t>
            </a:r>
          </a:p>
          <a:p>
            <a:pPr algn="r" eaLnBrk="1" fontAlgn="auto" hangingPunct="1">
              <a:spcBef>
                <a:spcPts val="0"/>
              </a:spcBef>
              <a:spcAft>
                <a:spcPts val="0"/>
              </a:spcAft>
              <a:defRPr/>
            </a:pPr>
            <a:r>
              <a:rPr lang="en-US" sz="4000" b="1" dirty="0">
                <a:ln w="9525">
                  <a:solidFill>
                    <a:schemeClr val="bg1"/>
                  </a:solidFill>
                  <a:prstDash val="solid"/>
                </a:ln>
                <a:solidFill>
                  <a:srgbClr val="0000FF"/>
                </a:solidFill>
                <a:effectLst>
                  <a:outerShdw blurRad="12700" dist="38100" dir="2700000" algn="tl" rotWithShape="0">
                    <a:schemeClr val="bg1">
                      <a:lumMod val="50000"/>
                    </a:schemeClr>
                  </a:outerShdw>
                </a:effectLst>
                <a:cs typeface="Lucida Sans Unicode" panose="020B0602030504020204" pitchFamily="34" charset="0"/>
              </a:rPr>
              <a:t>PELAKSANAAN PAK-JFD</a:t>
            </a:r>
          </a:p>
          <a:p>
            <a:pPr algn="r" eaLnBrk="1" fontAlgn="auto" hangingPunct="1">
              <a:spcBef>
                <a:spcPts val="0"/>
              </a:spcBef>
              <a:spcAft>
                <a:spcPts val="0"/>
              </a:spcAft>
              <a:defRPr/>
            </a:pPr>
            <a:endParaRPr lang="en-US" sz="2800" b="1" dirty="0">
              <a:ln w="9525">
                <a:solidFill>
                  <a:schemeClr val="bg1"/>
                </a:solidFill>
                <a:prstDash val="solid"/>
              </a:ln>
              <a:solidFill>
                <a:srgbClr val="0000FF"/>
              </a:solidFill>
              <a:effectLst>
                <a:outerShdw blurRad="12700" dist="38100" dir="2700000" algn="tl" rotWithShape="0">
                  <a:schemeClr val="bg1">
                    <a:lumMod val="50000"/>
                  </a:schemeClr>
                </a:outerShdw>
              </a:effectLst>
              <a:cs typeface="Lucida Sans Unicode" panose="020B0602030504020204" pitchFamily="34" charset="0"/>
            </a:endParaRPr>
          </a:p>
          <a:p>
            <a:pPr algn="r" eaLnBrk="1" fontAlgn="auto" hangingPunct="1">
              <a:spcBef>
                <a:spcPts val="0"/>
              </a:spcBef>
              <a:spcAft>
                <a:spcPts val="0"/>
              </a:spcAft>
              <a:defRPr/>
            </a:pPr>
            <a:endParaRPr lang="en-US" sz="1600" b="1" dirty="0">
              <a:ln w="9525">
                <a:solidFill>
                  <a:schemeClr val="bg1"/>
                </a:solidFill>
                <a:prstDash val="solid"/>
              </a:ln>
              <a:solidFill>
                <a:srgbClr val="0000FF"/>
              </a:solidFill>
              <a:effectLst>
                <a:outerShdw blurRad="12700" dist="38100" dir="2700000" algn="tl" rotWithShape="0">
                  <a:schemeClr val="bg1">
                    <a:lumMod val="50000"/>
                  </a:schemeClr>
                </a:outerShdw>
              </a:effectLst>
              <a:cs typeface="Lucida Sans Unicode" panose="020B0602030504020204" pitchFamily="34" charset="0"/>
            </a:endParaRPr>
          </a:p>
          <a:p>
            <a:pPr algn="r" eaLnBrk="1" fontAlgn="auto" hangingPunct="1">
              <a:spcBef>
                <a:spcPts val="0"/>
              </a:spcBef>
              <a:spcAft>
                <a:spcPts val="0"/>
              </a:spcAft>
              <a:defRPr/>
            </a:pPr>
            <a:r>
              <a:rPr lang="en-US" sz="3200" b="1" dirty="0">
                <a:ln w="9525">
                  <a:solidFill>
                    <a:schemeClr val="bg1"/>
                  </a:solidFill>
                  <a:prstDash val="solid"/>
                </a:ln>
                <a:solidFill>
                  <a:srgbClr val="0000FF"/>
                </a:solidFill>
                <a:effectLst>
                  <a:outerShdw blurRad="12700" dist="38100" dir="2700000" algn="tl" rotWithShape="0">
                    <a:schemeClr val="bg1">
                      <a:lumMod val="50000"/>
                    </a:schemeClr>
                  </a:outerShdw>
                </a:effectLst>
                <a:cs typeface="Lucida Sans Unicode" panose="020B0602030504020204" pitchFamily="34" charset="0"/>
              </a:rPr>
              <a:t>PERMENDIKBUD </a:t>
            </a:r>
            <a:r>
              <a:rPr lang="en-US" sz="3200" b="1" dirty="0" smtClean="0">
                <a:ln w="9525">
                  <a:solidFill>
                    <a:schemeClr val="bg1"/>
                  </a:solidFill>
                  <a:prstDash val="solid"/>
                </a:ln>
                <a:solidFill>
                  <a:srgbClr val="0000FF"/>
                </a:solidFill>
                <a:effectLst>
                  <a:outerShdw blurRad="12700" dist="38100" dir="2700000" algn="tl" rotWithShape="0">
                    <a:schemeClr val="bg1">
                      <a:lumMod val="50000"/>
                    </a:schemeClr>
                  </a:outerShdw>
                </a:effectLst>
                <a:cs typeface="Lucida Sans Unicode" panose="020B0602030504020204" pitchFamily="34" charset="0"/>
              </a:rPr>
              <a:t>NOMOR 92 TAHUN 2014  </a:t>
            </a:r>
            <a:endParaRPr lang="id-ID" sz="3200" b="1" dirty="0">
              <a:ln w="9525">
                <a:solidFill>
                  <a:schemeClr val="bg1"/>
                </a:solidFill>
                <a:prstDash val="solid"/>
              </a:ln>
              <a:solidFill>
                <a:srgbClr val="0000FF"/>
              </a:solidFill>
              <a:effectLst>
                <a:outerShdw blurRad="12700" dist="38100" dir="2700000" algn="tl" rotWithShape="0">
                  <a:schemeClr val="bg1">
                    <a:lumMod val="50000"/>
                  </a:schemeClr>
                </a:outerShdw>
              </a:effectLst>
              <a:cs typeface="Lucida Sans Unicode" panose="020B0602030504020204" pitchFamily="34" charset="0"/>
            </a:endParaRPr>
          </a:p>
        </p:txBody>
      </p:sp>
      <p:pic>
        <p:nvPicPr>
          <p:cNvPr id="7170" name="Picture 2" descr="http://t0.gstatic.com/images?q=tbn:ANd9GcQcp0vokJYL3etHQaJAvzLA65VnwwJVQbZEZh4rESQWd0l3epu-Fg"/>
          <p:cNvPicPr>
            <a:picLocks noChangeAspect="1" noChangeArrowheads="1"/>
          </p:cNvPicPr>
          <p:nvPr/>
        </p:nvPicPr>
        <p:blipFill>
          <a:blip r:embed="rId2" cstate="print"/>
          <a:srcRect/>
          <a:stretch>
            <a:fillRect/>
          </a:stretch>
        </p:blipFill>
        <p:spPr bwMode="auto">
          <a:xfrm>
            <a:off x="2133600" y="479425"/>
            <a:ext cx="1828800" cy="1806575"/>
          </a:xfrm>
          <a:prstGeom prst="rect">
            <a:avLst/>
          </a:prstGeom>
          <a:noFill/>
          <a:ln w="9525">
            <a:noFill/>
            <a:miter lim="800000"/>
            <a:headEnd/>
            <a:tailEnd/>
          </a:ln>
        </p:spPr>
      </p:pic>
      <p:sp>
        <p:nvSpPr>
          <p:cNvPr id="4" name="TextBox 3"/>
          <p:cNvSpPr txBox="1"/>
          <p:nvPr/>
        </p:nvSpPr>
        <p:spPr>
          <a:xfrm>
            <a:off x="3962400" y="5386552"/>
            <a:ext cx="4698722" cy="430887"/>
          </a:xfrm>
          <a:prstGeom prst="rect">
            <a:avLst/>
          </a:prstGeom>
          <a:noFill/>
        </p:spPr>
        <p:txBody>
          <a:bodyPr wrap="none" rtlCol="0">
            <a:spAutoFit/>
          </a:bodyPr>
          <a:lstStyle/>
          <a:p>
            <a:r>
              <a:rPr lang="id-ID" sz="2200" dirty="0" smtClean="0">
                <a:solidFill>
                  <a:schemeClr val="tx1">
                    <a:lumMod val="75000"/>
                    <a:lumOff val="25000"/>
                  </a:schemeClr>
                </a:solidFill>
                <a:latin typeface="Stencil" pitchFamily="82" charset="0"/>
              </a:rPr>
              <a:t>Ditetapkan </a:t>
            </a:r>
            <a:r>
              <a:rPr lang="en-US" sz="2200" dirty="0" smtClean="0">
                <a:solidFill>
                  <a:schemeClr val="tx1">
                    <a:lumMod val="75000"/>
                    <a:lumOff val="25000"/>
                  </a:schemeClr>
                </a:solidFill>
                <a:latin typeface="Stencil" pitchFamily="82" charset="0"/>
              </a:rPr>
              <a:t>17 September 2014</a:t>
            </a:r>
            <a:endParaRPr lang="en-US" sz="2200" dirty="0">
              <a:solidFill>
                <a:schemeClr val="tx1">
                  <a:lumMod val="75000"/>
                  <a:lumOff val="25000"/>
                </a:schemeClr>
              </a:solidFill>
              <a:latin typeface="Stencil" pitchFamily="82"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10</a:t>
            </a:fld>
            <a:endParaRPr lang="en-US">
              <a:solidFill>
                <a:prstClr val="black"/>
              </a:solidFill>
            </a:endParaRPr>
          </a:p>
        </p:txBody>
      </p:sp>
      <p:sp>
        <p:nvSpPr>
          <p:cNvPr id="9" name="Rectangle 2"/>
          <p:cNvSpPr>
            <a:spLocks noChangeArrowheads="1"/>
          </p:cNvSpPr>
          <p:nvPr/>
        </p:nvSpPr>
        <p:spPr bwMode="auto">
          <a:xfrm>
            <a:off x="990600" y="1143000"/>
            <a:ext cx="8077200" cy="5539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(3) 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457200" indent="-457200">
              <a:buFont typeface="+mj-lt"/>
              <a:buAutoNum type="alphaLcPeriod" startAt="11"/>
            </a:pPr>
            <a:r>
              <a:rPr lang="en-US" sz="2800" dirty="0" err="1" smtClean="0"/>
              <a:t>Direktur</a:t>
            </a:r>
            <a:r>
              <a:rPr lang="en-US" sz="2800" dirty="0" smtClean="0"/>
              <a:t> </a:t>
            </a:r>
            <a:r>
              <a:rPr lang="en-US" sz="2800" dirty="0" err="1"/>
              <a:t>Jenderal</a:t>
            </a:r>
            <a:r>
              <a:rPr lang="en-US" sz="2800" dirty="0"/>
              <a:t> </a:t>
            </a:r>
            <a:r>
              <a:rPr lang="en-US" sz="2800" dirty="0" err="1"/>
              <a:t>menetapkan</a:t>
            </a:r>
            <a:r>
              <a:rPr lang="en-US" sz="2800" dirty="0"/>
              <a:t> </a:t>
            </a:r>
            <a:r>
              <a:rPr lang="en-US" sz="2800" dirty="0" err="1"/>
              <a:t>angka</a:t>
            </a:r>
            <a:r>
              <a:rPr lang="en-US" sz="2800" dirty="0"/>
              <a:t> </a:t>
            </a:r>
            <a:r>
              <a:rPr lang="en-US" sz="2800" dirty="0" err="1"/>
              <a:t>kredit</a:t>
            </a:r>
            <a:r>
              <a:rPr lang="en-US" sz="2800" dirty="0"/>
              <a:t> </a:t>
            </a:r>
            <a:r>
              <a:rPr lang="en-US" sz="2800" dirty="0" err="1"/>
              <a:t>usul</a:t>
            </a:r>
            <a:r>
              <a:rPr lang="en-US" sz="2800" dirty="0"/>
              <a:t> </a:t>
            </a:r>
            <a:r>
              <a:rPr lang="en-US" sz="2800" dirty="0" err="1"/>
              <a:t>kenaikan</a:t>
            </a:r>
            <a:r>
              <a:rPr lang="en-US" sz="2800" dirty="0"/>
              <a:t> </a:t>
            </a:r>
            <a:r>
              <a:rPr lang="en-US" sz="2800" dirty="0" err="1"/>
              <a:t>jabatan</a:t>
            </a:r>
            <a:r>
              <a:rPr lang="en-US" sz="2800" dirty="0"/>
              <a:t> </a:t>
            </a:r>
            <a:r>
              <a:rPr lang="en-US" sz="2800" dirty="0" err="1"/>
              <a:t>akademik</a:t>
            </a:r>
            <a:r>
              <a:rPr lang="en-US" sz="2800" dirty="0"/>
              <a:t> </a:t>
            </a:r>
            <a:r>
              <a:rPr lang="en-US" sz="2800" dirty="0" err="1"/>
              <a:t>ke</a:t>
            </a:r>
            <a:r>
              <a:rPr lang="en-US" sz="2800" dirty="0"/>
              <a:t> </a:t>
            </a:r>
            <a:r>
              <a:rPr lang="en-US" sz="2800" dirty="0" err="1"/>
              <a:t>Lektor</a:t>
            </a:r>
            <a:r>
              <a:rPr lang="en-US" sz="2800" dirty="0"/>
              <a:t> </a:t>
            </a:r>
            <a:r>
              <a:rPr lang="en-US" sz="2800" dirty="0" err="1"/>
              <a:t>Kepala</a:t>
            </a:r>
            <a:r>
              <a:rPr lang="en-US" sz="2800" dirty="0"/>
              <a:t> </a:t>
            </a:r>
            <a:r>
              <a:rPr lang="en-US" sz="2800" dirty="0" err="1"/>
              <a:t>atau</a:t>
            </a:r>
            <a:r>
              <a:rPr lang="en-US" sz="2800" dirty="0"/>
              <a:t> </a:t>
            </a:r>
            <a:r>
              <a:rPr lang="en-US" sz="2800" dirty="0" err="1"/>
              <a:t>Profesor</a:t>
            </a:r>
            <a:r>
              <a:rPr lang="en-US" sz="2800" dirty="0"/>
              <a:t> </a:t>
            </a:r>
            <a:r>
              <a:rPr lang="en-US" sz="2800" dirty="0" err="1"/>
              <a:t>dan</a:t>
            </a:r>
            <a:r>
              <a:rPr lang="en-US" sz="2800" dirty="0"/>
              <a:t> </a:t>
            </a:r>
            <a:r>
              <a:rPr lang="en-US" sz="2800" dirty="0" err="1"/>
              <a:t>penetapan</a:t>
            </a:r>
            <a:r>
              <a:rPr lang="en-US" sz="2800" dirty="0"/>
              <a:t> </a:t>
            </a:r>
            <a:r>
              <a:rPr lang="en-US" sz="2800" dirty="0" err="1"/>
              <a:t>angka</a:t>
            </a:r>
            <a:r>
              <a:rPr lang="en-US" sz="2800" dirty="0"/>
              <a:t> </a:t>
            </a:r>
            <a:r>
              <a:rPr lang="en-US" sz="2800" dirty="0" err="1"/>
              <a:t>kredit</a:t>
            </a:r>
            <a:r>
              <a:rPr lang="en-US" sz="2800" dirty="0"/>
              <a:t> </a:t>
            </a:r>
            <a:r>
              <a:rPr lang="en-US" sz="2800" dirty="0" err="1"/>
              <a:t>untuk</a:t>
            </a:r>
            <a:r>
              <a:rPr lang="en-US" sz="2800" dirty="0"/>
              <a:t> </a:t>
            </a:r>
            <a:r>
              <a:rPr lang="en-US" sz="2800" dirty="0" err="1"/>
              <a:t>kenaikan</a:t>
            </a:r>
            <a:r>
              <a:rPr lang="en-US" sz="2800" dirty="0"/>
              <a:t> </a:t>
            </a:r>
            <a:r>
              <a:rPr lang="en-US" sz="2800" dirty="0" err="1"/>
              <a:t>pangkat</a:t>
            </a:r>
            <a:r>
              <a:rPr lang="en-US" sz="2800" dirty="0"/>
              <a:t> </a:t>
            </a:r>
            <a:r>
              <a:rPr lang="en-US" sz="2800" dirty="0" err="1"/>
              <a:t>dalam</a:t>
            </a:r>
            <a:r>
              <a:rPr lang="en-US" sz="2800" dirty="0"/>
              <a:t> </a:t>
            </a:r>
            <a:r>
              <a:rPr lang="en-US" sz="2800" dirty="0" err="1"/>
              <a:t>lingkup</a:t>
            </a:r>
            <a:r>
              <a:rPr lang="en-US" sz="2800" dirty="0"/>
              <a:t> </a:t>
            </a:r>
            <a:r>
              <a:rPr lang="en-US" sz="2800" dirty="0" err="1"/>
              <a:t>jabatan-jabatan</a:t>
            </a:r>
            <a:r>
              <a:rPr lang="en-US" sz="2800" dirty="0"/>
              <a:t> </a:t>
            </a:r>
            <a:r>
              <a:rPr lang="en-US" sz="2800" dirty="0" err="1"/>
              <a:t>tersebut</a:t>
            </a:r>
            <a:r>
              <a:rPr lang="en-US" sz="2800" dirty="0"/>
              <a:t> </a:t>
            </a:r>
            <a:r>
              <a:rPr lang="en-US" sz="2800" dirty="0" err="1"/>
              <a:t>setelah</a:t>
            </a:r>
            <a:r>
              <a:rPr lang="en-US" sz="2800" dirty="0"/>
              <a:t> </a:t>
            </a:r>
            <a:r>
              <a:rPr lang="en-US" sz="2800" dirty="0" err="1"/>
              <a:t>berkas</a:t>
            </a:r>
            <a:r>
              <a:rPr lang="en-US" sz="2800" dirty="0"/>
              <a:t> </a:t>
            </a:r>
            <a:r>
              <a:rPr lang="en-US" sz="2800" dirty="0" err="1"/>
              <a:t>unsur</a:t>
            </a:r>
            <a:r>
              <a:rPr lang="en-US" sz="2800" dirty="0"/>
              <a:t> </a:t>
            </a:r>
            <a:r>
              <a:rPr lang="en-US" sz="2800" dirty="0" err="1"/>
              <a:t>pelaksanaan</a:t>
            </a:r>
            <a:r>
              <a:rPr lang="en-US" sz="2800" dirty="0"/>
              <a:t> </a:t>
            </a:r>
            <a:r>
              <a:rPr lang="en-US" sz="2800" dirty="0" err="1"/>
              <a:t>kegiatan</a:t>
            </a:r>
            <a:r>
              <a:rPr lang="en-US" sz="2800" dirty="0"/>
              <a:t> </a:t>
            </a:r>
            <a:r>
              <a:rPr lang="en-US" sz="2800" dirty="0" err="1"/>
              <a:t>penelitian</a:t>
            </a:r>
            <a:r>
              <a:rPr lang="en-US" sz="2800" dirty="0"/>
              <a:t> </a:t>
            </a:r>
            <a:r>
              <a:rPr lang="en-US" sz="2800" dirty="0" err="1"/>
              <a:t>terlebih</a:t>
            </a:r>
            <a:r>
              <a:rPr lang="en-US" sz="2800" dirty="0"/>
              <a:t> </a:t>
            </a:r>
            <a:r>
              <a:rPr lang="en-US" sz="2800" dirty="0" err="1"/>
              <a:t>dahulu</a:t>
            </a:r>
            <a:r>
              <a:rPr lang="en-US" sz="2800" dirty="0"/>
              <a:t> </a:t>
            </a:r>
            <a:r>
              <a:rPr lang="en-US" sz="2800" dirty="0" err="1"/>
              <a:t>dinilai</a:t>
            </a:r>
            <a:r>
              <a:rPr lang="en-US" sz="2800" dirty="0"/>
              <a:t> </a:t>
            </a:r>
            <a:r>
              <a:rPr lang="en-US" sz="2800" dirty="0" err="1"/>
              <a:t>layak</a:t>
            </a:r>
            <a:r>
              <a:rPr lang="en-US" sz="2800" dirty="0"/>
              <a:t> </a:t>
            </a:r>
            <a:r>
              <a:rPr lang="en-US" sz="2800" dirty="0" err="1"/>
              <a:t>oleh</a:t>
            </a:r>
            <a:r>
              <a:rPr lang="en-US" sz="2800" dirty="0"/>
              <a:t> Tim </a:t>
            </a:r>
            <a:r>
              <a:rPr lang="en-US" sz="2800" dirty="0" err="1"/>
              <a:t>Penilai</a:t>
            </a:r>
            <a:r>
              <a:rPr lang="en-US" sz="2800" dirty="0"/>
              <a:t> </a:t>
            </a:r>
            <a:r>
              <a:rPr lang="en-US" sz="2800" dirty="0" err="1"/>
              <a:t>Pusat</a:t>
            </a:r>
            <a:r>
              <a:rPr lang="en-US" sz="2800" dirty="0"/>
              <a:t>; </a:t>
            </a:r>
            <a:r>
              <a:rPr lang="en-US" sz="2800" dirty="0" err="1"/>
              <a:t>dan</a:t>
            </a:r>
            <a:r>
              <a:rPr lang="en-US" sz="2800" dirty="0"/>
              <a:t> </a:t>
            </a:r>
            <a:endParaRPr lang="en-US" sz="2800" dirty="0" smtClean="0"/>
          </a:p>
          <a:p>
            <a:pPr marL="457200" indent="-457200">
              <a:buFont typeface="+mj-lt"/>
              <a:buAutoNum type="alphaLcPeriod" startAt="11"/>
            </a:pPr>
            <a:r>
              <a:rPr lang="en-US" sz="2800" dirty="0" err="1" smtClean="0"/>
              <a:t>Direktur</a:t>
            </a:r>
            <a:r>
              <a:rPr lang="en-US" sz="2800" dirty="0" smtClean="0"/>
              <a:t> </a:t>
            </a:r>
            <a:r>
              <a:rPr lang="en-US" sz="2800" dirty="0" err="1"/>
              <a:t>Jenderal</a:t>
            </a:r>
            <a:r>
              <a:rPr lang="en-US" sz="2800" dirty="0"/>
              <a:t> </a:t>
            </a:r>
            <a:r>
              <a:rPr lang="en-US" sz="2800" dirty="0" err="1"/>
              <a:t>mengusulkan</a:t>
            </a:r>
            <a:r>
              <a:rPr lang="en-US" sz="2800" dirty="0"/>
              <a:t> </a:t>
            </a:r>
            <a:r>
              <a:rPr lang="en-US" sz="2800" dirty="0" err="1"/>
              <a:t>pengangkatan</a:t>
            </a:r>
            <a:r>
              <a:rPr lang="en-US" sz="2800" dirty="0"/>
              <a:t> </a:t>
            </a:r>
            <a:r>
              <a:rPr lang="en-US" sz="2800" dirty="0" err="1"/>
              <a:t>jabatan</a:t>
            </a:r>
            <a:r>
              <a:rPr lang="en-US" sz="2800" dirty="0"/>
              <a:t> </a:t>
            </a:r>
            <a:r>
              <a:rPr lang="en-US" sz="2800" dirty="0" err="1"/>
              <a:t>akademik</a:t>
            </a:r>
            <a:r>
              <a:rPr lang="en-US" sz="2800" dirty="0"/>
              <a:t> </a:t>
            </a:r>
            <a:r>
              <a:rPr lang="en-US" sz="2800" dirty="0" err="1"/>
              <a:t>Lektor</a:t>
            </a:r>
            <a:r>
              <a:rPr lang="en-US" sz="2800" dirty="0"/>
              <a:t> </a:t>
            </a:r>
            <a:r>
              <a:rPr lang="en-US" sz="2800" dirty="0" err="1"/>
              <a:t>Kepala</a:t>
            </a:r>
            <a:r>
              <a:rPr lang="en-US" sz="2800" dirty="0"/>
              <a:t> </a:t>
            </a:r>
            <a:r>
              <a:rPr lang="en-US" sz="2800" dirty="0" err="1"/>
              <a:t>atau</a:t>
            </a:r>
            <a:r>
              <a:rPr lang="en-US" sz="2800" dirty="0"/>
              <a:t> </a:t>
            </a:r>
            <a:r>
              <a:rPr lang="en-US" sz="2800" dirty="0" err="1"/>
              <a:t>Profesor</a:t>
            </a:r>
            <a:r>
              <a:rPr lang="en-US" sz="2800" dirty="0"/>
              <a:t> </a:t>
            </a:r>
            <a:r>
              <a:rPr lang="en-US" sz="2800" dirty="0" err="1"/>
              <a:t>kepada</a:t>
            </a:r>
            <a:r>
              <a:rPr lang="en-US" sz="2800" dirty="0"/>
              <a:t> </a:t>
            </a:r>
            <a:r>
              <a:rPr lang="en-US" sz="2800" dirty="0" err="1"/>
              <a:t>Menteri</a:t>
            </a:r>
            <a:r>
              <a:rPr lang="en-US" sz="2800" dirty="0"/>
              <a:t>. </a:t>
            </a:r>
          </a:p>
          <a:p>
            <a:pPr marL="1085850" lvl="1" indent="-342900">
              <a:buFont typeface="+mj-lt"/>
              <a:buAutoNum type="alphaLcPeriod"/>
            </a:pPr>
            <a:endParaRPr lang="en-US" altLang="en-US" dirty="0"/>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397203698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11</a:t>
            </a:fld>
            <a:endParaRPr lang="en-US">
              <a:solidFill>
                <a:prstClr val="black"/>
              </a:solidFill>
            </a:endParaRPr>
          </a:p>
        </p:txBody>
      </p:sp>
      <p:sp>
        <p:nvSpPr>
          <p:cNvPr id="9" name="Rectangle 2"/>
          <p:cNvSpPr>
            <a:spLocks noChangeArrowheads="1"/>
          </p:cNvSpPr>
          <p:nvPr/>
        </p:nvSpPr>
        <p:spPr bwMode="auto">
          <a:xfrm>
            <a:off x="990600" y="1143000"/>
            <a:ext cx="8077200" cy="53860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r>
              <a:rPr lang="en-US" dirty="0"/>
              <a:t>(4) Tata </a:t>
            </a:r>
            <a:r>
              <a:rPr lang="en-US" dirty="0" err="1"/>
              <a:t>cara</a:t>
            </a:r>
            <a:r>
              <a:rPr lang="en-US" dirty="0"/>
              <a:t> </a:t>
            </a:r>
            <a:r>
              <a:rPr lang="en-US" dirty="0" err="1"/>
              <a:t>penilaian</a:t>
            </a:r>
            <a:r>
              <a:rPr lang="en-US" dirty="0"/>
              <a:t> </a:t>
            </a:r>
            <a:r>
              <a:rPr lang="en-US" dirty="0" err="1"/>
              <a:t>angka</a:t>
            </a:r>
            <a:r>
              <a:rPr lang="en-US" dirty="0"/>
              <a:t> </a:t>
            </a:r>
            <a:r>
              <a:rPr lang="en-US" dirty="0" err="1"/>
              <a:t>kredit</a:t>
            </a:r>
            <a:r>
              <a:rPr lang="en-US" dirty="0"/>
              <a:t> </a:t>
            </a:r>
            <a:r>
              <a:rPr lang="en-US" dirty="0" err="1"/>
              <a:t>untuk</a:t>
            </a:r>
            <a:r>
              <a:rPr lang="en-US" dirty="0"/>
              <a:t> </a:t>
            </a:r>
            <a:r>
              <a:rPr lang="en-US" dirty="0" err="1">
                <a:solidFill>
                  <a:srgbClr val="0000FF"/>
                </a:solidFill>
              </a:rPr>
              <a:t>sekolah</a:t>
            </a:r>
            <a:r>
              <a:rPr lang="en-US" dirty="0">
                <a:solidFill>
                  <a:srgbClr val="0000FF"/>
                </a:solidFill>
              </a:rPr>
              <a:t> </a:t>
            </a:r>
            <a:r>
              <a:rPr lang="en-US" dirty="0" err="1" smtClean="0">
                <a:solidFill>
                  <a:srgbClr val="0000FF"/>
                </a:solidFill>
              </a:rPr>
              <a:t>tinggi</a:t>
            </a:r>
            <a:r>
              <a:rPr lang="en-US" dirty="0" smtClean="0">
                <a:solidFill>
                  <a:srgbClr val="0000FF"/>
                </a:solidFill>
              </a:rPr>
              <a:t>/</a:t>
            </a:r>
            <a:r>
              <a:rPr lang="en-US" dirty="0" err="1" smtClean="0">
                <a:solidFill>
                  <a:srgbClr val="0000FF"/>
                </a:solidFill>
              </a:rPr>
              <a:t>politeknik</a:t>
            </a:r>
            <a:r>
              <a:rPr lang="en-US" dirty="0" smtClean="0">
                <a:solidFill>
                  <a:srgbClr val="0000FF"/>
                </a:solidFill>
              </a:rPr>
              <a:t>/</a:t>
            </a:r>
            <a:r>
              <a:rPr lang="en-US" dirty="0" err="1" smtClean="0">
                <a:solidFill>
                  <a:srgbClr val="0000FF"/>
                </a:solidFill>
              </a:rPr>
              <a:t>akademi</a:t>
            </a:r>
            <a:endParaRPr lang="en-US" dirty="0" smtClean="0">
              <a:solidFill>
                <a:srgbClr val="0000FF"/>
              </a:solidFill>
            </a:endParaRPr>
          </a:p>
          <a:p>
            <a:r>
              <a:rPr lang="en-US" dirty="0" smtClean="0">
                <a:solidFill>
                  <a:srgbClr val="0000FF"/>
                </a:solidFill>
              </a:rPr>
              <a:t>       </a:t>
            </a:r>
            <a:r>
              <a:rPr lang="en-US" dirty="0" err="1" smtClean="0">
                <a:solidFill>
                  <a:srgbClr val="0000FF"/>
                </a:solidFill>
              </a:rPr>
              <a:t>negeri</a:t>
            </a:r>
            <a:r>
              <a:rPr lang="en-US" dirty="0" smtClean="0"/>
              <a:t> </a:t>
            </a:r>
            <a:r>
              <a:rPr lang="en-US" dirty="0" err="1"/>
              <a:t>dilakukan</a:t>
            </a:r>
            <a:r>
              <a:rPr lang="en-US" dirty="0"/>
              <a:t> </a:t>
            </a:r>
            <a:r>
              <a:rPr lang="en-US" dirty="0" err="1"/>
              <a:t>dengan</a:t>
            </a:r>
            <a:r>
              <a:rPr lang="en-US" dirty="0"/>
              <a:t> </a:t>
            </a:r>
            <a:r>
              <a:rPr lang="en-US" dirty="0" err="1"/>
              <a:t>tahapan</a:t>
            </a:r>
            <a:r>
              <a:rPr lang="en-US" dirty="0"/>
              <a:t> </a:t>
            </a:r>
            <a:r>
              <a:rPr lang="en-US" dirty="0" err="1"/>
              <a:t>sebagai</a:t>
            </a:r>
            <a:r>
              <a:rPr lang="en-US" dirty="0"/>
              <a:t> </a:t>
            </a:r>
            <a:r>
              <a:rPr lang="en-US" dirty="0" err="1"/>
              <a:t>berikut</a:t>
            </a:r>
            <a:r>
              <a:rPr lang="en-US" dirty="0"/>
              <a:t> </a:t>
            </a:r>
            <a:r>
              <a:rPr lang="en-US" dirty="0" smtClean="0"/>
              <a:t>:</a:t>
            </a:r>
            <a:endParaRPr lang="en-US" dirty="0"/>
          </a:p>
          <a:p>
            <a:pPr marL="1085850" lvl="1" indent="-342900">
              <a:buFont typeface="+mj-lt"/>
              <a:buAutoNum type="alphaLcPeriod"/>
            </a:pPr>
            <a:r>
              <a:rPr lang="en-US" dirty="0" err="1" smtClean="0"/>
              <a:t>dosen</a:t>
            </a:r>
            <a:r>
              <a:rPr lang="en-US" dirty="0" smtClean="0"/>
              <a:t> </a:t>
            </a:r>
            <a:r>
              <a:rPr lang="en-US" dirty="0" err="1"/>
              <a:t>mengisi</a:t>
            </a:r>
            <a:r>
              <a:rPr lang="en-US" dirty="0"/>
              <a:t> </a:t>
            </a:r>
            <a:r>
              <a:rPr lang="en-US" dirty="0" err="1"/>
              <a:t>daftar</a:t>
            </a:r>
            <a:r>
              <a:rPr lang="en-US" dirty="0"/>
              <a:t> </a:t>
            </a:r>
            <a:r>
              <a:rPr lang="en-US" dirty="0" err="1"/>
              <a:t>kegiatan</a:t>
            </a:r>
            <a:r>
              <a:rPr lang="en-US" dirty="0"/>
              <a:t> </a:t>
            </a:r>
            <a:r>
              <a:rPr lang="en-US" dirty="0" err="1"/>
              <a:t>kinerja</a:t>
            </a:r>
            <a:r>
              <a:rPr lang="en-US" dirty="0"/>
              <a:t> </a:t>
            </a:r>
            <a:r>
              <a:rPr lang="en-US" dirty="0" err="1"/>
              <a:t>dosen</a:t>
            </a:r>
            <a:r>
              <a:rPr lang="en-US" dirty="0"/>
              <a:t> yang </a:t>
            </a:r>
            <a:r>
              <a:rPr lang="en-US" dirty="0" err="1"/>
              <a:t>telah</a:t>
            </a:r>
            <a:r>
              <a:rPr lang="en-US" dirty="0"/>
              <a:t> </a:t>
            </a:r>
            <a:r>
              <a:rPr lang="en-US" dirty="0" err="1"/>
              <a:t>dilakukan</a:t>
            </a:r>
            <a:r>
              <a:rPr lang="en-US" dirty="0"/>
              <a:t>; </a:t>
            </a:r>
            <a:endParaRPr lang="en-US" dirty="0" smtClean="0"/>
          </a:p>
          <a:p>
            <a:pPr marL="1085850" lvl="1" indent="-342900">
              <a:buFont typeface="+mj-lt"/>
              <a:buAutoNum type="alphaLcPeriod"/>
            </a:pPr>
            <a:r>
              <a:rPr lang="en-US" dirty="0" err="1" smtClean="0"/>
              <a:t>pemimpin</a:t>
            </a:r>
            <a:r>
              <a:rPr lang="en-US" dirty="0" smtClean="0"/>
              <a:t> </a:t>
            </a:r>
            <a:r>
              <a:rPr lang="en-US" dirty="0" err="1"/>
              <a:t>jurusan</a:t>
            </a:r>
            <a:r>
              <a:rPr lang="en-US" dirty="0"/>
              <a:t> </a:t>
            </a:r>
            <a:r>
              <a:rPr lang="en-US" dirty="0" err="1"/>
              <a:t>atau</a:t>
            </a:r>
            <a:r>
              <a:rPr lang="en-US" dirty="0"/>
              <a:t> yang </a:t>
            </a:r>
            <a:r>
              <a:rPr lang="en-US" dirty="0" err="1"/>
              <a:t>setara</a:t>
            </a:r>
            <a:r>
              <a:rPr lang="en-US" dirty="0"/>
              <a:t> </a:t>
            </a:r>
            <a:r>
              <a:rPr lang="en-US" dirty="0" err="1"/>
              <a:t>wajib</a:t>
            </a:r>
            <a:r>
              <a:rPr lang="en-US" dirty="0"/>
              <a:t> </a:t>
            </a:r>
            <a:r>
              <a:rPr lang="en-US" dirty="0" err="1"/>
              <a:t>secara</a:t>
            </a:r>
            <a:r>
              <a:rPr lang="en-US" dirty="0"/>
              <a:t> </a:t>
            </a:r>
            <a:r>
              <a:rPr lang="en-US" dirty="0" err="1"/>
              <a:t>periodik</a:t>
            </a:r>
            <a:r>
              <a:rPr lang="en-US" dirty="0"/>
              <a:t> </a:t>
            </a:r>
            <a:r>
              <a:rPr lang="en-US" dirty="0" err="1"/>
              <a:t>melakukan</a:t>
            </a:r>
            <a:r>
              <a:rPr lang="en-US" dirty="0"/>
              <a:t> </a:t>
            </a:r>
            <a:r>
              <a:rPr lang="en-US" dirty="0" err="1"/>
              <a:t>pemeriksaan</a:t>
            </a:r>
            <a:r>
              <a:rPr lang="en-US" dirty="0"/>
              <a:t> </a:t>
            </a:r>
            <a:r>
              <a:rPr lang="en-US" dirty="0" err="1"/>
              <a:t>dan</a:t>
            </a:r>
            <a:r>
              <a:rPr lang="en-US" dirty="0"/>
              <a:t> </a:t>
            </a:r>
            <a:r>
              <a:rPr lang="en-US" dirty="0" err="1"/>
              <a:t>penilaian</a:t>
            </a:r>
            <a:r>
              <a:rPr lang="en-US" dirty="0"/>
              <a:t> </a:t>
            </a:r>
            <a:r>
              <a:rPr lang="en-US" dirty="0" err="1"/>
              <a:t>kegiatan</a:t>
            </a:r>
            <a:r>
              <a:rPr lang="en-US" dirty="0"/>
              <a:t>, </a:t>
            </a:r>
            <a:r>
              <a:rPr lang="en-US" dirty="0" err="1"/>
              <a:t>kinerja</a:t>
            </a:r>
            <a:r>
              <a:rPr lang="en-US" dirty="0"/>
              <a:t>, </a:t>
            </a:r>
            <a:r>
              <a:rPr lang="en-US" dirty="0" err="1"/>
              <a:t>integritas</a:t>
            </a:r>
            <a:r>
              <a:rPr lang="en-US" dirty="0"/>
              <a:t>, </a:t>
            </a:r>
            <a:r>
              <a:rPr lang="en-US" dirty="0" err="1"/>
              <a:t>etika</a:t>
            </a:r>
            <a:r>
              <a:rPr lang="en-US" dirty="0"/>
              <a:t> </a:t>
            </a:r>
            <a:r>
              <a:rPr lang="en-US" dirty="0" err="1"/>
              <a:t>dan</a:t>
            </a:r>
            <a:r>
              <a:rPr lang="en-US" dirty="0"/>
              <a:t> </a:t>
            </a:r>
            <a:r>
              <a:rPr lang="en-US" dirty="0" err="1"/>
              <a:t>tata</a:t>
            </a:r>
            <a:r>
              <a:rPr lang="en-US" dirty="0"/>
              <a:t> </a:t>
            </a:r>
            <a:r>
              <a:rPr lang="en-US" dirty="0" err="1"/>
              <a:t>krama</a:t>
            </a:r>
            <a:r>
              <a:rPr lang="en-US" dirty="0"/>
              <a:t>, </a:t>
            </a:r>
            <a:r>
              <a:rPr lang="en-US" dirty="0" err="1"/>
              <a:t>serta</a:t>
            </a:r>
            <a:r>
              <a:rPr lang="en-US" dirty="0"/>
              <a:t> </a:t>
            </a:r>
            <a:r>
              <a:rPr lang="en-US" dirty="0" err="1"/>
              <a:t>tanggung</a:t>
            </a:r>
            <a:r>
              <a:rPr lang="en-US" dirty="0"/>
              <a:t> </a:t>
            </a:r>
            <a:r>
              <a:rPr lang="en-US" dirty="0" err="1"/>
              <a:t>jawab</a:t>
            </a:r>
            <a:r>
              <a:rPr lang="en-US" dirty="0"/>
              <a:t> </a:t>
            </a:r>
            <a:r>
              <a:rPr lang="en-US" dirty="0" err="1"/>
              <a:t>dalam</a:t>
            </a:r>
            <a:r>
              <a:rPr lang="en-US" dirty="0"/>
              <a:t> </a:t>
            </a:r>
            <a:r>
              <a:rPr lang="en-US" dirty="0" err="1"/>
              <a:t>pelaksanaan</a:t>
            </a:r>
            <a:r>
              <a:rPr lang="en-US" dirty="0"/>
              <a:t> </a:t>
            </a:r>
            <a:r>
              <a:rPr lang="en-US" dirty="0" err="1"/>
              <a:t>tugas</a:t>
            </a:r>
            <a:r>
              <a:rPr lang="en-US" dirty="0"/>
              <a:t> </a:t>
            </a:r>
            <a:r>
              <a:rPr lang="en-US" dirty="0" err="1"/>
              <a:t>dosen</a:t>
            </a:r>
            <a:r>
              <a:rPr lang="en-US" dirty="0"/>
              <a:t> </a:t>
            </a:r>
            <a:r>
              <a:rPr lang="en-US" dirty="0" err="1"/>
              <a:t>untuk</a:t>
            </a:r>
            <a:r>
              <a:rPr lang="en-US" dirty="0"/>
              <a:t> </a:t>
            </a:r>
            <a:r>
              <a:rPr lang="en-US" dirty="0" err="1"/>
              <a:t>kelayakan</a:t>
            </a:r>
            <a:r>
              <a:rPr lang="en-US" dirty="0"/>
              <a:t> </a:t>
            </a:r>
            <a:r>
              <a:rPr lang="en-US" dirty="0" err="1"/>
              <a:t>kenaikan</a:t>
            </a:r>
            <a:r>
              <a:rPr lang="en-US" dirty="0"/>
              <a:t> </a:t>
            </a:r>
            <a:r>
              <a:rPr lang="en-US" dirty="0" err="1"/>
              <a:t>jabatan</a:t>
            </a:r>
            <a:r>
              <a:rPr lang="en-US" dirty="0"/>
              <a:t> </a:t>
            </a:r>
            <a:r>
              <a:rPr lang="en-US" dirty="0" err="1"/>
              <a:t>akademik</a:t>
            </a:r>
            <a:r>
              <a:rPr lang="en-US" dirty="0"/>
              <a:t>/</a:t>
            </a:r>
            <a:r>
              <a:rPr lang="en-US" dirty="0" err="1"/>
              <a:t>pangkat</a:t>
            </a:r>
            <a:r>
              <a:rPr lang="en-US" dirty="0"/>
              <a:t>; </a:t>
            </a:r>
            <a:endParaRPr lang="en-US" dirty="0" smtClean="0"/>
          </a:p>
          <a:p>
            <a:pPr marL="1085850" lvl="1" indent="-342900">
              <a:buFont typeface="+mj-lt"/>
              <a:buAutoNum type="alphaLcPeriod"/>
            </a:pPr>
            <a:r>
              <a:rPr lang="en-US" dirty="0" err="1" smtClean="0"/>
              <a:t>pemimpin</a:t>
            </a:r>
            <a:r>
              <a:rPr lang="en-US" dirty="0" smtClean="0"/>
              <a:t> </a:t>
            </a:r>
            <a:r>
              <a:rPr lang="en-US" dirty="0" err="1"/>
              <a:t>jurusan</a:t>
            </a:r>
            <a:r>
              <a:rPr lang="en-US" dirty="0"/>
              <a:t> </a:t>
            </a:r>
            <a:r>
              <a:rPr lang="en-US" dirty="0" err="1"/>
              <a:t>atau</a:t>
            </a:r>
            <a:r>
              <a:rPr lang="en-US" dirty="0"/>
              <a:t> yang </a:t>
            </a:r>
            <a:r>
              <a:rPr lang="en-US" dirty="0" err="1"/>
              <a:t>setara</a:t>
            </a:r>
            <a:r>
              <a:rPr lang="en-US" dirty="0"/>
              <a:t>, </a:t>
            </a:r>
            <a:r>
              <a:rPr lang="en-US" dirty="0" err="1"/>
              <a:t>mengusulkan</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berikut</a:t>
            </a:r>
            <a:r>
              <a:rPr lang="en-US" dirty="0"/>
              <a:t> </a:t>
            </a:r>
            <a:r>
              <a:rPr lang="en-US" dirty="0" err="1"/>
              <a:t>pengangkatan</a:t>
            </a:r>
            <a:r>
              <a:rPr lang="en-US" dirty="0"/>
              <a:t> </a:t>
            </a:r>
            <a:r>
              <a:rPr lang="en-US" dirty="0" err="1"/>
              <a:t>ke</a:t>
            </a:r>
            <a:r>
              <a:rPr lang="en-US" dirty="0"/>
              <a:t> </a:t>
            </a:r>
            <a:r>
              <a:rPr lang="en-US" dirty="0" err="1"/>
              <a:t>dalam</a:t>
            </a:r>
            <a:r>
              <a:rPr lang="en-US" dirty="0"/>
              <a:t> </a:t>
            </a:r>
            <a:r>
              <a:rPr lang="en-US" dirty="0" err="1"/>
              <a:t>jabatan</a:t>
            </a:r>
            <a:r>
              <a:rPr lang="en-US" dirty="0"/>
              <a:t> </a:t>
            </a:r>
            <a:r>
              <a:rPr lang="en-US" dirty="0" err="1"/>
              <a:t>bagi</a:t>
            </a:r>
            <a:r>
              <a:rPr lang="en-US" dirty="0"/>
              <a:t> </a:t>
            </a:r>
            <a:r>
              <a:rPr lang="en-US" dirty="0" err="1"/>
              <a:t>jabatan</a:t>
            </a:r>
            <a:r>
              <a:rPr lang="en-US" dirty="0"/>
              <a:t> </a:t>
            </a:r>
            <a:r>
              <a:rPr lang="en-US" dirty="0" err="1"/>
              <a:t>asisten</a:t>
            </a:r>
            <a:r>
              <a:rPr lang="en-US" dirty="0"/>
              <a:t> </a:t>
            </a:r>
            <a:r>
              <a:rPr lang="en-US" dirty="0" err="1"/>
              <a:t>Ahli</a:t>
            </a:r>
            <a:r>
              <a:rPr lang="en-US" dirty="0"/>
              <a:t> </a:t>
            </a:r>
            <a:r>
              <a:rPr lang="en-US" dirty="0" err="1"/>
              <a:t>dan</a:t>
            </a:r>
            <a:r>
              <a:rPr lang="en-US" dirty="0"/>
              <a:t> </a:t>
            </a:r>
            <a:r>
              <a:rPr lang="en-US" dirty="0" err="1"/>
              <a:t>Lektor</a:t>
            </a:r>
            <a:r>
              <a:rPr lang="en-US" dirty="0"/>
              <a:t> </a:t>
            </a:r>
            <a:r>
              <a:rPr lang="en-US" dirty="0" err="1"/>
              <a:t>serta</a:t>
            </a:r>
            <a:r>
              <a:rPr lang="en-US" dirty="0"/>
              <a:t> </a:t>
            </a:r>
            <a:r>
              <a:rPr lang="en-US" dirty="0" err="1"/>
              <a:t>usulan</a:t>
            </a:r>
            <a:r>
              <a:rPr lang="en-US" dirty="0"/>
              <a:t> </a:t>
            </a:r>
            <a:r>
              <a:rPr lang="en-US" dirty="0" err="1"/>
              <a:t>kenaikan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ketua</a:t>
            </a:r>
            <a:r>
              <a:rPr lang="en-US" dirty="0"/>
              <a:t> </a:t>
            </a:r>
            <a:r>
              <a:rPr lang="en-US" dirty="0" err="1"/>
              <a:t>sekolah</a:t>
            </a:r>
            <a:r>
              <a:rPr lang="en-US" dirty="0"/>
              <a:t> </a:t>
            </a:r>
            <a:r>
              <a:rPr lang="en-US" dirty="0" err="1"/>
              <a:t>tinggi</a:t>
            </a:r>
            <a:r>
              <a:rPr lang="en-US" dirty="0"/>
              <a:t>/</a:t>
            </a:r>
            <a:r>
              <a:rPr lang="en-US" dirty="0" err="1"/>
              <a:t>direktur</a:t>
            </a:r>
            <a:r>
              <a:rPr lang="en-US" dirty="0"/>
              <a:t> </a:t>
            </a:r>
            <a:r>
              <a:rPr lang="en-US" dirty="0" err="1"/>
              <a:t>politeknik</a:t>
            </a:r>
            <a:r>
              <a:rPr lang="en-US" dirty="0"/>
              <a:t>/</a:t>
            </a:r>
            <a:r>
              <a:rPr lang="en-US" dirty="0" err="1"/>
              <a:t>akademi</a:t>
            </a:r>
            <a:r>
              <a:rPr lang="en-US" dirty="0"/>
              <a:t>; </a:t>
            </a:r>
            <a:endParaRPr lang="en-US" dirty="0" smtClean="0"/>
          </a:p>
          <a:p>
            <a:pPr marL="1085850" lvl="1" indent="-342900">
              <a:buFont typeface="+mj-lt"/>
              <a:buAutoNum type="alphaLcPeriod"/>
            </a:pPr>
            <a:r>
              <a:rPr lang="en-US" dirty="0" err="1" smtClean="0"/>
              <a:t>pemimpin</a:t>
            </a:r>
            <a:r>
              <a:rPr lang="en-US" dirty="0" smtClean="0"/>
              <a:t> </a:t>
            </a:r>
            <a:r>
              <a:rPr lang="en-US" dirty="0" err="1"/>
              <a:t>jurusan</a:t>
            </a:r>
            <a:r>
              <a:rPr lang="en-US" dirty="0"/>
              <a:t> </a:t>
            </a:r>
            <a:r>
              <a:rPr lang="en-US" dirty="0" err="1"/>
              <a:t>atau</a:t>
            </a:r>
            <a:r>
              <a:rPr lang="en-US" dirty="0"/>
              <a:t> yang </a:t>
            </a:r>
            <a:r>
              <a:rPr lang="en-US" dirty="0" err="1"/>
              <a:t>setara</a:t>
            </a:r>
            <a:r>
              <a:rPr lang="en-US" dirty="0"/>
              <a:t> </a:t>
            </a:r>
            <a:r>
              <a:rPr lang="en-US" dirty="0" err="1"/>
              <a:t>meneruskan</a:t>
            </a:r>
            <a:r>
              <a:rPr lang="en-US" dirty="0"/>
              <a:t> </a:t>
            </a:r>
            <a:r>
              <a:rPr lang="en-US" dirty="0" err="1"/>
              <a:t>usul</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bagi</a:t>
            </a:r>
            <a:r>
              <a:rPr lang="en-US" dirty="0"/>
              <a:t> </a:t>
            </a:r>
            <a:r>
              <a:rPr lang="en-US" dirty="0" err="1"/>
              <a:t>kenaikan</a:t>
            </a:r>
            <a:r>
              <a:rPr lang="en-US" dirty="0"/>
              <a:t> </a:t>
            </a:r>
            <a:r>
              <a:rPr lang="en-US" dirty="0" err="1"/>
              <a:t>jabatan</a:t>
            </a:r>
            <a:r>
              <a:rPr lang="en-US" dirty="0"/>
              <a:t> </a:t>
            </a:r>
            <a:r>
              <a:rPr lang="en-US" dirty="0" err="1"/>
              <a:t>ke</a:t>
            </a:r>
            <a:r>
              <a:rPr lang="en-US" dirty="0"/>
              <a:t> </a:t>
            </a:r>
            <a:r>
              <a:rPr lang="en-US" dirty="0" err="1"/>
              <a:t>Lektor</a:t>
            </a:r>
            <a:r>
              <a:rPr lang="en-US" dirty="0"/>
              <a:t> </a:t>
            </a:r>
            <a:r>
              <a:rPr lang="en-US" dirty="0" err="1"/>
              <a:t>Kepala</a:t>
            </a:r>
            <a:r>
              <a:rPr lang="en-US" dirty="0"/>
              <a:t> </a:t>
            </a:r>
            <a:r>
              <a:rPr lang="en-US" dirty="0" err="1"/>
              <a:t>dan</a:t>
            </a:r>
            <a:r>
              <a:rPr lang="en-US" dirty="0"/>
              <a:t> </a:t>
            </a:r>
            <a:r>
              <a:rPr lang="en-US" dirty="0" err="1"/>
              <a:t>Profesor</a:t>
            </a:r>
            <a:r>
              <a:rPr lang="en-US" dirty="0"/>
              <a:t> </a:t>
            </a:r>
            <a:r>
              <a:rPr lang="en-US" dirty="0" err="1"/>
              <a:t>serta</a:t>
            </a:r>
            <a:r>
              <a:rPr lang="en-US" dirty="0"/>
              <a:t> </a:t>
            </a:r>
            <a:r>
              <a:rPr lang="en-US" dirty="0" err="1"/>
              <a:t>kenaikan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ketua</a:t>
            </a:r>
            <a:r>
              <a:rPr lang="en-US" dirty="0"/>
              <a:t> </a:t>
            </a:r>
            <a:r>
              <a:rPr lang="en-US" dirty="0" err="1"/>
              <a:t>sekolah</a:t>
            </a:r>
            <a:r>
              <a:rPr lang="en-US" dirty="0"/>
              <a:t> </a:t>
            </a:r>
            <a:r>
              <a:rPr lang="en-US" dirty="0" err="1"/>
              <a:t>tinggi</a:t>
            </a:r>
            <a:r>
              <a:rPr lang="en-US" dirty="0"/>
              <a:t>/</a:t>
            </a:r>
            <a:r>
              <a:rPr lang="en-US" dirty="0" err="1"/>
              <a:t>direktur</a:t>
            </a:r>
            <a:r>
              <a:rPr lang="en-US" dirty="0"/>
              <a:t> </a:t>
            </a:r>
            <a:r>
              <a:rPr lang="en-US" dirty="0" err="1"/>
              <a:t>politeknik</a:t>
            </a:r>
            <a:r>
              <a:rPr lang="en-US" dirty="0"/>
              <a:t>/</a:t>
            </a:r>
            <a:r>
              <a:rPr lang="en-US" dirty="0" err="1"/>
              <a:t>akademi</a:t>
            </a:r>
            <a:r>
              <a:rPr lang="en-US" dirty="0"/>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291334126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12</a:t>
            </a:fld>
            <a:endParaRPr lang="en-US">
              <a:solidFill>
                <a:prstClr val="black"/>
              </a:solidFill>
            </a:endParaRPr>
          </a:p>
        </p:txBody>
      </p:sp>
      <p:sp>
        <p:nvSpPr>
          <p:cNvPr id="9" name="Rectangle 2"/>
          <p:cNvSpPr>
            <a:spLocks noChangeArrowheads="1"/>
          </p:cNvSpPr>
          <p:nvPr/>
        </p:nvSpPr>
        <p:spPr bwMode="auto">
          <a:xfrm>
            <a:off x="990600" y="1143000"/>
            <a:ext cx="8077200" cy="53399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a:t>
            </a:r>
            <a:r>
              <a:rPr lang="id-ID" altLang="en-US" sz="3200" b="1" dirty="0" smtClean="0">
                <a:ea typeface="Arial Unicode MS" pitchFamily="34" charset="-128"/>
                <a:cs typeface="Arial Unicode MS" pitchFamily="34" charset="-128"/>
              </a:rPr>
              <a:t>(4) </a:t>
            </a:r>
            <a:r>
              <a:rPr lang="id-ID" altLang="en-US" sz="3200" b="1" dirty="0">
                <a:ea typeface="Arial Unicode MS" pitchFamily="34" charset="-128"/>
                <a:cs typeface="Arial Unicode MS" pitchFamily="34" charset="-128"/>
              </a:rPr>
              <a:t>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457200" indent="-457200">
              <a:buFont typeface="+mj-lt"/>
              <a:buAutoNum type="alphaLcPeriod" startAt="5"/>
            </a:pPr>
            <a:r>
              <a:rPr lang="en-US" sz="1900" dirty="0" err="1" smtClean="0"/>
              <a:t>ketua</a:t>
            </a:r>
            <a:r>
              <a:rPr lang="en-US" sz="1900" dirty="0" smtClean="0"/>
              <a:t> </a:t>
            </a:r>
            <a:r>
              <a:rPr lang="en-US" sz="1900" dirty="0" err="1"/>
              <a:t>sekolah</a:t>
            </a:r>
            <a:r>
              <a:rPr lang="en-US" sz="1900" dirty="0"/>
              <a:t> </a:t>
            </a:r>
            <a:r>
              <a:rPr lang="en-US" sz="1900" dirty="0" err="1"/>
              <a:t>tinggi</a:t>
            </a:r>
            <a:r>
              <a:rPr lang="en-US" sz="1900" dirty="0"/>
              <a:t>/</a:t>
            </a:r>
            <a:r>
              <a:rPr lang="en-US" sz="1900" dirty="0" err="1"/>
              <a:t>direktur</a:t>
            </a:r>
            <a:r>
              <a:rPr lang="en-US" sz="1900" dirty="0"/>
              <a:t> </a:t>
            </a:r>
            <a:r>
              <a:rPr lang="en-US" sz="1900" dirty="0" err="1"/>
              <a:t>politeknik</a:t>
            </a:r>
            <a:r>
              <a:rPr lang="en-US" sz="1900" dirty="0"/>
              <a:t>/</a:t>
            </a:r>
            <a:r>
              <a:rPr lang="en-US" sz="1900" dirty="0" err="1"/>
              <a:t>akademi</a:t>
            </a:r>
            <a:r>
              <a:rPr lang="en-US" sz="1900" dirty="0"/>
              <a:t> </a:t>
            </a:r>
            <a:r>
              <a:rPr lang="en-US" sz="1900" dirty="0" err="1"/>
              <a:t>menetapkan</a:t>
            </a:r>
            <a:r>
              <a:rPr lang="en-US" sz="1900" dirty="0"/>
              <a:t> </a:t>
            </a:r>
            <a:r>
              <a:rPr lang="en-US" sz="1900" dirty="0" err="1"/>
              <a:t>angka</a:t>
            </a:r>
            <a:r>
              <a:rPr lang="en-US" sz="1900" dirty="0"/>
              <a:t> </a:t>
            </a:r>
            <a:r>
              <a:rPr lang="en-US" sz="1900" dirty="0" err="1"/>
              <a:t>kredit</a:t>
            </a:r>
            <a:r>
              <a:rPr lang="en-US" sz="1900" dirty="0"/>
              <a:t> </a:t>
            </a:r>
            <a:r>
              <a:rPr lang="en-US" sz="1900" dirty="0" err="1"/>
              <a:t>dan</a:t>
            </a:r>
            <a:r>
              <a:rPr lang="en-US" sz="1900" dirty="0"/>
              <a:t> </a:t>
            </a:r>
            <a:r>
              <a:rPr lang="en-US" sz="1900" dirty="0" err="1"/>
              <a:t>pengangkatan</a:t>
            </a:r>
            <a:r>
              <a:rPr lang="en-US" sz="1900" dirty="0"/>
              <a:t> </a:t>
            </a:r>
            <a:r>
              <a:rPr lang="en-US" sz="1900" dirty="0" err="1"/>
              <a:t>ke</a:t>
            </a:r>
            <a:r>
              <a:rPr lang="en-US" sz="1900" dirty="0"/>
              <a:t> </a:t>
            </a:r>
            <a:r>
              <a:rPr lang="en-US" sz="1900" dirty="0" err="1"/>
              <a:t>dalam</a:t>
            </a:r>
            <a:r>
              <a:rPr lang="en-US" sz="1900" dirty="0"/>
              <a:t> </a:t>
            </a:r>
            <a:r>
              <a:rPr lang="en-US" sz="1900" dirty="0" err="1"/>
              <a:t>jabatan</a:t>
            </a:r>
            <a:r>
              <a:rPr lang="en-US" sz="1900" dirty="0"/>
              <a:t> </a:t>
            </a:r>
            <a:r>
              <a:rPr lang="en-US" sz="1900" dirty="0" err="1"/>
              <a:t>bagi</a:t>
            </a:r>
            <a:r>
              <a:rPr lang="en-US" sz="1900" dirty="0"/>
              <a:t> </a:t>
            </a:r>
            <a:r>
              <a:rPr lang="en-US" sz="1900" dirty="0" err="1"/>
              <a:t>jabatan</a:t>
            </a:r>
            <a:r>
              <a:rPr lang="en-US" sz="1900" dirty="0"/>
              <a:t> </a:t>
            </a:r>
            <a:r>
              <a:rPr lang="en-US" sz="1900" dirty="0" err="1"/>
              <a:t>Asisten</a:t>
            </a:r>
            <a:r>
              <a:rPr lang="en-US" sz="1900" dirty="0"/>
              <a:t> </a:t>
            </a:r>
            <a:r>
              <a:rPr lang="en-US" sz="1900" dirty="0" err="1"/>
              <a:t>Ahli</a:t>
            </a:r>
            <a:r>
              <a:rPr lang="en-US" sz="1900" dirty="0"/>
              <a:t> </a:t>
            </a:r>
            <a:r>
              <a:rPr lang="en-US" sz="1900" dirty="0" err="1"/>
              <a:t>dan</a:t>
            </a:r>
            <a:r>
              <a:rPr lang="en-US" sz="1900" dirty="0"/>
              <a:t> </a:t>
            </a:r>
            <a:r>
              <a:rPr lang="en-US" sz="1900" dirty="0" err="1"/>
              <a:t>Lektor</a:t>
            </a:r>
            <a:r>
              <a:rPr lang="en-US" sz="1900" dirty="0"/>
              <a:t> </a:t>
            </a:r>
            <a:r>
              <a:rPr lang="en-US" sz="1900" dirty="0" err="1"/>
              <a:t>setelah</a:t>
            </a:r>
            <a:r>
              <a:rPr lang="en-US" sz="1900" dirty="0"/>
              <a:t> </a:t>
            </a:r>
            <a:r>
              <a:rPr lang="en-US" sz="1900" dirty="0" err="1"/>
              <a:t>terlebih</a:t>
            </a:r>
            <a:r>
              <a:rPr lang="en-US" sz="1900" dirty="0"/>
              <a:t> </a:t>
            </a:r>
            <a:r>
              <a:rPr lang="en-US" sz="1900" dirty="0" err="1"/>
              <a:t>dahulu</a:t>
            </a:r>
            <a:r>
              <a:rPr lang="en-US" sz="1900" dirty="0"/>
              <a:t> </a:t>
            </a:r>
            <a:r>
              <a:rPr lang="en-US" sz="1900" dirty="0" err="1"/>
              <a:t>dinilai</a:t>
            </a:r>
            <a:r>
              <a:rPr lang="en-US" sz="1900" dirty="0"/>
              <a:t> </a:t>
            </a:r>
            <a:r>
              <a:rPr lang="en-US" sz="1900" dirty="0" err="1"/>
              <a:t>oleh</a:t>
            </a:r>
            <a:r>
              <a:rPr lang="en-US" sz="1900" dirty="0"/>
              <a:t> Tim </a:t>
            </a:r>
            <a:r>
              <a:rPr lang="en-US" sz="1900" dirty="0" err="1"/>
              <a:t>Penilai</a:t>
            </a:r>
            <a:r>
              <a:rPr lang="en-US" sz="1900" dirty="0"/>
              <a:t> </a:t>
            </a:r>
            <a:r>
              <a:rPr lang="en-US" sz="1900" dirty="0" err="1"/>
              <a:t>Jabatan</a:t>
            </a:r>
            <a:r>
              <a:rPr lang="en-US" sz="1900" dirty="0"/>
              <a:t> </a:t>
            </a:r>
            <a:r>
              <a:rPr lang="en-US" sz="1900" dirty="0" err="1"/>
              <a:t>Akademik</a:t>
            </a:r>
            <a:r>
              <a:rPr lang="en-US" sz="1900" dirty="0"/>
              <a:t> </a:t>
            </a:r>
            <a:r>
              <a:rPr lang="en-US" sz="1900" dirty="0" err="1"/>
              <a:t>Dosen</a:t>
            </a:r>
            <a:r>
              <a:rPr lang="en-US" sz="1900" dirty="0"/>
              <a:t> </a:t>
            </a:r>
            <a:r>
              <a:rPr lang="en-US" sz="1900" dirty="0" err="1"/>
              <a:t>Perguruan</a:t>
            </a:r>
            <a:r>
              <a:rPr lang="en-US" sz="1900" dirty="0"/>
              <a:t> </a:t>
            </a:r>
            <a:r>
              <a:rPr lang="en-US" sz="1900" dirty="0" err="1"/>
              <a:t>Tinggi</a:t>
            </a:r>
            <a:r>
              <a:rPr lang="en-US" sz="1900" dirty="0"/>
              <a:t>; </a:t>
            </a:r>
            <a:endParaRPr lang="en-US" sz="1900" dirty="0" smtClean="0"/>
          </a:p>
          <a:p>
            <a:pPr marL="457200" indent="-457200">
              <a:buFont typeface="+mj-lt"/>
              <a:buAutoNum type="alphaLcPeriod" startAt="5"/>
            </a:pPr>
            <a:r>
              <a:rPr lang="en-US" sz="1900" dirty="0" err="1" smtClean="0"/>
              <a:t>ketua</a:t>
            </a:r>
            <a:r>
              <a:rPr lang="en-US" sz="1900" dirty="0" smtClean="0"/>
              <a:t> </a:t>
            </a:r>
            <a:r>
              <a:rPr lang="en-US" sz="1900" dirty="0" err="1"/>
              <a:t>sekolah</a:t>
            </a:r>
            <a:r>
              <a:rPr lang="en-US" sz="1900" dirty="0"/>
              <a:t> </a:t>
            </a:r>
            <a:r>
              <a:rPr lang="en-US" sz="1900" dirty="0" err="1"/>
              <a:t>tinggi</a:t>
            </a:r>
            <a:r>
              <a:rPr lang="en-US" sz="1900" dirty="0"/>
              <a:t>/</a:t>
            </a:r>
            <a:r>
              <a:rPr lang="en-US" sz="1900" dirty="0" err="1"/>
              <a:t>direktur</a:t>
            </a:r>
            <a:r>
              <a:rPr lang="en-US" sz="1900" dirty="0"/>
              <a:t> </a:t>
            </a:r>
            <a:r>
              <a:rPr lang="en-US" sz="1900" dirty="0" err="1"/>
              <a:t>politeknik</a:t>
            </a:r>
            <a:r>
              <a:rPr lang="en-US" sz="1900" dirty="0"/>
              <a:t>/</a:t>
            </a:r>
            <a:r>
              <a:rPr lang="en-US" sz="1900" dirty="0" err="1"/>
              <a:t>akademi</a:t>
            </a:r>
            <a:r>
              <a:rPr lang="en-US" sz="1900" dirty="0"/>
              <a:t> </a:t>
            </a:r>
            <a:r>
              <a:rPr lang="en-US" sz="1900" dirty="0" err="1"/>
              <a:t>menetapkan</a:t>
            </a:r>
            <a:r>
              <a:rPr lang="en-US" sz="1900" dirty="0"/>
              <a:t> </a:t>
            </a:r>
            <a:r>
              <a:rPr lang="en-US" sz="1900" dirty="0" err="1"/>
              <a:t>angka</a:t>
            </a:r>
            <a:r>
              <a:rPr lang="en-US" sz="1900" dirty="0"/>
              <a:t> </a:t>
            </a:r>
            <a:r>
              <a:rPr lang="en-US" sz="1900" dirty="0" err="1"/>
              <a:t>kredit</a:t>
            </a:r>
            <a:r>
              <a:rPr lang="en-US" sz="1900" dirty="0"/>
              <a:t> </a:t>
            </a:r>
            <a:r>
              <a:rPr lang="en-US" sz="1900" dirty="0" err="1"/>
              <a:t>kenaikan</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a:t>
            </a:r>
            <a:r>
              <a:rPr lang="en-US" sz="1900" dirty="0"/>
              <a:t> </a:t>
            </a:r>
            <a:r>
              <a:rPr lang="en-US" sz="1900" dirty="0" err="1"/>
              <a:t>Asisten</a:t>
            </a:r>
            <a:r>
              <a:rPr lang="en-US" sz="1900" dirty="0"/>
              <a:t> </a:t>
            </a:r>
            <a:r>
              <a:rPr lang="en-US" sz="1900" dirty="0" err="1"/>
              <a:t>Ahli</a:t>
            </a:r>
            <a:r>
              <a:rPr lang="en-US" sz="1900" dirty="0"/>
              <a:t> </a:t>
            </a:r>
            <a:r>
              <a:rPr lang="en-US" sz="1900" dirty="0" err="1"/>
              <a:t>dan</a:t>
            </a:r>
            <a:r>
              <a:rPr lang="en-US" sz="1900" dirty="0"/>
              <a:t> </a:t>
            </a:r>
            <a:r>
              <a:rPr lang="en-US" sz="1900" dirty="0" err="1"/>
              <a:t>Lektor</a:t>
            </a:r>
            <a:r>
              <a:rPr lang="en-US" sz="1900" dirty="0"/>
              <a:t> </a:t>
            </a:r>
            <a:r>
              <a:rPr lang="en-US" sz="1900" dirty="0" err="1"/>
              <a:t>serta</a:t>
            </a:r>
            <a:r>
              <a:rPr lang="en-US" sz="1900" dirty="0"/>
              <a:t> </a:t>
            </a:r>
            <a:r>
              <a:rPr lang="en-US" sz="1900" dirty="0" err="1"/>
              <a:t>mengusulkan</a:t>
            </a:r>
            <a:r>
              <a:rPr lang="en-US" sz="1900" dirty="0"/>
              <a:t> </a:t>
            </a:r>
            <a:r>
              <a:rPr lang="en-US" sz="1900" dirty="0" err="1"/>
              <a:t>kenaikan</a:t>
            </a:r>
            <a:r>
              <a:rPr lang="en-US" sz="1900" dirty="0"/>
              <a:t> </a:t>
            </a:r>
            <a:r>
              <a:rPr lang="en-US" sz="1900" dirty="0" err="1"/>
              <a:t>pangkat</a:t>
            </a:r>
            <a:r>
              <a:rPr lang="en-US" sz="1900" dirty="0"/>
              <a:t> </a:t>
            </a:r>
            <a:r>
              <a:rPr lang="en-US" sz="1900" dirty="0" err="1"/>
              <a:t>kepada</a:t>
            </a:r>
            <a:r>
              <a:rPr lang="en-US" sz="1900" dirty="0"/>
              <a:t> </a:t>
            </a:r>
            <a:r>
              <a:rPr lang="en-US" sz="1900" dirty="0" err="1"/>
              <a:t>Sekretaris</a:t>
            </a:r>
            <a:r>
              <a:rPr lang="en-US" sz="1900" dirty="0"/>
              <a:t> </a:t>
            </a:r>
            <a:r>
              <a:rPr lang="en-US" sz="1900" dirty="0" err="1"/>
              <a:t>Jenderal</a:t>
            </a:r>
            <a:r>
              <a:rPr lang="en-US" sz="1900" dirty="0"/>
              <a:t>; </a:t>
            </a:r>
            <a:endParaRPr lang="en-US" sz="1900" dirty="0" smtClean="0"/>
          </a:p>
          <a:p>
            <a:pPr marL="457200" indent="-457200">
              <a:buFont typeface="+mj-lt"/>
              <a:buAutoNum type="alphaLcPeriod" startAt="5"/>
            </a:pPr>
            <a:r>
              <a:rPr lang="en-US" sz="1900" dirty="0" err="1" smtClean="0"/>
              <a:t>ketua</a:t>
            </a:r>
            <a:r>
              <a:rPr lang="en-US" sz="1900" dirty="0" smtClean="0"/>
              <a:t> </a:t>
            </a:r>
            <a:r>
              <a:rPr lang="en-US" sz="1900" dirty="0" err="1"/>
              <a:t>sekolah</a:t>
            </a:r>
            <a:r>
              <a:rPr lang="en-US" sz="1900" dirty="0"/>
              <a:t> </a:t>
            </a:r>
            <a:r>
              <a:rPr lang="en-US" sz="1900" dirty="0" err="1"/>
              <a:t>tinggi</a:t>
            </a:r>
            <a:r>
              <a:rPr lang="en-US" sz="1900" dirty="0"/>
              <a:t>/</a:t>
            </a:r>
            <a:r>
              <a:rPr lang="en-US" sz="1900" dirty="0" err="1"/>
              <a:t>direktur</a:t>
            </a:r>
            <a:r>
              <a:rPr lang="en-US" sz="1900" dirty="0"/>
              <a:t> </a:t>
            </a:r>
            <a:r>
              <a:rPr lang="en-US" sz="1900" dirty="0" err="1"/>
              <a:t>politeknik</a:t>
            </a:r>
            <a:r>
              <a:rPr lang="en-US" sz="1900" dirty="0"/>
              <a:t>/</a:t>
            </a:r>
            <a:r>
              <a:rPr lang="en-US" sz="1900" dirty="0" err="1"/>
              <a:t>akademi</a:t>
            </a:r>
            <a:r>
              <a:rPr lang="en-US" sz="1900" dirty="0"/>
              <a:t> </a:t>
            </a:r>
            <a:r>
              <a:rPr lang="en-US" sz="1900" dirty="0" err="1"/>
              <a:t>dengan</a:t>
            </a:r>
            <a:r>
              <a:rPr lang="en-US" sz="1900" dirty="0"/>
              <a:t> </a:t>
            </a:r>
            <a:r>
              <a:rPr lang="en-US" sz="1900" dirty="0" err="1"/>
              <a:t>pertimbangan</a:t>
            </a:r>
            <a:r>
              <a:rPr lang="en-US" sz="1900" dirty="0"/>
              <a:t> </a:t>
            </a:r>
            <a:r>
              <a:rPr lang="en-US" sz="1900" dirty="0" err="1"/>
              <a:t>senat</a:t>
            </a:r>
            <a:r>
              <a:rPr lang="en-US" sz="1900" dirty="0"/>
              <a:t> </a:t>
            </a:r>
            <a:r>
              <a:rPr lang="en-US" sz="1900" dirty="0" err="1"/>
              <a:t>perguruan</a:t>
            </a:r>
            <a:r>
              <a:rPr lang="en-US" sz="1900" dirty="0"/>
              <a:t> </a:t>
            </a:r>
            <a:r>
              <a:rPr lang="en-US" sz="1900" dirty="0" err="1"/>
              <a:t>tinggi</a:t>
            </a:r>
            <a:r>
              <a:rPr lang="en-US" sz="1900" dirty="0"/>
              <a:t> </a:t>
            </a:r>
            <a:r>
              <a:rPr lang="en-US" sz="1900" dirty="0" err="1"/>
              <a:t>mengusulkan</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ke</a:t>
            </a:r>
            <a:r>
              <a:rPr lang="en-US" sz="1900" dirty="0"/>
              <a:t> </a:t>
            </a:r>
            <a:r>
              <a:rPr lang="en-US" sz="1900" dirty="0" err="1"/>
              <a:t>dalam</a:t>
            </a:r>
            <a:r>
              <a:rPr lang="en-US" sz="1900" dirty="0"/>
              <a:t> </a:t>
            </a:r>
            <a:r>
              <a:rPr lang="en-US" sz="1900" dirty="0" err="1"/>
              <a:t>jabatan</a:t>
            </a:r>
            <a:r>
              <a:rPr lang="en-US" sz="1900" dirty="0"/>
              <a:t> </a:t>
            </a:r>
            <a:r>
              <a:rPr lang="en-US" sz="1900" dirty="0" err="1"/>
              <a:t>Lektor</a:t>
            </a:r>
            <a:r>
              <a:rPr lang="en-US" sz="1900" dirty="0"/>
              <a:t> </a:t>
            </a:r>
            <a:r>
              <a:rPr lang="en-US" sz="1900" dirty="0" err="1"/>
              <a:t>Kepala</a:t>
            </a:r>
            <a:r>
              <a:rPr lang="en-US" sz="1900" dirty="0"/>
              <a:t> </a:t>
            </a:r>
            <a:r>
              <a:rPr lang="en-US" sz="1900" dirty="0" err="1"/>
              <a:t>dan</a:t>
            </a:r>
            <a:r>
              <a:rPr lang="en-US" sz="1900" dirty="0"/>
              <a:t>/</a:t>
            </a:r>
            <a:r>
              <a:rPr lang="en-US" sz="1900" dirty="0" err="1"/>
              <a:t>atau</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Direktur</a:t>
            </a:r>
            <a:r>
              <a:rPr lang="en-US" sz="1900" dirty="0"/>
              <a:t> </a:t>
            </a:r>
            <a:r>
              <a:rPr lang="en-US" sz="1900" dirty="0" err="1"/>
              <a:t>Jenderal</a:t>
            </a:r>
            <a:r>
              <a:rPr lang="en-US" sz="1900" dirty="0"/>
              <a:t>; </a:t>
            </a:r>
            <a:endParaRPr lang="en-US" sz="1900" dirty="0" smtClean="0"/>
          </a:p>
          <a:p>
            <a:pPr marL="457200" indent="-457200">
              <a:buFont typeface="+mj-lt"/>
              <a:buAutoNum type="alphaLcPeriod" startAt="5"/>
            </a:pPr>
            <a:r>
              <a:rPr lang="en-US" sz="1900" dirty="0" err="1" smtClean="0"/>
              <a:t>ketua</a:t>
            </a:r>
            <a:r>
              <a:rPr lang="en-US" sz="1900" dirty="0" smtClean="0"/>
              <a:t> </a:t>
            </a:r>
            <a:r>
              <a:rPr lang="en-US" sz="1900" dirty="0" err="1"/>
              <a:t>sekolah</a:t>
            </a:r>
            <a:r>
              <a:rPr lang="en-US" sz="1900" dirty="0"/>
              <a:t> </a:t>
            </a:r>
            <a:r>
              <a:rPr lang="en-US" sz="1900" dirty="0" err="1"/>
              <a:t>tinggi</a:t>
            </a:r>
            <a:r>
              <a:rPr lang="en-US" sz="1900" dirty="0"/>
              <a:t>/</a:t>
            </a:r>
            <a:r>
              <a:rPr lang="en-US" sz="1900" dirty="0" err="1"/>
              <a:t>direktur</a:t>
            </a:r>
            <a:r>
              <a:rPr lang="en-US" sz="1900" dirty="0"/>
              <a:t> </a:t>
            </a:r>
            <a:r>
              <a:rPr lang="en-US" sz="1900" dirty="0" err="1"/>
              <a:t>politeknik</a:t>
            </a:r>
            <a:r>
              <a:rPr lang="en-US" sz="1900" dirty="0"/>
              <a:t>/</a:t>
            </a:r>
            <a:r>
              <a:rPr lang="en-US" sz="1900" dirty="0" err="1"/>
              <a:t>akademi</a:t>
            </a:r>
            <a:r>
              <a:rPr lang="en-US" sz="1900" dirty="0"/>
              <a:t> </a:t>
            </a:r>
            <a:r>
              <a:rPr lang="en-US" sz="1900" dirty="0" err="1"/>
              <a:t>dengan</a:t>
            </a:r>
            <a:r>
              <a:rPr lang="en-US" sz="1900" dirty="0"/>
              <a:t> </a:t>
            </a:r>
            <a:r>
              <a:rPr lang="en-US" sz="1900" dirty="0" err="1"/>
              <a:t>persetujuan</a:t>
            </a:r>
            <a:r>
              <a:rPr lang="en-US" sz="1900" dirty="0"/>
              <a:t> </a:t>
            </a:r>
            <a:r>
              <a:rPr lang="en-US" sz="1900" dirty="0" err="1"/>
              <a:t>senat</a:t>
            </a:r>
            <a:r>
              <a:rPr lang="en-US" sz="1900" dirty="0"/>
              <a:t> </a:t>
            </a:r>
            <a:r>
              <a:rPr lang="en-US" sz="1900" dirty="0" err="1"/>
              <a:t>perguruan</a:t>
            </a:r>
            <a:r>
              <a:rPr lang="en-US" sz="1900" dirty="0"/>
              <a:t> </a:t>
            </a:r>
            <a:r>
              <a:rPr lang="en-US" sz="1900" dirty="0" err="1"/>
              <a:t>tinggi</a:t>
            </a:r>
            <a:r>
              <a:rPr lang="en-US" sz="1900" dirty="0"/>
              <a:t> </a:t>
            </a:r>
            <a:r>
              <a:rPr lang="en-US" sz="1900" dirty="0" err="1"/>
              <a:t>mengusulkan</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ke</a:t>
            </a:r>
            <a:r>
              <a:rPr lang="en-US" sz="1900" dirty="0"/>
              <a:t> </a:t>
            </a:r>
            <a:r>
              <a:rPr lang="en-US" sz="1900" dirty="0" err="1"/>
              <a:t>dalam</a:t>
            </a:r>
            <a:r>
              <a:rPr lang="en-US" sz="1900" dirty="0"/>
              <a:t> </a:t>
            </a:r>
            <a:r>
              <a:rPr lang="en-US" sz="1900" dirty="0" err="1"/>
              <a:t>jabatan</a:t>
            </a:r>
            <a:r>
              <a:rPr lang="en-US" sz="1900" dirty="0"/>
              <a:t> </a:t>
            </a:r>
            <a:r>
              <a:rPr lang="en-US" sz="1900" dirty="0" err="1"/>
              <a:t>Profesor</a:t>
            </a:r>
            <a:r>
              <a:rPr lang="en-US" sz="1900" dirty="0"/>
              <a:t> </a:t>
            </a:r>
            <a:r>
              <a:rPr lang="en-US" sz="1900" dirty="0" err="1"/>
              <a:t>dan</a:t>
            </a:r>
            <a:r>
              <a:rPr lang="en-US" sz="1900" dirty="0"/>
              <a:t>/</a:t>
            </a:r>
            <a:r>
              <a:rPr lang="en-US" sz="1900" dirty="0" err="1"/>
              <a:t>atau</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Direktur</a:t>
            </a:r>
            <a:r>
              <a:rPr lang="en-US" sz="1900" dirty="0"/>
              <a:t> </a:t>
            </a:r>
            <a:r>
              <a:rPr lang="en-US" sz="1900" dirty="0" err="1"/>
              <a:t>Jenderal</a:t>
            </a:r>
            <a:r>
              <a:rPr lang="en-US" sz="1900" dirty="0"/>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176947704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13</a:t>
            </a:fld>
            <a:endParaRPr lang="en-US">
              <a:solidFill>
                <a:prstClr val="black"/>
              </a:solidFill>
            </a:endParaRPr>
          </a:p>
        </p:txBody>
      </p:sp>
      <p:sp>
        <p:nvSpPr>
          <p:cNvPr id="9" name="Rectangle 2"/>
          <p:cNvSpPr>
            <a:spLocks noChangeArrowheads="1"/>
          </p:cNvSpPr>
          <p:nvPr/>
        </p:nvSpPr>
        <p:spPr bwMode="auto">
          <a:xfrm>
            <a:off x="990600" y="1143000"/>
            <a:ext cx="8077200" cy="5355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(4) 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457200" indent="-457200">
              <a:buFont typeface="+mj-lt"/>
              <a:buAutoNum type="alphaLcPeriod" startAt="9"/>
            </a:pPr>
            <a:r>
              <a:rPr lang="en-US" sz="2200" dirty="0" err="1"/>
              <a:t>ketua</a:t>
            </a:r>
            <a:r>
              <a:rPr lang="en-US" sz="2200" dirty="0"/>
              <a:t> </a:t>
            </a:r>
            <a:r>
              <a:rPr lang="en-US" sz="2200" dirty="0" err="1"/>
              <a:t>sekolah</a:t>
            </a:r>
            <a:r>
              <a:rPr lang="en-US" sz="2200" dirty="0"/>
              <a:t> </a:t>
            </a:r>
            <a:r>
              <a:rPr lang="en-US" sz="2200" dirty="0" err="1"/>
              <a:t>tinggi</a:t>
            </a:r>
            <a:r>
              <a:rPr lang="en-US" sz="2200" dirty="0"/>
              <a:t>/ </a:t>
            </a:r>
            <a:r>
              <a:rPr lang="en-US" sz="2200" dirty="0" err="1"/>
              <a:t>direktur</a:t>
            </a:r>
            <a:r>
              <a:rPr lang="en-US" sz="2200" dirty="0"/>
              <a:t> </a:t>
            </a:r>
            <a:r>
              <a:rPr lang="en-US" sz="2200" dirty="0" err="1"/>
              <a:t>politeknik</a:t>
            </a:r>
            <a:r>
              <a:rPr lang="en-US" sz="2200" dirty="0"/>
              <a:t>/</a:t>
            </a:r>
            <a:r>
              <a:rPr lang="en-US" sz="2200" dirty="0" err="1"/>
              <a:t>akademi</a:t>
            </a:r>
            <a:r>
              <a:rPr lang="en-US" sz="2200" dirty="0"/>
              <a:t> </a:t>
            </a:r>
            <a:r>
              <a:rPr lang="en-US" sz="2200" dirty="0" err="1"/>
              <a:t>dengan</a:t>
            </a:r>
            <a:r>
              <a:rPr lang="en-US" sz="2200" dirty="0"/>
              <a:t> </a:t>
            </a:r>
            <a:r>
              <a:rPr lang="en-US" sz="2200" dirty="0" err="1"/>
              <a:t>pertimbangan</a:t>
            </a:r>
            <a:r>
              <a:rPr lang="en-US" sz="2200" dirty="0"/>
              <a:t>/</a:t>
            </a:r>
            <a:r>
              <a:rPr lang="en-US" sz="2200" dirty="0" err="1"/>
              <a:t>persetujuan</a:t>
            </a:r>
            <a:r>
              <a:rPr lang="en-US" sz="2200" dirty="0"/>
              <a:t> </a:t>
            </a:r>
            <a:r>
              <a:rPr lang="en-US" sz="2200" dirty="0" err="1"/>
              <a:t>senat</a:t>
            </a:r>
            <a:r>
              <a:rPr lang="en-US" sz="2200" dirty="0"/>
              <a:t> </a:t>
            </a:r>
            <a:r>
              <a:rPr lang="en-US" sz="2200" dirty="0" err="1"/>
              <a:t>perguruan</a:t>
            </a:r>
            <a:r>
              <a:rPr lang="en-US" sz="2200" dirty="0"/>
              <a:t> </a:t>
            </a:r>
            <a:r>
              <a:rPr lang="en-US" sz="2200" dirty="0" err="1"/>
              <a:t>tinggi</a:t>
            </a:r>
            <a:r>
              <a:rPr lang="en-US" sz="2200" dirty="0"/>
              <a:t> </a:t>
            </a:r>
            <a:r>
              <a:rPr lang="en-US" sz="2200" dirty="0" err="1"/>
              <a:t>mengusulkan</a:t>
            </a:r>
            <a:r>
              <a:rPr lang="en-US" sz="2200" dirty="0"/>
              <a:t> </a:t>
            </a:r>
            <a:r>
              <a:rPr lang="en-US" sz="2200" dirty="0" err="1"/>
              <a:t>penetapan</a:t>
            </a:r>
            <a:r>
              <a:rPr lang="en-US" sz="2200" dirty="0"/>
              <a:t> </a:t>
            </a:r>
            <a:r>
              <a:rPr lang="en-US" sz="2200" dirty="0" err="1"/>
              <a:t>angka</a:t>
            </a:r>
            <a:r>
              <a:rPr lang="en-US" sz="2200" dirty="0"/>
              <a:t> </a:t>
            </a:r>
            <a:r>
              <a:rPr lang="en-US" sz="2200" dirty="0" err="1"/>
              <a:t>kredit</a:t>
            </a:r>
            <a:r>
              <a:rPr lang="en-US" sz="2200" dirty="0"/>
              <a:t> </a:t>
            </a:r>
            <a:r>
              <a:rPr lang="en-US" sz="2200" dirty="0" err="1"/>
              <a:t>kenaikan</a:t>
            </a:r>
            <a:r>
              <a:rPr lang="en-US" sz="2200" dirty="0"/>
              <a:t> </a:t>
            </a:r>
            <a:r>
              <a:rPr lang="en-US" sz="2200" dirty="0" err="1"/>
              <a:t>pangkat</a:t>
            </a:r>
            <a:r>
              <a:rPr lang="en-US" sz="2200" dirty="0"/>
              <a:t> </a:t>
            </a:r>
            <a:r>
              <a:rPr lang="en-US" sz="2200" dirty="0" err="1"/>
              <a:t>bagi</a:t>
            </a:r>
            <a:r>
              <a:rPr lang="en-US" sz="2200" dirty="0"/>
              <a:t> yang </a:t>
            </a:r>
            <a:r>
              <a:rPr lang="en-US" sz="2200" dirty="0" err="1"/>
              <a:t>telah</a:t>
            </a:r>
            <a:r>
              <a:rPr lang="en-US" sz="2200" dirty="0"/>
              <a:t> </a:t>
            </a:r>
            <a:r>
              <a:rPr lang="en-US" sz="2200" dirty="0" err="1"/>
              <a:t>loncat</a:t>
            </a:r>
            <a:r>
              <a:rPr lang="en-US" sz="2200" dirty="0"/>
              <a:t> </a:t>
            </a:r>
            <a:r>
              <a:rPr lang="en-US" sz="2200" dirty="0" err="1"/>
              <a:t>jabatan</a:t>
            </a:r>
            <a:r>
              <a:rPr lang="en-US" sz="2200" dirty="0"/>
              <a:t> </a:t>
            </a:r>
            <a:r>
              <a:rPr lang="en-US" sz="2200" dirty="0" err="1"/>
              <a:t>ke</a:t>
            </a:r>
            <a:r>
              <a:rPr lang="en-US" sz="2200" dirty="0"/>
              <a:t> </a:t>
            </a:r>
            <a:r>
              <a:rPr lang="en-US" sz="2200" dirty="0" err="1"/>
              <a:t>Lektor</a:t>
            </a:r>
            <a:r>
              <a:rPr lang="en-US" sz="2200" dirty="0"/>
              <a:t> </a:t>
            </a:r>
            <a:r>
              <a:rPr lang="en-US" sz="2200" dirty="0" err="1"/>
              <a:t>Kepala</a:t>
            </a:r>
            <a:r>
              <a:rPr lang="en-US" sz="2200" dirty="0"/>
              <a:t> </a:t>
            </a:r>
            <a:r>
              <a:rPr lang="en-US" sz="2200" dirty="0" err="1"/>
              <a:t>dan</a:t>
            </a:r>
            <a:r>
              <a:rPr lang="en-US" sz="2200" dirty="0"/>
              <a:t> </a:t>
            </a:r>
            <a:r>
              <a:rPr lang="en-US" sz="2200" dirty="0" err="1"/>
              <a:t>Profesor</a:t>
            </a:r>
            <a:r>
              <a:rPr lang="en-US" sz="2200" dirty="0"/>
              <a:t> </a:t>
            </a:r>
            <a:r>
              <a:rPr lang="en-US" sz="2200" dirty="0" err="1"/>
              <a:t>kepada</a:t>
            </a:r>
            <a:r>
              <a:rPr lang="en-US" sz="2200" dirty="0"/>
              <a:t> </a:t>
            </a:r>
            <a:r>
              <a:rPr lang="en-US" sz="2200" dirty="0" err="1"/>
              <a:t>Direktur</a:t>
            </a:r>
            <a:r>
              <a:rPr lang="en-US" sz="2200" dirty="0"/>
              <a:t> </a:t>
            </a:r>
            <a:r>
              <a:rPr lang="en-US" sz="2200" dirty="0" err="1"/>
              <a:t>Jenderal</a:t>
            </a:r>
            <a:r>
              <a:rPr lang="en-US" sz="2200" dirty="0"/>
              <a:t>; </a:t>
            </a:r>
            <a:endParaRPr lang="en-US" sz="2200" dirty="0" smtClean="0"/>
          </a:p>
          <a:p>
            <a:pPr marL="457200" indent="-457200">
              <a:buFont typeface="+mj-lt"/>
              <a:buAutoNum type="alphaLcPeriod" startAt="9"/>
            </a:pPr>
            <a:r>
              <a:rPr lang="en-US" sz="2200" dirty="0" err="1" smtClean="0"/>
              <a:t>Direktur</a:t>
            </a:r>
            <a:r>
              <a:rPr lang="en-US" sz="2200" dirty="0" smtClean="0"/>
              <a:t> </a:t>
            </a:r>
            <a:r>
              <a:rPr lang="en-US" sz="2200" dirty="0" err="1"/>
              <a:t>Jenderal</a:t>
            </a:r>
            <a:r>
              <a:rPr lang="en-US" sz="2200" dirty="0"/>
              <a:t> </a:t>
            </a:r>
            <a:r>
              <a:rPr lang="en-US" sz="2200" dirty="0" err="1"/>
              <a:t>menetapkan</a:t>
            </a:r>
            <a:r>
              <a:rPr lang="en-US" sz="2200" dirty="0"/>
              <a:t> </a:t>
            </a:r>
            <a:r>
              <a:rPr lang="en-US" sz="2200" dirty="0" err="1"/>
              <a:t>angka</a:t>
            </a:r>
            <a:r>
              <a:rPr lang="en-US" sz="2200" dirty="0"/>
              <a:t> </a:t>
            </a:r>
            <a:r>
              <a:rPr lang="en-US" sz="2200" dirty="0" err="1"/>
              <a:t>kredit</a:t>
            </a:r>
            <a:r>
              <a:rPr lang="en-US" sz="2200" dirty="0"/>
              <a:t> </a:t>
            </a:r>
            <a:r>
              <a:rPr lang="en-US" sz="2200" dirty="0" err="1"/>
              <a:t>usul</a:t>
            </a:r>
            <a:r>
              <a:rPr lang="en-US" sz="2200" dirty="0"/>
              <a:t> </a:t>
            </a:r>
            <a:r>
              <a:rPr lang="en-US" sz="2200" dirty="0" err="1"/>
              <a:t>kenaikan</a:t>
            </a:r>
            <a:r>
              <a:rPr lang="en-US" sz="2200" dirty="0"/>
              <a:t> </a:t>
            </a:r>
            <a:r>
              <a:rPr lang="en-US" sz="2200" dirty="0" err="1"/>
              <a:t>jabatan</a:t>
            </a:r>
            <a:r>
              <a:rPr lang="en-US" sz="2200" dirty="0"/>
              <a:t> </a:t>
            </a:r>
            <a:r>
              <a:rPr lang="en-US" sz="2200" dirty="0" err="1"/>
              <a:t>akademik</a:t>
            </a:r>
            <a:r>
              <a:rPr lang="en-US" sz="2200" dirty="0"/>
              <a:t> </a:t>
            </a:r>
            <a:r>
              <a:rPr lang="en-US" sz="2200" dirty="0" err="1"/>
              <a:t>ke</a:t>
            </a:r>
            <a:r>
              <a:rPr lang="en-US" sz="2200" dirty="0"/>
              <a:t> </a:t>
            </a:r>
            <a:r>
              <a:rPr lang="en-US" sz="2200" dirty="0" err="1"/>
              <a:t>Lektor</a:t>
            </a:r>
            <a:r>
              <a:rPr lang="en-US" sz="2200" dirty="0"/>
              <a:t> </a:t>
            </a:r>
            <a:r>
              <a:rPr lang="en-US" sz="2200" dirty="0" err="1"/>
              <a:t>Kepala</a:t>
            </a:r>
            <a:r>
              <a:rPr lang="en-US" sz="2200" dirty="0"/>
              <a:t> </a:t>
            </a:r>
            <a:r>
              <a:rPr lang="en-US" sz="2200" dirty="0" err="1"/>
              <a:t>atau</a:t>
            </a:r>
            <a:r>
              <a:rPr lang="en-US" sz="2200" dirty="0"/>
              <a:t> </a:t>
            </a:r>
            <a:r>
              <a:rPr lang="en-US" sz="2200" dirty="0" err="1"/>
              <a:t>Profesor</a:t>
            </a:r>
            <a:r>
              <a:rPr lang="en-US" sz="2200" dirty="0"/>
              <a:t> </a:t>
            </a:r>
            <a:r>
              <a:rPr lang="en-US" sz="2200" dirty="0" err="1"/>
              <a:t>dan</a:t>
            </a:r>
            <a:r>
              <a:rPr lang="en-US" sz="2200" dirty="0"/>
              <a:t>/</a:t>
            </a:r>
            <a:r>
              <a:rPr lang="en-US" sz="2200" dirty="0" err="1"/>
              <a:t>atau</a:t>
            </a:r>
            <a:r>
              <a:rPr lang="en-US" sz="2200" dirty="0"/>
              <a:t> </a:t>
            </a:r>
            <a:r>
              <a:rPr lang="en-US" sz="2200" dirty="0" err="1"/>
              <a:t>pangkat</a:t>
            </a:r>
            <a:r>
              <a:rPr lang="en-US" sz="2200" dirty="0"/>
              <a:t> </a:t>
            </a:r>
            <a:r>
              <a:rPr lang="en-US" sz="2200" dirty="0" err="1"/>
              <a:t>dalam</a:t>
            </a:r>
            <a:r>
              <a:rPr lang="en-US" sz="2200" dirty="0"/>
              <a:t> </a:t>
            </a:r>
            <a:r>
              <a:rPr lang="en-US" sz="2200" dirty="0" err="1"/>
              <a:t>lingkup</a:t>
            </a:r>
            <a:r>
              <a:rPr lang="en-US" sz="2200" dirty="0"/>
              <a:t> </a:t>
            </a:r>
            <a:r>
              <a:rPr lang="en-US" sz="2200" dirty="0" err="1"/>
              <a:t>jabatan-jabatan</a:t>
            </a:r>
            <a:r>
              <a:rPr lang="en-US" sz="2200" dirty="0"/>
              <a:t> </a:t>
            </a:r>
            <a:r>
              <a:rPr lang="en-US" sz="2200" dirty="0" err="1"/>
              <a:t>tersebut</a:t>
            </a:r>
            <a:r>
              <a:rPr lang="en-US" sz="2200" dirty="0"/>
              <a:t> </a:t>
            </a:r>
            <a:r>
              <a:rPr lang="en-US" sz="2200" dirty="0" err="1"/>
              <a:t>setelah</a:t>
            </a:r>
            <a:r>
              <a:rPr lang="en-US" sz="2200" dirty="0"/>
              <a:t> </a:t>
            </a:r>
            <a:r>
              <a:rPr lang="en-US" sz="2200" dirty="0" err="1"/>
              <a:t>berkas</a:t>
            </a:r>
            <a:r>
              <a:rPr lang="en-US" sz="2200" dirty="0"/>
              <a:t> </a:t>
            </a:r>
            <a:r>
              <a:rPr lang="en-US" sz="2200" dirty="0" err="1"/>
              <a:t>unsur</a:t>
            </a:r>
            <a:r>
              <a:rPr lang="en-US" sz="2200" dirty="0"/>
              <a:t> </a:t>
            </a:r>
            <a:r>
              <a:rPr lang="en-US" sz="2200" dirty="0" err="1"/>
              <a:t>pelaksanaan</a:t>
            </a:r>
            <a:r>
              <a:rPr lang="en-US" sz="2200" dirty="0"/>
              <a:t> </a:t>
            </a:r>
            <a:r>
              <a:rPr lang="en-US" sz="2200" dirty="0" err="1"/>
              <a:t>kegiatan</a:t>
            </a:r>
            <a:r>
              <a:rPr lang="en-US" sz="2200" dirty="0"/>
              <a:t> </a:t>
            </a:r>
            <a:r>
              <a:rPr lang="en-US" sz="2200" dirty="0" err="1"/>
              <a:t>penelitian</a:t>
            </a:r>
            <a:r>
              <a:rPr lang="en-US" sz="2200" dirty="0"/>
              <a:t> </a:t>
            </a:r>
            <a:r>
              <a:rPr lang="en-US" sz="2200" dirty="0" err="1"/>
              <a:t>terlebih</a:t>
            </a:r>
            <a:r>
              <a:rPr lang="en-US" sz="2200" dirty="0"/>
              <a:t> </a:t>
            </a:r>
            <a:r>
              <a:rPr lang="en-US" sz="2200" dirty="0" err="1"/>
              <a:t>dahulu</a:t>
            </a:r>
            <a:r>
              <a:rPr lang="en-US" sz="2200" dirty="0"/>
              <a:t> </a:t>
            </a:r>
            <a:r>
              <a:rPr lang="en-US" sz="2200" dirty="0" err="1"/>
              <a:t>dinilai</a:t>
            </a:r>
            <a:r>
              <a:rPr lang="en-US" sz="2200" dirty="0"/>
              <a:t> </a:t>
            </a:r>
            <a:r>
              <a:rPr lang="en-US" sz="2200" dirty="0" err="1"/>
              <a:t>layak</a:t>
            </a:r>
            <a:r>
              <a:rPr lang="en-US" sz="2200" dirty="0"/>
              <a:t> </a:t>
            </a:r>
            <a:r>
              <a:rPr lang="en-US" sz="2200" dirty="0" err="1"/>
              <a:t>oleh</a:t>
            </a:r>
            <a:r>
              <a:rPr lang="en-US" sz="2200" dirty="0"/>
              <a:t> Tim </a:t>
            </a:r>
            <a:r>
              <a:rPr lang="en-US" sz="2200" dirty="0" err="1"/>
              <a:t>Penilai</a:t>
            </a:r>
            <a:r>
              <a:rPr lang="en-US" sz="2200" dirty="0"/>
              <a:t> </a:t>
            </a:r>
            <a:r>
              <a:rPr lang="en-US" sz="2200" dirty="0" err="1"/>
              <a:t>Pusat</a:t>
            </a:r>
            <a:r>
              <a:rPr lang="en-US" sz="2200" dirty="0"/>
              <a:t>; </a:t>
            </a:r>
            <a:r>
              <a:rPr lang="en-US" sz="2200" dirty="0" err="1"/>
              <a:t>dan</a:t>
            </a:r>
            <a:r>
              <a:rPr lang="en-US" sz="2200" dirty="0"/>
              <a:t> </a:t>
            </a:r>
            <a:endParaRPr lang="en-US" sz="2200" dirty="0" smtClean="0"/>
          </a:p>
          <a:p>
            <a:pPr marL="457200" indent="-457200">
              <a:buFont typeface="+mj-lt"/>
              <a:buAutoNum type="alphaLcPeriod" startAt="9"/>
            </a:pPr>
            <a:r>
              <a:rPr lang="en-US" sz="2200" dirty="0" err="1" smtClean="0"/>
              <a:t>Direktur</a:t>
            </a:r>
            <a:r>
              <a:rPr lang="en-US" sz="2200" dirty="0" smtClean="0"/>
              <a:t> </a:t>
            </a:r>
            <a:r>
              <a:rPr lang="en-US" sz="2200" dirty="0" err="1"/>
              <a:t>Jenderal</a:t>
            </a:r>
            <a:r>
              <a:rPr lang="en-US" sz="2200" dirty="0"/>
              <a:t> </a:t>
            </a:r>
            <a:r>
              <a:rPr lang="en-US" sz="2200" dirty="0" err="1"/>
              <a:t>mengusulkan</a:t>
            </a:r>
            <a:r>
              <a:rPr lang="en-US" sz="2200" dirty="0"/>
              <a:t> </a:t>
            </a:r>
            <a:r>
              <a:rPr lang="en-US" sz="2200" dirty="0" err="1"/>
              <a:t>pengangkatan</a:t>
            </a:r>
            <a:r>
              <a:rPr lang="en-US" sz="2200" dirty="0"/>
              <a:t> </a:t>
            </a:r>
            <a:r>
              <a:rPr lang="en-US" sz="2200" dirty="0" err="1"/>
              <a:t>jabatan</a:t>
            </a:r>
            <a:r>
              <a:rPr lang="en-US" sz="2200" dirty="0"/>
              <a:t> </a:t>
            </a:r>
            <a:r>
              <a:rPr lang="en-US" sz="2200" dirty="0" err="1"/>
              <a:t>akademik</a:t>
            </a:r>
            <a:r>
              <a:rPr lang="en-US" sz="2200" dirty="0"/>
              <a:t> </a:t>
            </a:r>
            <a:r>
              <a:rPr lang="en-US" sz="2200" dirty="0" err="1"/>
              <a:t>Lektor</a:t>
            </a:r>
            <a:r>
              <a:rPr lang="en-US" sz="2200" dirty="0"/>
              <a:t> </a:t>
            </a:r>
            <a:r>
              <a:rPr lang="en-US" sz="2200" dirty="0" err="1"/>
              <a:t>Kepala</a:t>
            </a:r>
            <a:r>
              <a:rPr lang="en-US" sz="2200" dirty="0"/>
              <a:t> </a:t>
            </a:r>
            <a:r>
              <a:rPr lang="en-US" sz="2200" dirty="0" err="1"/>
              <a:t>atau</a:t>
            </a:r>
            <a:r>
              <a:rPr lang="en-US" sz="2200" dirty="0"/>
              <a:t> </a:t>
            </a:r>
            <a:r>
              <a:rPr lang="en-US" sz="2200" dirty="0" err="1"/>
              <a:t>Profesor</a:t>
            </a:r>
            <a:r>
              <a:rPr lang="en-US" sz="2200" dirty="0"/>
              <a:t> </a:t>
            </a:r>
            <a:r>
              <a:rPr lang="en-US" sz="2200" dirty="0" err="1"/>
              <a:t>dan</a:t>
            </a:r>
            <a:r>
              <a:rPr lang="en-US" sz="2200" dirty="0"/>
              <a:t>/</a:t>
            </a:r>
            <a:r>
              <a:rPr lang="en-US" sz="2200" dirty="0" err="1"/>
              <a:t>atau</a:t>
            </a:r>
            <a:r>
              <a:rPr lang="en-US" sz="2200" dirty="0"/>
              <a:t> </a:t>
            </a:r>
            <a:r>
              <a:rPr lang="en-US" sz="2200" dirty="0" err="1"/>
              <a:t>pangkat</a:t>
            </a:r>
            <a:r>
              <a:rPr lang="en-US" sz="2200" dirty="0"/>
              <a:t> </a:t>
            </a:r>
            <a:r>
              <a:rPr lang="en-US" sz="2200" dirty="0" err="1"/>
              <a:t>dalam</a:t>
            </a:r>
            <a:r>
              <a:rPr lang="en-US" sz="2200" dirty="0"/>
              <a:t> </a:t>
            </a:r>
            <a:r>
              <a:rPr lang="en-US" sz="2200" dirty="0" err="1"/>
              <a:t>lingkup</a:t>
            </a:r>
            <a:r>
              <a:rPr lang="en-US" sz="2200" dirty="0"/>
              <a:t> </a:t>
            </a:r>
            <a:r>
              <a:rPr lang="en-US" sz="2200" dirty="0" err="1"/>
              <a:t>jabatan-jabatan</a:t>
            </a:r>
            <a:r>
              <a:rPr lang="en-US" sz="2200" dirty="0"/>
              <a:t> </a:t>
            </a:r>
            <a:r>
              <a:rPr lang="en-US" sz="2200" dirty="0" err="1"/>
              <a:t>tersebut</a:t>
            </a:r>
            <a:r>
              <a:rPr lang="en-US" sz="2200" dirty="0"/>
              <a:t> </a:t>
            </a:r>
            <a:r>
              <a:rPr lang="en-US" sz="2200" dirty="0" err="1"/>
              <a:t>kepada</a:t>
            </a:r>
            <a:r>
              <a:rPr lang="en-US" sz="2200" dirty="0"/>
              <a:t> </a:t>
            </a:r>
            <a:r>
              <a:rPr lang="en-US" sz="2200" dirty="0" err="1"/>
              <a:t>Menteri</a:t>
            </a:r>
            <a:r>
              <a:rPr lang="en-US" sz="2200" dirty="0"/>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91231415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14</a:t>
            </a:fld>
            <a:endParaRPr lang="en-US">
              <a:solidFill>
                <a:prstClr val="black"/>
              </a:solidFill>
            </a:endParaRPr>
          </a:p>
        </p:txBody>
      </p:sp>
      <p:sp>
        <p:nvSpPr>
          <p:cNvPr id="9" name="Rectangle 2"/>
          <p:cNvSpPr>
            <a:spLocks noChangeArrowheads="1"/>
          </p:cNvSpPr>
          <p:nvPr/>
        </p:nvSpPr>
        <p:spPr bwMode="auto">
          <a:xfrm>
            <a:off x="990600" y="1143000"/>
            <a:ext cx="8077200" cy="56630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r>
              <a:rPr lang="en-US" sz="1700" dirty="0"/>
              <a:t>(5) Tata </a:t>
            </a:r>
            <a:r>
              <a:rPr lang="en-US" sz="1700" dirty="0" err="1"/>
              <a:t>cara</a:t>
            </a:r>
            <a:r>
              <a:rPr lang="en-US" sz="1700" dirty="0"/>
              <a:t> </a:t>
            </a:r>
            <a:r>
              <a:rPr lang="en-US" sz="1700" dirty="0" err="1"/>
              <a:t>penilaian</a:t>
            </a:r>
            <a:r>
              <a:rPr lang="en-US" sz="1700" dirty="0"/>
              <a:t> </a:t>
            </a:r>
            <a:r>
              <a:rPr lang="en-US" sz="1700" dirty="0" err="1"/>
              <a:t>angka</a:t>
            </a:r>
            <a:r>
              <a:rPr lang="en-US" sz="1700" dirty="0"/>
              <a:t> </a:t>
            </a:r>
            <a:r>
              <a:rPr lang="en-US" sz="1700" dirty="0" err="1"/>
              <a:t>kredit</a:t>
            </a:r>
            <a:r>
              <a:rPr lang="en-US" sz="1700" dirty="0"/>
              <a:t> </a:t>
            </a:r>
            <a:r>
              <a:rPr lang="en-US" sz="1700" dirty="0" err="1"/>
              <a:t>untuk</a:t>
            </a:r>
            <a:r>
              <a:rPr lang="en-US" sz="1700" dirty="0"/>
              <a:t> </a:t>
            </a:r>
            <a:r>
              <a:rPr lang="en-US" sz="1700" dirty="0" err="1" smtClean="0">
                <a:solidFill>
                  <a:srgbClr val="0000FF"/>
                </a:solidFill>
              </a:rPr>
              <a:t>sekolah</a:t>
            </a:r>
            <a:r>
              <a:rPr lang="en-US" sz="1700" dirty="0" smtClean="0">
                <a:solidFill>
                  <a:srgbClr val="0000FF"/>
                </a:solidFill>
              </a:rPr>
              <a:t>        </a:t>
            </a:r>
          </a:p>
          <a:p>
            <a:r>
              <a:rPr lang="en-US" sz="1700" dirty="0">
                <a:solidFill>
                  <a:srgbClr val="0000FF"/>
                </a:solidFill>
              </a:rPr>
              <a:t> </a:t>
            </a:r>
            <a:r>
              <a:rPr lang="en-US" sz="1700" dirty="0" smtClean="0">
                <a:solidFill>
                  <a:srgbClr val="0000FF"/>
                </a:solidFill>
              </a:rPr>
              <a:t>     </a:t>
            </a:r>
            <a:r>
              <a:rPr lang="en-US" sz="1700" dirty="0" err="1" smtClean="0">
                <a:solidFill>
                  <a:srgbClr val="0000FF"/>
                </a:solidFill>
              </a:rPr>
              <a:t>tinggi</a:t>
            </a:r>
            <a:r>
              <a:rPr lang="en-US" sz="1700" dirty="0" smtClean="0">
                <a:solidFill>
                  <a:srgbClr val="0000FF"/>
                </a:solidFill>
              </a:rPr>
              <a:t>/</a:t>
            </a:r>
            <a:r>
              <a:rPr lang="en-US" sz="1700" dirty="0" err="1" smtClean="0">
                <a:solidFill>
                  <a:srgbClr val="0000FF"/>
                </a:solidFill>
              </a:rPr>
              <a:t>politeknik</a:t>
            </a:r>
            <a:r>
              <a:rPr lang="en-US" sz="1700" dirty="0" smtClean="0">
                <a:solidFill>
                  <a:srgbClr val="0000FF"/>
                </a:solidFill>
              </a:rPr>
              <a:t>/</a:t>
            </a:r>
            <a:r>
              <a:rPr lang="en-US" sz="1700" dirty="0" err="1" smtClean="0">
                <a:solidFill>
                  <a:srgbClr val="0000FF"/>
                </a:solidFill>
              </a:rPr>
              <a:t>akademi</a:t>
            </a:r>
            <a:r>
              <a:rPr lang="en-US" sz="1700" dirty="0" smtClean="0">
                <a:solidFill>
                  <a:srgbClr val="0000FF"/>
                </a:solidFill>
              </a:rPr>
              <a:t> </a:t>
            </a:r>
            <a:r>
              <a:rPr lang="en-US" sz="1700" dirty="0" err="1">
                <a:solidFill>
                  <a:srgbClr val="0000FF"/>
                </a:solidFill>
              </a:rPr>
              <a:t>swasta</a:t>
            </a:r>
            <a:r>
              <a:rPr lang="en-US" sz="1700" dirty="0">
                <a:solidFill>
                  <a:srgbClr val="0000FF"/>
                </a:solidFill>
              </a:rPr>
              <a:t> </a:t>
            </a:r>
            <a:r>
              <a:rPr lang="en-US" sz="1700" dirty="0" err="1"/>
              <a:t>dilakukan</a:t>
            </a:r>
            <a:r>
              <a:rPr lang="en-US" sz="1700" dirty="0"/>
              <a:t> </a:t>
            </a:r>
            <a:r>
              <a:rPr lang="en-US" sz="1700" dirty="0" err="1"/>
              <a:t>dengan</a:t>
            </a:r>
            <a:r>
              <a:rPr lang="en-US" sz="1700" dirty="0"/>
              <a:t> </a:t>
            </a:r>
            <a:r>
              <a:rPr lang="en-US" sz="1700" dirty="0" err="1"/>
              <a:t>tahapan</a:t>
            </a:r>
            <a:r>
              <a:rPr lang="en-US" sz="1700" dirty="0"/>
              <a:t> </a:t>
            </a:r>
            <a:r>
              <a:rPr lang="en-US" sz="1700" dirty="0" err="1" smtClean="0"/>
              <a:t>sebagai</a:t>
            </a:r>
            <a:r>
              <a:rPr lang="en-US" sz="1700" dirty="0" smtClean="0"/>
              <a:t>   </a:t>
            </a:r>
          </a:p>
          <a:p>
            <a:r>
              <a:rPr lang="en-US" sz="1700" dirty="0"/>
              <a:t> </a:t>
            </a:r>
            <a:r>
              <a:rPr lang="en-US" sz="1700" dirty="0" smtClean="0"/>
              <a:t>     </a:t>
            </a:r>
            <a:r>
              <a:rPr lang="en-US" sz="1700" dirty="0" err="1" smtClean="0"/>
              <a:t>berikut</a:t>
            </a:r>
            <a:r>
              <a:rPr lang="en-US" sz="1700" dirty="0" smtClean="0"/>
              <a:t> </a:t>
            </a:r>
            <a:r>
              <a:rPr lang="en-US" sz="1700" dirty="0"/>
              <a:t>: </a:t>
            </a:r>
          </a:p>
          <a:p>
            <a:pPr marL="1200150" lvl="1" indent="-457200">
              <a:buFont typeface="+mj-lt"/>
              <a:buAutoNum type="alphaLcPeriod"/>
            </a:pPr>
            <a:r>
              <a:rPr lang="en-US" sz="1700" dirty="0" err="1" smtClean="0"/>
              <a:t>dosen</a:t>
            </a:r>
            <a:r>
              <a:rPr lang="en-US" sz="1700" dirty="0" smtClean="0"/>
              <a:t> </a:t>
            </a:r>
            <a:r>
              <a:rPr lang="en-US" sz="1700" dirty="0" err="1"/>
              <a:t>mengisi</a:t>
            </a:r>
            <a:r>
              <a:rPr lang="en-US" sz="1700" dirty="0"/>
              <a:t> </a:t>
            </a:r>
            <a:r>
              <a:rPr lang="en-US" sz="1700" dirty="0" err="1"/>
              <a:t>daftar</a:t>
            </a:r>
            <a:r>
              <a:rPr lang="en-US" sz="1700" dirty="0"/>
              <a:t> </a:t>
            </a:r>
            <a:r>
              <a:rPr lang="en-US" sz="1700" dirty="0" err="1"/>
              <a:t>kegiatan</a:t>
            </a:r>
            <a:r>
              <a:rPr lang="en-US" sz="1700" dirty="0"/>
              <a:t> </a:t>
            </a:r>
            <a:r>
              <a:rPr lang="en-US" sz="1700" dirty="0" err="1"/>
              <a:t>kinerja</a:t>
            </a:r>
            <a:r>
              <a:rPr lang="en-US" sz="1700" dirty="0"/>
              <a:t> </a:t>
            </a:r>
            <a:r>
              <a:rPr lang="en-US" sz="1700" dirty="0" err="1"/>
              <a:t>dosen</a:t>
            </a:r>
            <a:r>
              <a:rPr lang="en-US" sz="1700" dirty="0"/>
              <a:t> yang </a:t>
            </a:r>
            <a:r>
              <a:rPr lang="en-US" sz="1700" dirty="0" err="1"/>
              <a:t>telah</a:t>
            </a:r>
            <a:r>
              <a:rPr lang="en-US" sz="1700" dirty="0"/>
              <a:t> </a:t>
            </a:r>
            <a:r>
              <a:rPr lang="en-US" sz="1700" dirty="0" err="1"/>
              <a:t>dilakukan</a:t>
            </a:r>
            <a:r>
              <a:rPr lang="en-US" sz="1700" dirty="0"/>
              <a:t>; </a:t>
            </a:r>
            <a:endParaRPr lang="en-US" sz="1700" dirty="0" smtClean="0"/>
          </a:p>
          <a:p>
            <a:pPr marL="1200150" lvl="1" indent="-457200">
              <a:buFont typeface="+mj-lt"/>
              <a:buAutoNum type="alphaLcPeriod"/>
            </a:pPr>
            <a:r>
              <a:rPr lang="en-US" sz="1700" dirty="0" err="1" smtClean="0"/>
              <a:t>ketua</a:t>
            </a:r>
            <a:r>
              <a:rPr lang="en-US" sz="1700" dirty="0" smtClean="0"/>
              <a:t> </a:t>
            </a:r>
            <a:r>
              <a:rPr lang="en-US" sz="1700" dirty="0" err="1"/>
              <a:t>sekolah</a:t>
            </a:r>
            <a:r>
              <a:rPr lang="en-US" sz="1700" dirty="0"/>
              <a:t> </a:t>
            </a:r>
            <a:r>
              <a:rPr lang="en-US" sz="1700" dirty="0" err="1"/>
              <a:t>tinggi</a:t>
            </a:r>
            <a:r>
              <a:rPr lang="en-US" sz="1700" dirty="0"/>
              <a:t>/</a:t>
            </a:r>
            <a:r>
              <a:rPr lang="en-US" sz="1700" dirty="0" err="1"/>
              <a:t>direktur</a:t>
            </a:r>
            <a:r>
              <a:rPr lang="en-US" sz="1700" dirty="0"/>
              <a:t> </a:t>
            </a:r>
            <a:r>
              <a:rPr lang="en-US" sz="1700" dirty="0" err="1"/>
              <a:t>politeknik</a:t>
            </a:r>
            <a:r>
              <a:rPr lang="en-US" sz="1700" dirty="0"/>
              <a:t>/</a:t>
            </a:r>
            <a:r>
              <a:rPr lang="en-US" sz="1700" dirty="0" err="1"/>
              <a:t>akademi</a:t>
            </a:r>
            <a:r>
              <a:rPr lang="en-US" sz="1700" dirty="0"/>
              <a:t> </a:t>
            </a:r>
            <a:r>
              <a:rPr lang="en-US" sz="1700" dirty="0" err="1"/>
              <a:t>wajib</a:t>
            </a:r>
            <a:r>
              <a:rPr lang="en-US" sz="1700" dirty="0"/>
              <a:t> </a:t>
            </a:r>
            <a:r>
              <a:rPr lang="en-US" sz="1700" dirty="0" err="1"/>
              <a:t>secara</a:t>
            </a:r>
            <a:r>
              <a:rPr lang="en-US" sz="1700" dirty="0"/>
              <a:t> </a:t>
            </a:r>
            <a:r>
              <a:rPr lang="en-US" sz="1700" dirty="0" err="1"/>
              <a:t>periodik</a:t>
            </a:r>
            <a:r>
              <a:rPr lang="en-US" sz="1700" dirty="0"/>
              <a:t> </a:t>
            </a:r>
            <a:r>
              <a:rPr lang="en-US" sz="1700" dirty="0" err="1"/>
              <a:t>melakukan</a:t>
            </a:r>
            <a:r>
              <a:rPr lang="en-US" sz="1700" dirty="0"/>
              <a:t> </a:t>
            </a:r>
            <a:r>
              <a:rPr lang="en-US" sz="1700" dirty="0" err="1"/>
              <a:t>pemeriksaan</a:t>
            </a:r>
            <a:r>
              <a:rPr lang="en-US" sz="1700" dirty="0"/>
              <a:t> </a:t>
            </a:r>
            <a:r>
              <a:rPr lang="en-US" sz="1700" dirty="0" err="1"/>
              <a:t>dan</a:t>
            </a:r>
            <a:r>
              <a:rPr lang="en-US" sz="1700" dirty="0"/>
              <a:t> </a:t>
            </a:r>
            <a:r>
              <a:rPr lang="en-US" sz="1700" dirty="0" err="1"/>
              <a:t>penilaian</a:t>
            </a:r>
            <a:r>
              <a:rPr lang="en-US" sz="1700" dirty="0"/>
              <a:t> </a:t>
            </a:r>
            <a:r>
              <a:rPr lang="en-US" sz="1700" dirty="0" err="1"/>
              <a:t>kegiatan</a:t>
            </a:r>
            <a:r>
              <a:rPr lang="en-US" sz="1700" dirty="0"/>
              <a:t>, </a:t>
            </a:r>
            <a:r>
              <a:rPr lang="en-US" sz="1700" dirty="0" err="1"/>
              <a:t>kinerja</a:t>
            </a:r>
            <a:r>
              <a:rPr lang="en-US" sz="1700" dirty="0"/>
              <a:t>, </a:t>
            </a:r>
            <a:r>
              <a:rPr lang="en-US" sz="1700" dirty="0" err="1"/>
              <a:t>integritas</a:t>
            </a:r>
            <a:r>
              <a:rPr lang="en-US" sz="1700" dirty="0"/>
              <a:t>, </a:t>
            </a:r>
            <a:r>
              <a:rPr lang="en-US" sz="1700" dirty="0" err="1"/>
              <a:t>etika</a:t>
            </a:r>
            <a:r>
              <a:rPr lang="en-US" sz="1700" dirty="0"/>
              <a:t> </a:t>
            </a:r>
            <a:r>
              <a:rPr lang="en-US" sz="1700" dirty="0" err="1"/>
              <a:t>dan</a:t>
            </a:r>
            <a:r>
              <a:rPr lang="en-US" sz="1700" dirty="0"/>
              <a:t> </a:t>
            </a:r>
            <a:r>
              <a:rPr lang="en-US" sz="1700" dirty="0" err="1"/>
              <a:t>tata</a:t>
            </a:r>
            <a:r>
              <a:rPr lang="en-US" sz="1700" dirty="0"/>
              <a:t> </a:t>
            </a:r>
            <a:r>
              <a:rPr lang="en-US" sz="1700" dirty="0" err="1"/>
              <a:t>krama</a:t>
            </a:r>
            <a:r>
              <a:rPr lang="en-US" sz="1700" dirty="0"/>
              <a:t>, </a:t>
            </a:r>
            <a:r>
              <a:rPr lang="en-US" sz="1700" dirty="0" err="1"/>
              <a:t>serta</a:t>
            </a:r>
            <a:r>
              <a:rPr lang="en-US" sz="1700" dirty="0"/>
              <a:t> </a:t>
            </a:r>
            <a:r>
              <a:rPr lang="en-US" sz="1700" dirty="0" err="1"/>
              <a:t>tanggung</a:t>
            </a:r>
            <a:r>
              <a:rPr lang="en-US" sz="1700" dirty="0"/>
              <a:t> </a:t>
            </a:r>
            <a:r>
              <a:rPr lang="en-US" sz="1700" dirty="0" err="1"/>
              <a:t>jawab</a:t>
            </a:r>
            <a:r>
              <a:rPr lang="en-US" sz="1700" dirty="0"/>
              <a:t> </a:t>
            </a:r>
            <a:r>
              <a:rPr lang="en-US" sz="1700" dirty="0" err="1"/>
              <a:t>dalam</a:t>
            </a:r>
            <a:r>
              <a:rPr lang="en-US" sz="1700" dirty="0"/>
              <a:t> </a:t>
            </a:r>
            <a:r>
              <a:rPr lang="en-US" sz="1700" dirty="0" err="1"/>
              <a:t>pelaksanaan</a:t>
            </a:r>
            <a:r>
              <a:rPr lang="en-US" sz="1700" dirty="0"/>
              <a:t> </a:t>
            </a:r>
            <a:r>
              <a:rPr lang="en-US" sz="1700" dirty="0" err="1"/>
              <a:t>tugas</a:t>
            </a:r>
            <a:r>
              <a:rPr lang="en-US" sz="1700" dirty="0"/>
              <a:t> </a:t>
            </a:r>
            <a:r>
              <a:rPr lang="en-US" sz="1700" dirty="0" err="1"/>
              <a:t>dosen</a:t>
            </a:r>
            <a:r>
              <a:rPr lang="en-US" sz="1700" dirty="0"/>
              <a:t> </a:t>
            </a:r>
            <a:r>
              <a:rPr lang="en-US" sz="1700" dirty="0" err="1"/>
              <a:t>untuk</a:t>
            </a:r>
            <a:r>
              <a:rPr lang="en-US" sz="1700" dirty="0"/>
              <a:t> </a:t>
            </a:r>
            <a:r>
              <a:rPr lang="en-US" sz="1700" dirty="0" err="1"/>
              <a:t>kelayakan</a:t>
            </a:r>
            <a:r>
              <a:rPr lang="en-US" sz="1700" dirty="0"/>
              <a:t> </a:t>
            </a:r>
            <a:r>
              <a:rPr lang="en-US" sz="1700" dirty="0" err="1"/>
              <a:t>kenaikan</a:t>
            </a:r>
            <a:r>
              <a:rPr lang="en-US" sz="1700" dirty="0"/>
              <a:t> </a:t>
            </a:r>
            <a:r>
              <a:rPr lang="en-US" sz="1700" dirty="0" err="1"/>
              <a:t>jabatan</a:t>
            </a:r>
            <a:r>
              <a:rPr lang="en-US" sz="1700" dirty="0"/>
              <a:t> </a:t>
            </a:r>
            <a:r>
              <a:rPr lang="en-US" sz="1700" dirty="0" err="1"/>
              <a:t>akademik</a:t>
            </a:r>
            <a:r>
              <a:rPr lang="en-US" sz="1700" dirty="0"/>
              <a:t>/</a:t>
            </a:r>
            <a:r>
              <a:rPr lang="en-US" sz="1700" dirty="0" err="1"/>
              <a:t>pangkat</a:t>
            </a:r>
            <a:r>
              <a:rPr lang="en-US" sz="1700" dirty="0"/>
              <a:t>; </a:t>
            </a:r>
            <a:endParaRPr lang="en-US" sz="1700" dirty="0" smtClean="0"/>
          </a:p>
          <a:p>
            <a:pPr marL="1200150" lvl="1" indent="-457200">
              <a:buFont typeface="+mj-lt"/>
              <a:buAutoNum type="alphaLcPeriod"/>
            </a:pPr>
            <a:r>
              <a:rPr lang="en-US" sz="1700" dirty="0" err="1" smtClean="0"/>
              <a:t>ketua</a:t>
            </a:r>
            <a:r>
              <a:rPr lang="en-US" sz="1700" dirty="0" smtClean="0"/>
              <a:t> </a:t>
            </a:r>
            <a:r>
              <a:rPr lang="en-US" sz="1700" dirty="0" err="1"/>
              <a:t>sekolah</a:t>
            </a:r>
            <a:r>
              <a:rPr lang="en-US" sz="1700" dirty="0"/>
              <a:t> </a:t>
            </a:r>
            <a:r>
              <a:rPr lang="en-US" sz="1700" dirty="0" err="1"/>
              <a:t>tinggi</a:t>
            </a:r>
            <a:r>
              <a:rPr lang="en-US" sz="1700" dirty="0"/>
              <a:t>/</a:t>
            </a:r>
            <a:r>
              <a:rPr lang="en-US" sz="1700" dirty="0" err="1"/>
              <a:t>direktur</a:t>
            </a:r>
            <a:r>
              <a:rPr lang="en-US" sz="1700" dirty="0"/>
              <a:t> </a:t>
            </a:r>
            <a:r>
              <a:rPr lang="en-US" sz="1700" dirty="0" err="1"/>
              <a:t>politeknik</a:t>
            </a:r>
            <a:r>
              <a:rPr lang="en-US" sz="1700" dirty="0"/>
              <a:t>/</a:t>
            </a:r>
            <a:r>
              <a:rPr lang="en-US" sz="1700" dirty="0" err="1"/>
              <a:t>akademi</a:t>
            </a:r>
            <a:r>
              <a:rPr lang="en-US" sz="1700" dirty="0"/>
              <a:t> </a:t>
            </a:r>
            <a:r>
              <a:rPr lang="en-US" sz="1700" dirty="0" err="1"/>
              <a:t>dengan</a:t>
            </a:r>
            <a:r>
              <a:rPr lang="en-US" sz="1700" dirty="0"/>
              <a:t> </a:t>
            </a:r>
            <a:r>
              <a:rPr lang="en-US" sz="1700" dirty="0" err="1"/>
              <a:t>pertimbangan</a:t>
            </a:r>
            <a:r>
              <a:rPr lang="en-US" sz="1700" dirty="0"/>
              <a:t> </a:t>
            </a:r>
            <a:r>
              <a:rPr lang="en-US" sz="1700" dirty="0" err="1"/>
              <a:t>senat</a:t>
            </a:r>
            <a:r>
              <a:rPr lang="en-US" sz="1700" dirty="0"/>
              <a:t> </a:t>
            </a:r>
            <a:r>
              <a:rPr lang="en-US" sz="1700" dirty="0" err="1"/>
              <a:t>fakultas</a:t>
            </a:r>
            <a:r>
              <a:rPr lang="en-US" sz="1700" dirty="0"/>
              <a:t>, </a:t>
            </a:r>
            <a:r>
              <a:rPr lang="en-US" sz="1700" dirty="0" err="1"/>
              <a:t>mengusulkan</a:t>
            </a:r>
            <a:r>
              <a:rPr lang="en-US" sz="1700" dirty="0"/>
              <a:t> </a:t>
            </a:r>
            <a:r>
              <a:rPr lang="en-US" sz="1700" dirty="0" err="1"/>
              <a:t>penetapan</a:t>
            </a:r>
            <a:r>
              <a:rPr lang="en-US" sz="1700" dirty="0"/>
              <a:t> </a:t>
            </a:r>
            <a:r>
              <a:rPr lang="en-US" sz="1700" dirty="0" err="1"/>
              <a:t>angka</a:t>
            </a:r>
            <a:r>
              <a:rPr lang="en-US" sz="1700" dirty="0"/>
              <a:t> </a:t>
            </a:r>
            <a:r>
              <a:rPr lang="en-US" sz="1700" dirty="0" err="1"/>
              <a:t>kredit</a:t>
            </a:r>
            <a:r>
              <a:rPr lang="en-US" sz="1700" dirty="0"/>
              <a:t> </a:t>
            </a:r>
            <a:r>
              <a:rPr lang="en-US" sz="1700" dirty="0" err="1"/>
              <a:t>berikut</a:t>
            </a:r>
            <a:r>
              <a:rPr lang="en-US" sz="1700" dirty="0"/>
              <a:t> </a:t>
            </a:r>
            <a:r>
              <a:rPr lang="en-US" sz="1700" dirty="0" err="1"/>
              <a:t>pengangkatan</a:t>
            </a:r>
            <a:r>
              <a:rPr lang="en-US" sz="1700" dirty="0"/>
              <a:t> </a:t>
            </a:r>
            <a:r>
              <a:rPr lang="en-US" sz="1700" dirty="0" err="1"/>
              <a:t>ke</a:t>
            </a:r>
            <a:r>
              <a:rPr lang="en-US" sz="1700" dirty="0"/>
              <a:t> </a:t>
            </a:r>
            <a:r>
              <a:rPr lang="en-US" sz="1700" dirty="0" err="1"/>
              <a:t>dalam</a:t>
            </a:r>
            <a:r>
              <a:rPr lang="en-US" sz="1700" dirty="0"/>
              <a:t> </a:t>
            </a:r>
            <a:r>
              <a:rPr lang="en-US" sz="1700" dirty="0" err="1"/>
              <a:t>jabatan</a:t>
            </a:r>
            <a:r>
              <a:rPr lang="en-US" sz="1700" dirty="0"/>
              <a:t> </a:t>
            </a:r>
            <a:r>
              <a:rPr lang="en-US" sz="1700" dirty="0" err="1"/>
              <a:t>bagi</a:t>
            </a:r>
            <a:r>
              <a:rPr lang="en-US" sz="1700" dirty="0"/>
              <a:t> </a:t>
            </a:r>
            <a:r>
              <a:rPr lang="en-US" sz="1700" dirty="0" err="1"/>
              <a:t>jabatan</a:t>
            </a:r>
            <a:r>
              <a:rPr lang="en-US" sz="1700" dirty="0"/>
              <a:t> </a:t>
            </a:r>
            <a:r>
              <a:rPr lang="en-US" sz="1700" dirty="0" err="1"/>
              <a:t>Asisten</a:t>
            </a:r>
            <a:r>
              <a:rPr lang="en-US" sz="1700" dirty="0"/>
              <a:t> </a:t>
            </a:r>
            <a:r>
              <a:rPr lang="en-US" sz="1700" dirty="0" err="1"/>
              <a:t>Ahli</a:t>
            </a:r>
            <a:r>
              <a:rPr lang="en-US" sz="1700" dirty="0"/>
              <a:t> </a:t>
            </a:r>
            <a:r>
              <a:rPr lang="en-US" sz="1700" dirty="0" err="1"/>
              <a:t>dan</a:t>
            </a:r>
            <a:r>
              <a:rPr lang="en-US" sz="1700" dirty="0"/>
              <a:t> </a:t>
            </a:r>
            <a:r>
              <a:rPr lang="en-US" sz="1700" dirty="0" err="1"/>
              <a:t>Lektor</a:t>
            </a:r>
            <a:r>
              <a:rPr lang="en-US" sz="1700" dirty="0"/>
              <a:t> </a:t>
            </a:r>
            <a:r>
              <a:rPr lang="en-US" sz="1700" dirty="0" err="1"/>
              <a:t>serta</a:t>
            </a:r>
            <a:r>
              <a:rPr lang="en-US" sz="1700" dirty="0"/>
              <a:t> </a:t>
            </a:r>
            <a:r>
              <a:rPr lang="en-US" sz="1700" dirty="0" err="1"/>
              <a:t>usulan</a:t>
            </a:r>
            <a:r>
              <a:rPr lang="en-US" sz="1700" dirty="0"/>
              <a:t> </a:t>
            </a:r>
            <a:r>
              <a:rPr lang="en-US" sz="1700" dirty="0" err="1"/>
              <a:t>kenaikan</a:t>
            </a:r>
            <a:r>
              <a:rPr lang="en-US" sz="1700" dirty="0"/>
              <a:t> </a:t>
            </a:r>
            <a:r>
              <a:rPr lang="en-US" sz="1700" dirty="0" err="1"/>
              <a:t>pangkat</a:t>
            </a:r>
            <a:r>
              <a:rPr lang="en-US" sz="1700" dirty="0"/>
              <a:t> </a:t>
            </a:r>
            <a:r>
              <a:rPr lang="en-US" sz="1700" dirty="0" err="1"/>
              <a:t>dalam</a:t>
            </a:r>
            <a:r>
              <a:rPr lang="en-US" sz="1700" dirty="0"/>
              <a:t> </a:t>
            </a:r>
            <a:r>
              <a:rPr lang="en-US" sz="1700" dirty="0" err="1"/>
              <a:t>lingkup</a:t>
            </a:r>
            <a:r>
              <a:rPr lang="en-US" sz="1700" dirty="0"/>
              <a:t> </a:t>
            </a:r>
            <a:r>
              <a:rPr lang="en-US" sz="1700" dirty="0" err="1"/>
              <a:t>jabatan-jabatan</a:t>
            </a:r>
            <a:r>
              <a:rPr lang="en-US" sz="1700" dirty="0"/>
              <a:t> </a:t>
            </a:r>
            <a:r>
              <a:rPr lang="en-US" sz="1700" dirty="0" err="1"/>
              <a:t>tersebut</a:t>
            </a:r>
            <a:r>
              <a:rPr lang="en-US" sz="1700" dirty="0"/>
              <a:t> </a:t>
            </a:r>
            <a:r>
              <a:rPr lang="en-US" sz="1700" dirty="0" err="1"/>
              <a:t>kepada</a:t>
            </a:r>
            <a:r>
              <a:rPr lang="en-US" sz="1700" dirty="0"/>
              <a:t> </a:t>
            </a:r>
            <a:r>
              <a:rPr lang="en-US" sz="1700" dirty="0" err="1"/>
              <a:t>Kepala</a:t>
            </a:r>
            <a:r>
              <a:rPr lang="en-US" sz="1700" dirty="0"/>
              <a:t>/</a:t>
            </a:r>
            <a:r>
              <a:rPr lang="en-US" sz="1700" dirty="0" err="1"/>
              <a:t>Ketua</a:t>
            </a:r>
            <a:r>
              <a:rPr lang="en-US" sz="1700" dirty="0"/>
              <a:t> </a:t>
            </a:r>
            <a:r>
              <a:rPr lang="en-US" sz="1700" dirty="0" err="1"/>
              <a:t>Lembaga</a:t>
            </a:r>
            <a:r>
              <a:rPr lang="en-US" sz="1700" dirty="0"/>
              <a:t> </a:t>
            </a:r>
            <a:r>
              <a:rPr lang="en-US" sz="1700" dirty="0" err="1"/>
              <a:t>Layanan</a:t>
            </a:r>
            <a:r>
              <a:rPr lang="en-US" sz="1700" dirty="0"/>
              <a:t> </a:t>
            </a:r>
            <a:r>
              <a:rPr lang="en-US" sz="1700" dirty="0" err="1"/>
              <a:t>Pendidikan</a:t>
            </a:r>
            <a:r>
              <a:rPr lang="en-US" sz="1700" dirty="0"/>
              <a:t> </a:t>
            </a:r>
            <a:r>
              <a:rPr lang="en-US" sz="1700" dirty="0" err="1"/>
              <a:t>Tinggi</a:t>
            </a:r>
            <a:r>
              <a:rPr lang="en-US" sz="1700" dirty="0"/>
              <a:t>; </a:t>
            </a:r>
            <a:endParaRPr lang="en-US" sz="1700" dirty="0" smtClean="0"/>
          </a:p>
          <a:p>
            <a:pPr marL="1200150" lvl="1" indent="-457200">
              <a:buFont typeface="+mj-lt"/>
              <a:buAutoNum type="alphaLcPeriod"/>
            </a:pPr>
            <a:r>
              <a:rPr lang="en-US" sz="1700" dirty="0" err="1" smtClean="0"/>
              <a:t>ketua</a:t>
            </a:r>
            <a:r>
              <a:rPr lang="en-US" sz="1700" dirty="0" smtClean="0"/>
              <a:t> </a:t>
            </a:r>
            <a:r>
              <a:rPr lang="en-US" sz="1700" dirty="0" err="1"/>
              <a:t>sekolah</a:t>
            </a:r>
            <a:r>
              <a:rPr lang="en-US" sz="1700" dirty="0"/>
              <a:t> </a:t>
            </a:r>
            <a:r>
              <a:rPr lang="en-US" sz="1700" dirty="0" err="1"/>
              <a:t>tinggi</a:t>
            </a:r>
            <a:r>
              <a:rPr lang="en-US" sz="1700" dirty="0"/>
              <a:t>/</a:t>
            </a:r>
            <a:r>
              <a:rPr lang="en-US" sz="1700" dirty="0" err="1"/>
              <a:t>direktur</a:t>
            </a:r>
            <a:r>
              <a:rPr lang="en-US" sz="1700" dirty="0"/>
              <a:t> </a:t>
            </a:r>
            <a:r>
              <a:rPr lang="en-US" sz="1700" dirty="0" err="1"/>
              <a:t>politeknik</a:t>
            </a:r>
            <a:r>
              <a:rPr lang="en-US" sz="1700" dirty="0"/>
              <a:t>/</a:t>
            </a:r>
            <a:r>
              <a:rPr lang="en-US" sz="1700" dirty="0" err="1"/>
              <a:t>akademi</a:t>
            </a:r>
            <a:r>
              <a:rPr lang="en-US" sz="1700" dirty="0"/>
              <a:t> </a:t>
            </a:r>
            <a:r>
              <a:rPr lang="en-US" sz="1700" dirty="0" err="1"/>
              <a:t>dengan</a:t>
            </a:r>
            <a:r>
              <a:rPr lang="en-US" sz="1700" dirty="0"/>
              <a:t> </a:t>
            </a:r>
            <a:r>
              <a:rPr lang="en-US" sz="1700" dirty="0" err="1"/>
              <a:t>pertimbangan</a:t>
            </a:r>
            <a:r>
              <a:rPr lang="en-US" sz="1700" dirty="0"/>
              <a:t> </a:t>
            </a:r>
            <a:r>
              <a:rPr lang="en-US" sz="1700" dirty="0" err="1"/>
              <a:t>senat</a:t>
            </a:r>
            <a:r>
              <a:rPr lang="en-US" sz="1700" dirty="0"/>
              <a:t> </a:t>
            </a:r>
            <a:r>
              <a:rPr lang="en-US" sz="1700" dirty="0" err="1"/>
              <a:t>perguruan</a:t>
            </a:r>
            <a:r>
              <a:rPr lang="en-US" sz="1700" dirty="0"/>
              <a:t> </a:t>
            </a:r>
            <a:r>
              <a:rPr lang="en-US" sz="1700" dirty="0" err="1"/>
              <a:t>tinggi</a:t>
            </a:r>
            <a:r>
              <a:rPr lang="en-US" sz="1700" dirty="0"/>
              <a:t> </a:t>
            </a:r>
            <a:r>
              <a:rPr lang="en-US" sz="1700" dirty="0" err="1"/>
              <a:t>meneruskan</a:t>
            </a:r>
            <a:r>
              <a:rPr lang="en-US" sz="1700" dirty="0"/>
              <a:t> </a:t>
            </a:r>
            <a:r>
              <a:rPr lang="en-US" sz="1700" dirty="0" err="1"/>
              <a:t>usul</a:t>
            </a:r>
            <a:r>
              <a:rPr lang="en-US" sz="1700" dirty="0"/>
              <a:t> </a:t>
            </a:r>
            <a:r>
              <a:rPr lang="en-US" sz="1700" dirty="0" err="1"/>
              <a:t>penetapan</a:t>
            </a:r>
            <a:r>
              <a:rPr lang="en-US" sz="1700" dirty="0"/>
              <a:t> </a:t>
            </a:r>
            <a:r>
              <a:rPr lang="en-US" sz="1700" dirty="0" err="1"/>
              <a:t>angka</a:t>
            </a:r>
            <a:r>
              <a:rPr lang="en-US" sz="1700" dirty="0"/>
              <a:t> </a:t>
            </a:r>
            <a:r>
              <a:rPr lang="en-US" sz="1700" dirty="0" err="1"/>
              <a:t>kredit</a:t>
            </a:r>
            <a:r>
              <a:rPr lang="en-US" sz="1700" dirty="0"/>
              <a:t> </a:t>
            </a:r>
            <a:r>
              <a:rPr lang="en-US" sz="1700" dirty="0" err="1"/>
              <a:t>bagi</a:t>
            </a:r>
            <a:r>
              <a:rPr lang="en-US" sz="1700" dirty="0"/>
              <a:t> </a:t>
            </a:r>
            <a:r>
              <a:rPr lang="en-US" sz="1700" dirty="0" err="1"/>
              <a:t>kenaikan</a:t>
            </a:r>
            <a:r>
              <a:rPr lang="en-US" sz="1700" dirty="0"/>
              <a:t> </a:t>
            </a:r>
            <a:r>
              <a:rPr lang="en-US" sz="1700" dirty="0" err="1"/>
              <a:t>jabatan</a:t>
            </a:r>
            <a:r>
              <a:rPr lang="en-US" sz="1700" dirty="0"/>
              <a:t> </a:t>
            </a:r>
            <a:r>
              <a:rPr lang="en-US" sz="1700" dirty="0" err="1"/>
              <a:t>ke</a:t>
            </a:r>
            <a:r>
              <a:rPr lang="en-US" sz="1700" dirty="0"/>
              <a:t> </a:t>
            </a:r>
            <a:r>
              <a:rPr lang="en-US" sz="1700" dirty="0" err="1"/>
              <a:t>Lektor</a:t>
            </a:r>
            <a:r>
              <a:rPr lang="en-US" sz="1700" dirty="0"/>
              <a:t> </a:t>
            </a:r>
            <a:r>
              <a:rPr lang="en-US" sz="1700" dirty="0" err="1"/>
              <a:t>Kepala</a:t>
            </a:r>
            <a:r>
              <a:rPr lang="en-US" sz="1700" dirty="0"/>
              <a:t> </a:t>
            </a:r>
            <a:r>
              <a:rPr lang="en-US" sz="1700" dirty="0" err="1"/>
              <a:t>dan</a:t>
            </a:r>
            <a:r>
              <a:rPr lang="en-US" sz="1700" dirty="0"/>
              <a:t>/</a:t>
            </a:r>
            <a:r>
              <a:rPr lang="en-US" sz="1700" dirty="0" err="1"/>
              <a:t>atau</a:t>
            </a:r>
            <a:r>
              <a:rPr lang="en-US" sz="1700" dirty="0"/>
              <a:t> </a:t>
            </a:r>
            <a:r>
              <a:rPr lang="en-US" sz="1700" dirty="0" err="1"/>
              <a:t>pangkat</a:t>
            </a:r>
            <a:r>
              <a:rPr lang="en-US" sz="1700" dirty="0"/>
              <a:t> </a:t>
            </a:r>
            <a:r>
              <a:rPr lang="en-US" sz="1700" dirty="0" err="1"/>
              <a:t>dalam</a:t>
            </a:r>
            <a:r>
              <a:rPr lang="en-US" sz="1700" dirty="0"/>
              <a:t> </a:t>
            </a:r>
            <a:r>
              <a:rPr lang="en-US" sz="1700" dirty="0" err="1"/>
              <a:t>lingkup</a:t>
            </a:r>
            <a:r>
              <a:rPr lang="en-US" sz="1700" dirty="0"/>
              <a:t> </a:t>
            </a:r>
            <a:r>
              <a:rPr lang="en-US" sz="1700" dirty="0" err="1"/>
              <a:t>jabatan-jabatan</a:t>
            </a:r>
            <a:r>
              <a:rPr lang="en-US" sz="1700" dirty="0"/>
              <a:t> </a:t>
            </a:r>
            <a:r>
              <a:rPr lang="en-US" sz="1700" dirty="0" err="1"/>
              <a:t>tersebut</a:t>
            </a:r>
            <a:r>
              <a:rPr lang="en-US" sz="1700" dirty="0"/>
              <a:t> </a:t>
            </a:r>
            <a:r>
              <a:rPr lang="en-US" sz="1700" dirty="0" err="1"/>
              <a:t>kepada</a:t>
            </a:r>
            <a:r>
              <a:rPr lang="en-US" sz="1700" dirty="0"/>
              <a:t> </a:t>
            </a:r>
            <a:r>
              <a:rPr lang="en-US" sz="1700" dirty="0" err="1"/>
              <a:t>Kepala</a:t>
            </a:r>
            <a:r>
              <a:rPr lang="en-US" sz="1700" dirty="0"/>
              <a:t>/</a:t>
            </a:r>
            <a:r>
              <a:rPr lang="en-US" sz="1700" dirty="0" err="1"/>
              <a:t>Ketua</a:t>
            </a:r>
            <a:r>
              <a:rPr lang="en-US" sz="1700" dirty="0"/>
              <a:t> </a:t>
            </a:r>
            <a:r>
              <a:rPr lang="en-US" sz="1700" dirty="0" err="1"/>
              <a:t>Lembaga</a:t>
            </a:r>
            <a:r>
              <a:rPr lang="en-US" sz="1700" dirty="0"/>
              <a:t> </a:t>
            </a:r>
            <a:r>
              <a:rPr lang="en-US" sz="1700" dirty="0" err="1"/>
              <a:t>Layanan</a:t>
            </a:r>
            <a:r>
              <a:rPr lang="en-US" sz="1700" dirty="0"/>
              <a:t> </a:t>
            </a:r>
            <a:r>
              <a:rPr lang="en-US" sz="1700" dirty="0" err="1"/>
              <a:t>Pendidikan</a:t>
            </a:r>
            <a:r>
              <a:rPr lang="en-US" sz="1700" dirty="0"/>
              <a:t> </a:t>
            </a:r>
            <a:r>
              <a:rPr lang="en-US" sz="1700" dirty="0" err="1"/>
              <a:t>Tinggi</a:t>
            </a:r>
            <a:r>
              <a:rPr lang="en-US" sz="1700" dirty="0"/>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259645784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15</a:t>
            </a:fld>
            <a:endParaRPr lang="en-US">
              <a:solidFill>
                <a:prstClr val="black"/>
              </a:solidFill>
            </a:endParaRPr>
          </a:p>
        </p:txBody>
      </p:sp>
      <p:sp>
        <p:nvSpPr>
          <p:cNvPr id="9" name="Rectangle 2"/>
          <p:cNvSpPr>
            <a:spLocks noChangeArrowheads="1"/>
          </p:cNvSpPr>
          <p:nvPr/>
        </p:nvSpPr>
        <p:spPr bwMode="auto">
          <a:xfrm>
            <a:off x="990600" y="1143000"/>
            <a:ext cx="8077200" cy="53860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a:t>
            </a:r>
            <a:r>
              <a:rPr lang="id-ID" altLang="en-US" sz="3200" b="1" dirty="0" smtClean="0">
                <a:ea typeface="Arial Unicode MS" pitchFamily="34" charset="-128"/>
                <a:cs typeface="Arial Unicode MS" pitchFamily="34" charset="-128"/>
              </a:rPr>
              <a:t>(5) </a:t>
            </a:r>
            <a:r>
              <a:rPr lang="id-ID" altLang="en-US" sz="3200" b="1" dirty="0">
                <a:ea typeface="Arial Unicode MS" pitchFamily="34" charset="-128"/>
                <a:cs typeface="Arial Unicode MS" pitchFamily="34" charset="-128"/>
              </a:rPr>
              <a:t>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457200" indent="-457200">
              <a:buFont typeface="+mj-lt"/>
              <a:buAutoNum type="alphaLcPeriod" startAt="5"/>
            </a:pPr>
            <a:r>
              <a:rPr lang="en-US" dirty="0" err="1" smtClean="0"/>
              <a:t>ketua</a:t>
            </a:r>
            <a:r>
              <a:rPr lang="en-US" dirty="0" smtClean="0"/>
              <a:t> </a:t>
            </a:r>
            <a:r>
              <a:rPr lang="en-US" dirty="0" err="1"/>
              <a:t>sekolah</a:t>
            </a:r>
            <a:r>
              <a:rPr lang="en-US" dirty="0"/>
              <a:t> </a:t>
            </a:r>
            <a:r>
              <a:rPr lang="en-US" dirty="0" err="1"/>
              <a:t>tinggi</a:t>
            </a:r>
            <a:r>
              <a:rPr lang="en-US" dirty="0"/>
              <a:t>/</a:t>
            </a:r>
            <a:r>
              <a:rPr lang="en-US" dirty="0" err="1"/>
              <a:t>direktur</a:t>
            </a:r>
            <a:r>
              <a:rPr lang="en-US" dirty="0"/>
              <a:t> </a:t>
            </a:r>
            <a:r>
              <a:rPr lang="en-US" dirty="0" err="1"/>
              <a:t>politeknik</a:t>
            </a:r>
            <a:r>
              <a:rPr lang="en-US" dirty="0"/>
              <a:t>/</a:t>
            </a:r>
            <a:r>
              <a:rPr lang="en-US" dirty="0" err="1"/>
              <a:t>akademi</a:t>
            </a:r>
            <a:r>
              <a:rPr lang="en-US" dirty="0"/>
              <a:t> </a:t>
            </a:r>
            <a:r>
              <a:rPr lang="en-US" dirty="0" err="1"/>
              <a:t>dengan</a:t>
            </a:r>
            <a:r>
              <a:rPr lang="en-US" dirty="0"/>
              <a:t> </a:t>
            </a:r>
            <a:r>
              <a:rPr lang="en-US" dirty="0" err="1"/>
              <a:t>persetujuan</a:t>
            </a:r>
            <a:r>
              <a:rPr lang="en-US" dirty="0"/>
              <a:t> </a:t>
            </a:r>
            <a:r>
              <a:rPr lang="en-US" dirty="0" err="1"/>
              <a:t>senat</a:t>
            </a:r>
            <a:r>
              <a:rPr lang="en-US" dirty="0"/>
              <a:t> </a:t>
            </a:r>
            <a:r>
              <a:rPr lang="en-US" dirty="0" err="1"/>
              <a:t>perguruan</a:t>
            </a:r>
            <a:r>
              <a:rPr lang="en-US" dirty="0"/>
              <a:t> </a:t>
            </a:r>
            <a:r>
              <a:rPr lang="en-US" dirty="0" err="1"/>
              <a:t>tinggi</a:t>
            </a:r>
            <a:r>
              <a:rPr lang="en-US" dirty="0"/>
              <a:t> </a:t>
            </a:r>
            <a:r>
              <a:rPr lang="en-US" dirty="0" err="1"/>
              <a:t>meneruskan</a:t>
            </a:r>
            <a:r>
              <a:rPr lang="en-US" dirty="0"/>
              <a:t> </a:t>
            </a:r>
            <a:r>
              <a:rPr lang="en-US" dirty="0" err="1"/>
              <a:t>usul</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bagi</a:t>
            </a:r>
            <a:r>
              <a:rPr lang="en-US" dirty="0"/>
              <a:t> </a:t>
            </a:r>
            <a:r>
              <a:rPr lang="en-US" dirty="0" err="1"/>
              <a:t>kenaikan</a:t>
            </a:r>
            <a:r>
              <a:rPr lang="en-US" dirty="0"/>
              <a:t> </a:t>
            </a:r>
            <a:r>
              <a:rPr lang="en-US" dirty="0" err="1"/>
              <a:t>jabatan</a:t>
            </a:r>
            <a:r>
              <a:rPr lang="en-US" dirty="0"/>
              <a:t> </a:t>
            </a:r>
            <a:r>
              <a:rPr lang="en-US" dirty="0" err="1"/>
              <a:t>ke</a:t>
            </a:r>
            <a:r>
              <a:rPr lang="en-US" dirty="0"/>
              <a:t> </a:t>
            </a:r>
            <a:r>
              <a:rPr lang="en-US" dirty="0" err="1"/>
              <a:t>Profesor</a:t>
            </a:r>
            <a:r>
              <a:rPr lang="en-US" dirty="0"/>
              <a:t> </a:t>
            </a:r>
            <a:r>
              <a:rPr lang="en-US" dirty="0" err="1"/>
              <a:t>dan</a:t>
            </a:r>
            <a:r>
              <a:rPr lang="en-US" dirty="0"/>
              <a:t>/</a:t>
            </a:r>
            <a:r>
              <a:rPr lang="en-US" dirty="0" err="1"/>
              <a:t>atau</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Kepala</a:t>
            </a:r>
            <a:r>
              <a:rPr lang="en-US" dirty="0"/>
              <a:t>/</a:t>
            </a:r>
            <a:r>
              <a:rPr lang="en-US" dirty="0" err="1"/>
              <a:t>Ketua</a:t>
            </a:r>
            <a:r>
              <a:rPr lang="en-US" dirty="0"/>
              <a:t> </a:t>
            </a:r>
            <a:r>
              <a:rPr lang="en-US" dirty="0" err="1"/>
              <a:t>Lembaga</a:t>
            </a:r>
            <a:r>
              <a:rPr lang="en-US" dirty="0"/>
              <a:t> </a:t>
            </a:r>
            <a:r>
              <a:rPr lang="en-US" dirty="0" err="1"/>
              <a:t>Layanan</a:t>
            </a:r>
            <a:r>
              <a:rPr lang="en-US" dirty="0"/>
              <a:t> </a:t>
            </a:r>
            <a:r>
              <a:rPr lang="en-US" dirty="0" err="1"/>
              <a:t>Pendidikan</a:t>
            </a:r>
            <a:r>
              <a:rPr lang="en-US" dirty="0"/>
              <a:t> </a:t>
            </a:r>
            <a:r>
              <a:rPr lang="en-US" dirty="0" err="1"/>
              <a:t>Tinggi</a:t>
            </a:r>
            <a:r>
              <a:rPr lang="en-US" dirty="0"/>
              <a:t>; </a:t>
            </a:r>
            <a:endParaRPr lang="en-US" dirty="0" smtClean="0"/>
          </a:p>
          <a:p>
            <a:pPr marL="457200" indent="-457200">
              <a:buFont typeface="+mj-lt"/>
              <a:buAutoNum type="alphaLcPeriod" startAt="5"/>
            </a:pPr>
            <a:r>
              <a:rPr lang="en-US" dirty="0" err="1" smtClean="0"/>
              <a:t>kepala</a:t>
            </a:r>
            <a:r>
              <a:rPr lang="en-US" dirty="0" smtClean="0"/>
              <a:t>/</a:t>
            </a:r>
            <a:r>
              <a:rPr lang="en-US" dirty="0" err="1" smtClean="0"/>
              <a:t>ketua</a:t>
            </a:r>
            <a:r>
              <a:rPr lang="en-US" dirty="0" smtClean="0"/>
              <a:t> </a:t>
            </a:r>
            <a:r>
              <a:rPr lang="en-US" dirty="0" err="1"/>
              <a:t>Lembaga</a:t>
            </a:r>
            <a:r>
              <a:rPr lang="en-US" dirty="0"/>
              <a:t> </a:t>
            </a:r>
            <a:r>
              <a:rPr lang="en-US" dirty="0" err="1"/>
              <a:t>Layanan</a:t>
            </a:r>
            <a:r>
              <a:rPr lang="en-US" dirty="0"/>
              <a:t> </a:t>
            </a:r>
            <a:r>
              <a:rPr lang="en-US" dirty="0" err="1"/>
              <a:t>Pendidikan</a:t>
            </a:r>
            <a:r>
              <a:rPr lang="en-US" dirty="0"/>
              <a:t> </a:t>
            </a:r>
            <a:r>
              <a:rPr lang="en-US" dirty="0" err="1"/>
              <a:t>Tinggi</a:t>
            </a:r>
            <a:r>
              <a:rPr lang="en-US" dirty="0"/>
              <a:t> </a:t>
            </a:r>
            <a:r>
              <a:rPr lang="en-US" dirty="0" err="1"/>
              <a:t>menetapkan</a:t>
            </a:r>
            <a:r>
              <a:rPr lang="en-US" dirty="0"/>
              <a:t> </a:t>
            </a:r>
            <a:r>
              <a:rPr lang="en-US" dirty="0" err="1"/>
              <a:t>angka</a:t>
            </a:r>
            <a:r>
              <a:rPr lang="en-US" dirty="0"/>
              <a:t> </a:t>
            </a:r>
            <a:r>
              <a:rPr lang="en-US" dirty="0" err="1"/>
              <a:t>kredit</a:t>
            </a:r>
            <a:r>
              <a:rPr lang="en-US" dirty="0"/>
              <a:t> </a:t>
            </a:r>
            <a:r>
              <a:rPr lang="en-US" dirty="0" err="1"/>
              <a:t>dan</a:t>
            </a:r>
            <a:r>
              <a:rPr lang="en-US" dirty="0"/>
              <a:t> </a:t>
            </a:r>
            <a:r>
              <a:rPr lang="en-US" dirty="0" err="1"/>
              <a:t>pengangkatan</a:t>
            </a:r>
            <a:r>
              <a:rPr lang="en-US" dirty="0"/>
              <a:t> </a:t>
            </a:r>
            <a:r>
              <a:rPr lang="en-US" dirty="0" err="1"/>
              <a:t>ke</a:t>
            </a:r>
            <a:r>
              <a:rPr lang="en-US" dirty="0"/>
              <a:t> </a:t>
            </a:r>
            <a:r>
              <a:rPr lang="en-US" dirty="0" err="1"/>
              <a:t>dalam</a:t>
            </a:r>
            <a:r>
              <a:rPr lang="en-US" dirty="0"/>
              <a:t> </a:t>
            </a:r>
            <a:r>
              <a:rPr lang="en-US" dirty="0" err="1"/>
              <a:t>jabatan</a:t>
            </a:r>
            <a:r>
              <a:rPr lang="en-US" dirty="0"/>
              <a:t> </a:t>
            </a:r>
            <a:r>
              <a:rPr lang="en-US" dirty="0" err="1"/>
              <a:t>bagi</a:t>
            </a:r>
            <a:r>
              <a:rPr lang="en-US" dirty="0"/>
              <a:t> </a:t>
            </a:r>
            <a:r>
              <a:rPr lang="en-US" dirty="0" err="1"/>
              <a:t>jabatan</a:t>
            </a:r>
            <a:r>
              <a:rPr lang="en-US" dirty="0"/>
              <a:t> </a:t>
            </a:r>
            <a:r>
              <a:rPr lang="en-US" dirty="0" err="1"/>
              <a:t>Asisten</a:t>
            </a:r>
            <a:r>
              <a:rPr lang="en-US" dirty="0"/>
              <a:t> </a:t>
            </a:r>
            <a:r>
              <a:rPr lang="en-US" dirty="0" err="1"/>
              <a:t>Ahli</a:t>
            </a:r>
            <a:r>
              <a:rPr lang="en-US" dirty="0"/>
              <a:t> </a:t>
            </a:r>
            <a:r>
              <a:rPr lang="en-US" dirty="0" err="1"/>
              <a:t>dan</a:t>
            </a:r>
            <a:r>
              <a:rPr lang="en-US" dirty="0"/>
              <a:t> </a:t>
            </a:r>
            <a:r>
              <a:rPr lang="en-US" dirty="0" err="1"/>
              <a:t>Lektor</a:t>
            </a:r>
            <a:r>
              <a:rPr lang="en-US" dirty="0"/>
              <a:t> </a:t>
            </a:r>
            <a:r>
              <a:rPr lang="en-US" dirty="0" err="1"/>
              <a:t>setelah</a:t>
            </a:r>
            <a:r>
              <a:rPr lang="en-US" dirty="0"/>
              <a:t> </a:t>
            </a:r>
            <a:r>
              <a:rPr lang="en-US" dirty="0" err="1"/>
              <a:t>terlebih</a:t>
            </a:r>
            <a:r>
              <a:rPr lang="en-US" dirty="0"/>
              <a:t> </a:t>
            </a:r>
            <a:r>
              <a:rPr lang="en-US" dirty="0" err="1"/>
              <a:t>dahulu</a:t>
            </a:r>
            <a:r>
              <a:rPr lang="en-US" dirty="0"/>
              <a:t> </a:t>
            </a:r>
            <a:r>
              <a:rPr lang="en-US" dirty="0" err="1"/>
              <a:t>dinilai</a:t>
            </a:r>
            <a:r>
              <a:rPr lang="en-US" dirty="0"/>
              <a:t> </a:t>
            </a:r>
            <a:r>
              <a:rPr lang="en-US" dirty="0" err="1"/>
              <a:t>layak</a:t>
            </a:r>
            <a:r>
              <a:rPr lang="en-US" dirty="0"/>
              <a:t> </a:t>
            </a:r>
            <a:r>
              <a:rPr lang="en-US" dirty="0" err="1"/>
              <a:t>oleh</a:t>
            </a:r>
            <a:r>
              <a:rPr lang="en-US" dirty="0"/>
              <a:t> Tim </a:t>
            </a:r>
            <a:r>
              <a:rPr lang="en-US" dirty="0" err="1"/>
              <a:t>Penilai</a:t>
            </a:r>
            <a:r>
              <a:rPr lang="en-US" dirty="0"/>
              <a:t> </a:t>
            </a:r>
            <a:r>
              <a:rPr lang="en-US" dirty="0" err="1"/>
              <a:t>Lembaga</a:t>
            </a:r>
            <a:r>
              <a:rPr lang="en-US" dirty="0"/>
              <a:t>; </a:t>
            </a:r>
            <a:endParaRPr lang="en-US" dirty="0" smtClean="0"/>
          </a:p>
          <a:p>
            <a:pPr marL="457200" indent="-457200">
              <a:buFont typeface="+mj-lt"/>
              <a:buAutoNum type="alphaLcPeriod" startAt="5"/>
            </a:pPr>
            <a:r>
              <a:rPr lang="en-US" dirty="0" err="1" smtClean="0"/>
              <a:t>kepala</a:t>
            </a:r>
            <a:r>
              <a:rPr lang="en-US" dirty="0" smtClean="0"/>
              <a:t>/</a:t>
            </a:r>
            <a:r>
              <a:rPr lang="en-US" dirty="0" err="1" smtClean="0"/>
              <a:t>ketua</a:t>
            </a:r>
            <a:r>
              <a:rPr lang="en-US" dirty="0" smtClean="0"/>
              <a:t> </a:t>
            </a:r>
            <a:r>
              <a:rPr lang="en-US" dirty="0" err="1"/>
              <a:t>Lembaga</a:t>
            </a:r>
            <a:r>
              <a:rPr lang="en-US" dirty="0"/>
              <a:t> </a:t>
            </a:r>
            <a:r>
              <a:rPr lang="en-US" dirty="0" err="1"/>
              <a:t>Layanan</a:t>
            </a:r>
            <a:r>
              <a:rPr lang="en-US" dirty="0"/>
              <a:t> </a:t>
            </a:r>
            <a:r>
              <a:rPr lang="en-US" dirty="0" err="1"/>
              <a:t>Pendidikan</a:t>
            </a:r>
            <a:r>
              <a:rPr lang="en-US" dirty="0"/>
              <a:t> </a:t>
            </a:r>
            <a:r>
              <a:rPr lang="en-US" dirty="0" err="1"/>
              <a:t>Tinggi</a:t>
            </a:r>
            <a:r>
              <a:rPr lang="en-US" dirty="0"/>
              <a:t> </a:t>
            </a:r>
            <a:r>
              <a:rPr lang="en-US" dirty="0" err="1"/>
              <a:t>menetapkan</a:t>
            </a:r>
            <a:r>
              <a:rPr lang="en-US" dirty="0"/>
              <a:t> </a:t>
            </a:r>
            <a:r>
              <a:rPr lang="en-US" dirty="0" err="1"/>
              <a:t>angka</a:t>
            </a:r>
            <a:r>
              <a:rPr lang="en-US" dirty="0"/>
              <a:t> </a:t>
            </a:r>
            <a:r>
              <a:rPr lang="en-US" dirty="0" err="1"/>
              <a:t>kredit</a:t>
            </a:r>
            <a:r>
              <a:rPr lang="en-US" dirty="0"/>
              <a:t> </a:t>
            </a:r>
            <a:r>
              <a:rPr lang="en-US" dirty="0" err="1"/>
              <a:t>kenaikan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a:t>
            </a:r>
            <a:r>
              <a:rPr lang="en-US" dirty="0"/>
              <a:t> </a:t>
            </a:r>
            <a:r>
              <a:rPr lang="en-US" dirty="0" err="1"/>
              <a:t>Asisten</a:t>
            </a:r>
            <a:r>
              <a:rPr lang="en-US" dirty="0"/>
              <a:t> </a:t>
            </a:r>
            <a:r>
              <a:rPr lang="en-US" dirty="0" err="1"/>
              <a:t>Ahli</a:t>
            </a:r>
            <a:r>
              <a:rPr lang="en-US" dirty="0"/>
              <a:t> </a:t>
            </a:r>
            <a:r>
              <a:rPr lang="en-US" dirty="0" err="1"/>
              <a:t>dan</a:t>
            </a:r>
            <a:r>
              <a:rPr lang="en-US" dirty="0"/>
              <a:t> </a:t>
            </a:r>
            <a:r>
              <a:rPr lang="en-US" dirty="0" err="1"/>
              <a:t>Lektor</a:t>
            </a:r>
            <a:r>
              <a:rPr lang="en-US" dirty="0"/>
              <a:t> </a:t>
            </a:r>
            <a:r>
              <a:rPr lang="en-US" dirty="0" err="1"/>
              <a:t>bagi</a:t>
            </a:r>
            <a:r>
              <a:rPr lang="en-US" dirty="0"/>
              <a:t> </a:t>
            </a:r>
            <a:r>
              <a:rPr lang="en-US" dirty="0" err="1"/>
              <a:t>dosen</a:t>
            </a:r>
            <a:r>
              <a:rPr lang="en-US" dirty="0"/>
              <a:t> PNS yang </a:t>
            </a:r>
            <a:r>
              <a:rPr lang="en-US" dirty="0" err="1"/>
              <a:t>diperbantukan</a:t>
            </a:r>
            <a:r>
              <a:rPr lang="en-US" dirty="0"/>
              <a:t> di </a:t>
            </a:r>
            <a:r>
              <a:rPr lang="en-US" dirty="0" err="1"/>
              <a:t>perguruan</a:t>
            </a:r>
            <a:r>
              <a:rPr lang="en-US" dirty="0"/>
              <a:t> </a:t>
            </a:r>
            <a:r>
              <a:rPr lang="en-US" dirty="0" err="1"/>
              <a:t>tinggi</a:t>
            </a:r>
            <a:r>
              <a:rPr lang="en-US" dirty="0"/>
              <a:t> </a:t>
            </a:r>
            <a:r>
              <a:rPr lang="en-US" dirty="0" err="1"/>
              <a:t>swasta</a:t>
            </a:r>
            <a:r>
              <a:rPr lang="en-US" dirty="0"/>
              <a:t> </a:t>
            </a:r>
            <a:r>
              <a:rPr lang="en-US" dirty="0" err="1"/>
              <a:t>serta</a:t>
            </a:r>
            <a:r>
              <a:rPr lang="en-US" dirty="0"/>
              <a:t> </a:t>
            </a:r>
            <a:r>
              <a:rPr lang="en-US" dirty="0" err="1"/>
              <a:t>mengusulkan</a:t>
            </a:r>
            <a:r>
              <a:rPr lang="en-US" dirty="0"/>
              <a:t> </a:t>
            </a:r>
            <a:r>
              <a:rPr lang="en-US" dirty="0" err="1"/>
              <a:t>kenaikan</a:t>
            </a:r>
            <a:r>
              <a:rPr lang="en-US" dirty="0"/>
              <a:t> </a:t>
            </a:r>
            <a:r>
              <a:rPr lang="en-US" dirty="0" err="1"/>
              <a:t>pangkat</a:t>
            </a:r>
            <a:r>
              <a:rPr lang="en-US" dirty="0"/>
              <a:t> </a:t>
            </a:r>
            <a:r>
              <a:rPr lang="en-US" dirty="0" err="1"/>
              <a:t>kepada</a:t>
            </a:r>
            <a:r>
              <a:rPr lang="en-US" dirty="0"/>
              <a:t> </a:t>
            </a:r>
            <a:r>
              <a:rPr lang="en-US" dirty="0" err="1"/>
              <a:t>Sekretaris</a:t>
            </a:r>
            <a:r>
              <a:rPr lang="en-US" dirty="0"/>
              <a:t> </a:t>
            </a:r>
            <a:r>
              <a:rPr lang="en-US" dirty="0" err="1"/>
              <a:t>Jenderal</a:t>
            </a:r>
            <a:r>
              <a:rPr lang="en-US" dirty="0"/>
              <a:t>; </a:t>
            </a:r>
            <a:endParaRPr lang="en-US" dirty="0" smtClean="0"/>
          </a:p>
          <a:p>
            <a:pPr marL="457200" indent="-457200">
              <a:buFont typeface="+mj-lt"/>
              <a:buAutoNum type="alphaLcPeriod" startAt="5"/>
            </a:pPr>
            <a:r>
              <a:rPr lang="en-US" dirty="0" err="1" smtClean="0"/>
              <a:t>kepala</a:t>
            </a:r>
            <a:r>
              <a:rPr lang="en-US" dirty="0" smtClean="0"/>
              <a:t>/</a:t>
            </a:r>
            <a:r>
              <a:rPr lang="en-US" dirty="0" err="1" smtClean="0"/>
              <a:t>ketua</a:t>
            </a:r>
            <a:r>
              <a:rPr lang="en-US" dirty="0" smtClean="0"/>
              <a:t> </a:t>
            </a:r>
            <a:r>
              <a:rPr lang="en-US" dirty="0" err="1"/>
              <a:t>Lembaga</a:t>
            </a:r>
            <a:r>
              <a:rPr lang="en-US" dirty="0"/>
              <a:t> </a:t>
            </a:r>
            <a:r>
              <a:rPr lang="en-US" dirty="0" err="1"/>
              <a:t>Layanan</a:t>
            </a:r>
            <a:r>
              <a:rPr lang="en-US" dirty="0"/>
              <a:t> </a:t>
            </a:r>
            <a:r>
              <a:rPr lang="en-US" dirty="0" err="1"/>
              <a:t>Pendidikan</a:t>
            </a:r>
            <a:r>
              <a:rPr lang="en-US" dirty="0"/>
              <a:t> </a:t>
            </a:r>
            <a:r>
              <a:rPr lang="en-US" dirty="0" err="1"/>
              <a:t>Tinggi</a:t>
            </a:r>
            <a:r>
              <a:rPr lang="en-US" dirty="0"/>
              <a:t> </a:t>
            </a:r>
            <a:r>
              <a:rPr lang="en-US" dirty="0" err="1"/>
              <a:t>mengusulkan</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ke</a:t>
            </a:r>
            <a:r>
              <a:rPr lang="en-US" dirty="0"/>
              <a:t> </a:t>
            </a:r>
            <a:r>
              <a:rPr lang="en-US" dirty="0" err="1"/>
              <a:t>dalam</a:t>
            </a:r>
            <a:r>
              <a:rPr lang="en-US" dirty="0"/>
              <a:t> </a:t>
            </a:r>
            <a:r>
              <a:rPr lang="en-US" dirty="0" err="1"/>
              <a:t>jabatan</a:t>
            </a:r>
            <a:r>
              <a:rPr lang="en-US" dirty="0"/>
              <a:t> </a:t>
            </a:r>
            <a:r>
              <a:rPr lang="en-US" dirty="0" err="1"/>
              <a:t>Lektor</a:t>
            </a:r>
            <a:r>
              <a:rPr lang="en-US" dirty="0"/>
              <a:t> </a:t>
            </a:r>
            <a:r>
              <a:rPr lang="en-US" dirty="0" err="1"/>
              <a:t>Kepala</a:t>
            </a:r>
            <a:r>
              <a:rPr lang="en-US" dirty="0"/>
              <a:t> </a:t>
            </a:r>
            <a:r>
              <a:rPr lang="en-US" dirty="0" err="1"/>
              <a:t>atau</a:t>
            </a:r>
            <a:r>
              <a:rPr lang="en-US" dirty="0"/>
              <a:t> </a:t>
            </a:r>
            <a:r>
              <a:rPr lang="en-US" dirty="0" err="1"/>
              <a:t>Profesor</a:t>
            </a:r>
            <a:r>
              <a:rPr lang="en-US" dirty="0"/>
              <a:t> </a:t>
            </a:r>
            <a:r>
              <a:rPr lang="en-US" dirty="0" err="1"/>
              <a:t>dan</a:t>
            </a:r>
            <a:r>
              <a:rPr lang="en-US" dirty="0"/>
              <a:t>/</a:t>
            </a:r>
            <a:r>
              <a:rPr lang="en-US" dirty="0" err="1"/>
              <a:t>atau</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Direktur</a:t>
            </a:r>
            <a:r>
              <a:rPr lang="en-US" dirty="0"/>
              <a:t> </a:t>
            </a:r>
            <a:r>
              <a:rPr lang="en-US" dirty="0" err="1"/>
              <a:t>Jenderal</a:t>
            </a:r>
            <a:r>
              <a:rPr lang="en-US" dirty="0"/>
              <a:t> </a:t>
            </a:r>
            <a:r>
              <a:rPr lang="en-US" dirty="0" err="1"/>
              <a:t>setelah</a:t>
            </a:r>
            <a:r>
              <a:rPr lang="en-US" dirty="0"/>
              <a:t> </a:t>
            </a:r>
            <a:r>
              <a:rPr lang="en-US" dirty="0" err="1"/>
              <a:t>terlebih</a:t>
            </a:r>
            <a:r>
              <a:rPr lang="en-US" dirty="0"/>
              <a:t> </a:t>
            </a:r>
            <a:r>
              <a:rPr lang="en-US" dirty="0" err="1"/>
              <a:t>dahulu</a:t>
            </a:r>
            <a:r>
              <a:rPr lang="en-US" dirty="0"/>
              <a:t> </a:t>
            </a:r>
            <a:r>
              <a:rPr lang="en-US" dirty="0" err="1"/>
              <a:t>dinilai</a:t>
            </a:r>
            <a:r>
              <a:rPr lang="en-US" dirty="0"/>
              <a:t> </a:t>
            </a:r>
            <a:r>
              <a:rPr lang="en-US" dirty="0" err="1"/>
              <a:t>layak</a:t>
            </a:r>
            <a:r>
              <a:rPr lang="en-US" dirty="0"/>
              <a:t> </a:t>
            </a:r>
            <a:r>
              <a:rPr lang="en-US" dirty="0" err="1"/>
              <a:t>oleh</a:t>
            </a:r>
            <a:r>
              <a:rPr lang="en-US" dirty="0"/>
              <a:t> Tim </a:t>
            </a:r>
            <a:r>
              <a:rPr lang="en-US" dirty="0" err="1"/>
              <a:t>Penilai</a:t>
            </a:r>
            <a:r>
              <a:rPr lang="en-US" dirty="0"/>
              <a:t> </a:t>
            </a:r>
            <a:r>
              <a:rPr lang="en-US" dirty="0" err="1"/>
              <a:t>Lembaga</a:t>
            </a:r>
            <a:r>
              <a:rPr lang="en-US" dirty="0"/>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333052243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16</a:t>
            </a:fld>
            <a:endParaRPr lang="en-US">
              <a:solidFill>
                <a:prstClr val="black"/>
              </a:solidFill>
            </a:endParaRPr>
          </a:p>
        </p:txBody>
      </p:sp>
      <p:sp>
        <p:nvSpPr>
          <p:cNvPr id="9" name="Rectangle 2"/>
          <p:cNvSpPr>
            <a:spLocks noChangeArrowheads="1"/>
          </p:cNvSpPr>
          <p:nvPr/>
        </p:nvSpPr>
        <p:spPr bwMode="auto">
          <a:xfrm>
            <a:off x="990600" y="1143000"/>
            <a:ext cx="8077200" cy="51090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(5) 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342900" indent="-342900">
              <a:buFont typeface="+mj-lt"/>
              <a:buAutoNum type="alphaLcPeriod" startAt="9"/>
            </a:pPr>
            <a:r>
              <a:rPr lang="en-US" dirty="0" err="1"/>
              <a:t>kepala</a:t>
            </a:r>
            <a:r>
              <a:rPr lang="en-US" dirty="0"/>
              <a:t>/</a:t>
            </a:r>
            <a:r>
              <a:rPr lang="en-US" dirty="0" err="1"/>
              <a:t>ketua</a:t>
            </a:r>
            <a:r>
              <a:rPr lang="en-US" dirty="0"/>
              <a:t> </a:t>
            </a:r>
            <a:r>
              <a:rPr lang="en-US" dirty="0" err="1"/>
              <a:t>Lembaga</a:t>
            </a:r>
            <a:r>
              <a:rPr lang="en-US" dirty="0"/>
              <a:t> </a:t>
            </a:r>
            <a:r>
              <a:rPr lang="en-US" dirty="0" err="1"/>
              <a:t>Layanan</a:t>
            </a:r>
            <a:r>
              <a:rPr lang="en-US" dirty="0"/>
              <a:t> </a:t>
            </a:r>
            <a:r>
              <a:rPr lang="en-US" dirty="0" err="1"/>
              <a:t>Pendidikan</a:t>
            </a:r>
            <a:r>
              <a:rPr lang="en-US" dirty="0"/>
              <a:t> </a:t>
            </a:r>
            <a:r>
              <a:rPr lang="en-US" dirty="0" err="1"/>
              <a:t>Tinggi</a:t>
            </a:r>
            <a:r>
              <a:rPr lang="en-US" dirty="0"/>
              <a:t> </a:t>
            </a:r>
            <a:r>
              <a:rPr lang="en-US" dirty="0" err="1"/>
              <a:t>mengusulkan</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kenaikan</a:t>
            </a:r>
            <a:r>
              <a:rPr lang="en-US" dirty="0"/>
              <a:t> </a:t>
            </a:r>
            <a:r>
              <a:rPr lang="en-US" dirty="0" err="1"/>
              <a:t>pangkat</a:t>
            </a:r>
            <a:r>
              <a:rPr lang="en-US" dirty="0"/>
              <a:t> </a:t>
            </a:r>
            <a:r>
              <a:rPr lang="en-US" dirty="0" err="1"/>
              <a:t>bagi</a:t>
            </a:r>
            <a:r>
              <a:rPr lang="en-US" dirty="0"/>
              <a:t> </a:t>
            </a:r>
            <a:r>
              <a:rPr lang="en-US" dirty="0" err="1"/>
              <a:t>dosen</a:t>
            </a:r>
            <a:r>
              <a:rPr lang="en-US" dirty="0"/>
              <a:t> PNS yang </a:t>
            </a:r>
            <a:r>
              <a:rPr lang="en-US" dirty="0" err="1"/>
              <a:t>dipekerjakan</a:t>
            </a:r>
            <a:r>
              <a:rPr lang="en-US" dirty="0"/>
              <a:t> di </a:t>
            </a:r>
            <a:r>
              <a:rPr lang="en-US" dirty="0" err="1"/>
              <a:t>perguruan</a:t>
            </a:r>
            <a:r>
              <a:rPr lang="en-US" dirty="0"/>
              <a:t> </a:t>
            </a:r>
            <a:r>
              <a:rPr lang="en-US" dirty="0" err="1"/>
              <a:t>tinggi</a:t>
            </a:r>
            <a:r>
              <a:rPr lang="en-US" dirty="0"/>
              <a:t> </a:t>
            </a:r>
            <a:r>
              <a:rPr lang="en-US" dirty="0" err="1"/>
              <a:t>swasta</a:t>
            </a:r>
            <a:r>
              <a:rPr lang="en-US" dirty="0"/>
              <a:t> yang </a:t>
            </a:r>
            <a:r>
              <a:rPr lang="en-US" dirty="0" err="1"/>
              <a:t>telah</a:t>
            </a:r>
            <a:r>
              <a:rPr lang="en-US" dirty="0"/>
              <a:t> </a:t>
            </a:r>
            <a:r>
              <a:rPr lang="en-US" dirty="0" err="1"/>
              <a:t>loncat</a:t>
            </a:r>
            <a:r>
              <a:rPr lang="en-US" dirty="0"/>
              <a:t> </a:t>
            </a:r>
            <a:r>
              <a:rPr lang="en-US" dirty="0" err="1"/>
              <a:t>jabatan</a:t>
            </a:r>
            <a:r>
              <a:rPr lang="en-US" dirty="0"/>
              <a:t> </a:t>
            </a:r>
            <a:r>
              <a:rPr lang="en-US" dirty="0" err="1"/>
              <a:t>ke</a:t>
            </a:r>
            <a:r>
              <a:rPr lang="en-US" dirty="0"/>
              <a:t> </a:t>
            </a:r>
            <a:r>
              <a:rPr lang="en-US" dirty="0" err="1"/>
              <a:t>Lektor</a:t>
            </a:r>
            <a:r>
              <a:rPr lang="en-US" dirty="0"/>
              <a:t> </a:t>
            </a:r>
            <a:r>
              <a:rPr lang="en-US" dirty="0" err="1"/>
              <a:t>Kepala</a:t>
            </a:r>
            <a:r>
              <a:rPr lang="en-US" dirty="0"/>
              <a:t> </a:t>
            </a:r>
            <a:r>
              <a:rPr lang="en-US" dirty="0" err="1"/>
              <a:t>dan</a:t>
            </a:r>
            <a:r>
              <a:rPr lang="en-US" dirty="0"/>
              <a:t> </a:t>
            </a:r>
            <a:r>
              <a:rPr lang="en-US" dirty="0" err="1"/>
              <a:t>Profesor</a:t>
            </a:r>
            <a:r>
              <a:rPr lang="en-US" dirty="0"/>
              <a:t> </a:t>
            </a:r>
            <a:r>
              <a:rPr lang="en-US" dirty="0" err="1"/>
              <a:t>kepada</a:t>
            </a:r>
            <a:r>
              <a:rPr lang="en-US" dirty="0"/>
              <a:t> </a:t>
            </a:r>
            <a:r>
              <a:rPr lang="en-US" dirty="0" err="1"/>
              <a:t>Direktur</a:t>
            </a:r>
            <a:r>
              <a:rPr lang="en-US" dirty="0"/>
              <a:t> </a:t>
            </a:r>
            <a:r>
              <a:rPr lang="en-US" dirty="0" err="1"/>
              <a:t>Jenderal</a:t>
            </a:r>
            <a:r>
              <a:rPr lang="en-US" dirty="0"/>
              <a:t>; </a:t>
            </a:r>
            <a:endParaRPr lang="en-US" dirty="0" smtClean="0"/>
          </a:p>
          <a:p>
            <a:pPr marL="342900" indent="-342900">
              <a:buFont typeface="+mj-lt"/>
              <a:buAutoNum type="alphaLcPeriod" startAt="9"/>
            </a:pPr>
            <a:r>
              <a:rPr lang="en-US" dirty="0" err="1" smtClean="0"/>
              <a:t>Menteri</a:t>
            </a:r>
            <a:r>
              <a:rPr lang="en-US" dirty="0" smtClean="0"/>
              <a:t> </a:t>
            </a:r>
            <a:r>
              <a:rPr lang="en-US" dirty="0"/>
              <a:t>Agama </a:t>
            </a:r>
            <a:r>
              <a:rPr lang="en-US" dirty="0" err="1"/>
              <a:t>atau</a:t>
            </a:r>
            <a:r>
              <a:rPr lang="en-US" dirty="0"/>
              <a:t> </a:t>
            </a:r>
            <a:r>
              <a:rPr lang="en-US" dirty="0" err="1"/>
              <a:t>pejabat</a:t>
            </a:r>
            <a:r>
              <a:rPr lang="en-US" dirty="0"/>
              <a:t> yang </a:t>
            </a:r>
            <a:r>
              <a:rPr lang="en-US" dirty="0" err="1"/>
              <a:t>ditunjuk</a:t>
            </a:r>
            <a:r>
              <a:rPr lang="en-US" dirty="0"/>
              <a:t> </a:t>
            </a:r>
            <a:r>
              <a:rPr lang="en-US" dirty="0" err="1"/>
              <a:t>mengusulkan</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ke</a:t>
            </a:r>
            <a:r>
              <a:rPr lang="en-US" dirty="0"/>
              <a:t> </a:t>
            </a:r>
            <a:r>
              <a:rPr lang="en-US" dirty="0" err="1"/>
              <a:t>dalam</a:t>
            </a:r>
            <a:r>
              <a:rPr lang="en-US" dirty="0"/>
              <a:t> </a:t>
            </a:r>
            <a:r>
              <a:rPr lang="en-US" dirty="0" err="1"/>
              <a:t>jabatan</a:t>
            </a:r>
            <a:r>
              <a:rPr lang="en-US" dirty="0"/>
              <a:t> </a:t>
            </a:r>
            <a:r>
              <a:rPr lang="en-US" dirty="0" err="1"/>
              <a:t>Lektor</a:t>
            </a:r>
            <a:r>
              <a:rPr lang="en-US" dirty="0"/>
              <a:t> </a:t>
            </a:r>
            <a:r>
              <a:rPr lang="en-US" dirty="0" err="1"/>
              <a:t>Kepala</a:t>
            </a:r>
            <a:r>
              <a:rPr lang="en-US" dirty="0"/>
              <a:t> </a:t>
            </a:r>
            <a:r>
              <a:rPr lang="en-US" dirty="0" err="1"/>
              <a:t>atau</a:t>
            </a:r>
            <a:r>
              <a:rPr lang="en-US" dirty="0"/>
              <a:t> </a:t>
            </a:r>
            <a:r>
              <a:rPr lang="en-US" dirty="0" err="1"/>
              <a:t>Profesor</a:t>
            </a:r>
            <a:r>
              <a:rPr lang="en-US" dirty="0"/>
              <a:t> </a:t>
            </a:r>
            <a:r>
              <a:rPr lang="en-US" dirty="0" err="1"/>
              <a:t>dan</a:t>
            </a:r>
            <a:r>
              <a:rPr lang="en-US" dirty="0"/>
              <a:t>/</a:t>
            </a:r>
            <a:r>
              <a:rPr lang="en-US" dirty="0" err="1"/>
              <a:t>atau</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Direktur</a:t>
            </a:r>
            <a:r>
              <a:rPr lang="en-US" dirty="0"/>
              <a:t> </a:t>
            </a:r>
            <a:r>
              <a:rPr lang="en-US" dirty="0" err="1"/>
              <a:t>Jenderal</a:t>
            </a:r>
            <a:r>
              <a:rPr lang="en-US" dirty="0"/>
              <a:t> </a:t>
            </a:r>
            <a:r>
              <a:rPr lang="en-US" dirty="0" err="1"/>
              <a:t>bagi</a:t>
            </a:r>
            <a:r>
              <a:rPr lang="en-US" dirty="0"/>
              <a:t> </a:t>
            </a:r>
            <a:r>
              <a:rPr lang="en-US" dirty="0" err="1"/>
              <a:t>dosen</a:t>
            </a:r>
            <a:r>
              <a:rPr lang="en-US" dirty="0"/>
              <a:t> </a:t>
            </a:r>
            <a:r>
              <a:rPr lang="en-US" dirty="0" err="1"/>
              <a:t>sekolah</a:t>
            </a:r>
            <a:r>
              <a:rPr lang="en-US" dirty="0"/>
              <a:t> </a:t>
            </a:r>
            <a:r>
              <a:rPr lang="en-US" dirty="0" err="1"/>
              <a:t>tinggi</a:t>
            </a:r>
            <a:r>
              <a:rPr lang="en-US" dirty="0"/>
              <a:t>/</a:t>
            </a:r>
            <a:r>
              <a:rPr lang="en-US" dirty="0" err="1"/>
              <a:t>politeknik</a:t>
            </a:r>
            <a:r>
              <a:rPr lang="en-US" dirty="0"/>
              <a:t>/</a:t>
            </a:r>
            <a:r>
              <a:rPr lang="en-US" dirty="0" err="1"/>
              <a:t>akademi</a:t>
            </a:r>
            <a:r>
              <a:rPr lang="en-US" dirty="0"/>
              <a:t> </a:t>
            </a:r>
            <a:r>
              <a:rPr lang="en-US" dirty="0" err="1"/>
              <a:t>swasta</a:t>
            </a:r>
            <a:r>
              <a:rPr lang="en-US" dirty="0"/>
              <a:t> </a:t>
            </a:r>
            <a:r>
              <a:rPr lang="en-US" dirty="0" err="1"/>
              <a:t>bidang</a:t>
            </a:r>
            <a:r>
              <a:rPr lang="en-US" dirty="0"/>
              <a:t> </a:t>
            </a:r>
            <a:r>
              <a:rPr lang="en-US" dirty="0" err="1"/>
              <a:t>keagamaan</a:t>
            </a:r>
            <a:r>
              <a:rPr lang="en-US" dirty="0"/>
              <a:t>; </a:t>
            </a:r>
            <a:endParaRPr lang="en-US" dirty="0" smtClean="0"/>
          </a:p>
          <a:p>
            <a:pPr marL="342900" indent="-342900">
              <a:buFont typeface="+mj-lt"/>
              <a:buAutoNum type="alphaLcPeriod" startAt="9"/>
            </a:pPr>
            <a:r>
              <a:rPr lang="en-US" dirty="0" err="1" smtClean="0"/>
              <a:t>Direktur</a:t>
            </a:r>
            <a:r>
              <a:rPr lang="en-US" dirty="0" smtClean="0"/>
              <a:t> </a:t>
            </a:r>
            <a:r>
              <a:rPr lang="en-US" dirty="0" err="1"/>
              <a:t>Jenderal</a:t>
            </a:r>
            <a:r>
              <a:rPr lang="en-US" dirty="0"/>
              <a:t> </a:t>
            </a:r>
            <a:r>
              <a:rPr lang="en-US" dirty="0" err="1"/>
              <a:t>menetapkan</a:t>
            </a:r>
            <a:r>
              <a:rPr lang="en-US" dirty="0"/>
              <a:t> </a:t>
            </a:r>
            <a:r>
              <a:rPr lang="en-US" dirty="0" err="1"/>
              <a:t>angka</a:t>
            </a:r>
            <a:r>
              <a:rPr lang="en-US" dirty="0"/>
              <a:t> </a:t>
            </a:r>
            <a:r>
              <a:rPr lang="en-US" dirty="0" err="1"/>
              <a:t>kredit</a:t>
            </a:r>
            <a:r>
              <a:rPr lang="en-US" dirty="0"/>
              <a:t> </a:t>
            </a:r>
            <a:r>
              <a:rPr lang="en-US" dirty="0" err="1"/>
              <a:t>usul</a:t>
            </a:r>
            <a:r>
              <a:rPr lang="en-US" dirty="0"/>
              <a:t> </a:t>
            </a:r>
            <a:r>
              <a:rPr lang="en-US" dirty="0" err="1"/>
              <a:t>kenaikan</a:t>
            </a:r>
            <a:r>
              <a:rPr lang="en-US" dirty="0"/>
              <a:t> </a:t>
            </a:r>
            <a:r>
              <a:rPr lang="en-US" dirty="0" err="1"/>
              <a:t>jabatan</a:t>
            </a:r>
            <a:r>
              <a:rPr lang="en-US" dirty="0"/>
              <a:t> </a:t>
            </a:r>
            <a:r>
              <a:rPr lang="en-US" dirty="0" err="1"/>
              <a:t>akademik</a:t>
            </a:r>
            <a:r>
              <a:rPr lang="en-US" dirty="0"/>
              <a:t> </a:t>
            </a:r>
            <a:r>
              <a:rPr lang="en-US" dirty="0" err="1"/>
              <a:t>ke</a:t>
            </a:r>
            <a:r>
              <a:rPr lang="en-US" dirty="0"/>
              <a:t> </a:t>
            </a:r>
            <a:r>
              <a:rPr lang="en-US" dirty="0" err="1"/>
              <a:t>Lektor</a:t>
            </a:r>
            <a:r>
              <a:rPr lang="en-US" dirty="0"/>
              <a:t> </a:t>
            </a:r>
            <a:r>
              <a:rPr lang="en-US" dirty="0" err="1"/>
              <a:t>Kepala</a:t>
            </a:r>
            <a:r>
              <a:rPr lang="en-US" dirty="0"/>
              <a:t> </a:t>
            </a:r>
            <a:r>
              <a:rPr lang="en-US" dirty="0" err="1"/>
              <a:t>atau</a:t>
            </a:r>
            <a:r>
              <a:rPr lang="en-US" dirty="0"/>
              <a:t> </a:t>
            </a:r>
            <a:r>
              <a:rPr lang="en-US" dirty="0" err="1"/>
              <a:t>Profesor</a:t>
            </a:r>
            <a:r>
              <a:rPr lang="en-US" dirty="0"/>
              <a:t> </a:t>
            </a:r>
            <a:r>
              <a:rPr lang="en-US" dirty="0" err="1"/>
              <a:t>dan</a:t>
            </a:r>
            <a:r>
              <a:rPr lang="en-US" dirty="0"/>
              <a:t>/</a:t>
            </a:r>
            <a:r>
              <a:rPr lang="en-US" dirty="0" err="1"/>
              <a:t>atau</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setelah</a:t>
            </a:r>
            <a:r>
              <a:rPr lang="en-US" dirty="0"/>
              <a:t> </a:t>
            </a:r>
            <a:r>
              <a:rPr lang="en-US" dirty="0" err="1"/>
              <a:t>berkas</a:t>
            </a:r>
            <a:r>
              <a:rPr lang="en-US" dirty="0"/>
              <a:t> </a:t>
            </a:r>
            <a:r>
              <a:rPr lang="en-US" dirty="0" err="1"/>
              <a:t>unsur</a:t>
            </a:r>
            <a:r>
              <a:rPr lang="en-US" dirty="0"/>
              <a:t> </a:t>
            </a:r>
            <a:r>
              <a:rPr lang="en-US" dirty="0" err="1"/>
              <a:t>pelaksanaan</a:t>
            </a:r>
            <a:r>
              <a:rPr lang="en-US" dirty="0"/>
              <a:t> </a:t>
            </a:r>
            <a:r>
              <a:rPr lang="en-US" dirty="0" err="1"/>
              <a:t>kegiatan</a:t>
            </a:r>
            <a:r>
              <a:rPr lang="en-US" dirty="0"/>
              <a:t> </a:t>
            </a:r>
            <a:r>
              <a:rPr lang="en-US" dirty="0" err="1"/>
              <a:t>penelitian</a:t>
            </a:r>
            <a:r>
              <a:rPr lang="en-US" dirty="0"/>
              <a:t> </a:t>
            </a:r>
            <a:r>
              <a:rPr lang="en-US" dirty="0" err="1"/>
              <a:t>terlebih</a:t>
            </a:r>
            <a:r>
              <a:rPr lang="en-US" dirty="0"/>
              <a:t> </a:t>
            </a:r>
            <a:r>
              <a:rPr lang="en-US" dirty="0" err="1"/>
              <a:t>dahulu</a:t>
            </a:r>
            <a:r>
              <a:rPr lang="en-US" dirty="0"/>
              <a:t> </a:t>
            </a:r>
            <a:r>
              <a:rPr lang="en-US" dirty="0" err="1"/>
              <a:t>dinilai</a:t>
            </a:r>
            <a:r>
              <a:rPr lang="en-US" dirty="0"/>
              <a:t> </a:t>
            </a:r>
            <a:r>
              <a:rPr lang="en-US" dirty="0" err="1"/>
              <a:t>layak</a:t>
            </a:r>
            <a:r>
              <a:rPr lang="en-US" dirty="0"/>
              <a:t> </a:t>
            </a:r>
            <a:r>
              <a:rPr lang="en-US" dirty="0" err="1"/>
              <a:t>oleh</a:t>
            </a:r>
            <a:r>
              <a:rPr lang="en-US" dirty="0"/>
              <a:t> Tim </a:t>
            </a:r>
            <a:r>
              <a:rPr lang="en-US" dirty="0" err="1"/>
              <a:t>Penilai</a:t>
            </a:r>
            <a:r>
              <a:rPr lang="en-US" dirty="0"/>
              <a:t> </a:t>
            </a:r>
            <a:r>
              <a:rPr lang="en-US" dirty="0" err="1"/>
              <a:t>Pusat</a:t>
            </a:r>
            <a:r>
              <a:rPr lang="en-US" dirty="0"/>
              <a:t>; </a:t>
            </a:r>
            <a:r>
              <a:rPr lang="en-US" dirty="0" err="1"/>
              <a:t>dan</a:t>
            </a:r>
            <a:r>
              <a:rPr lang="en-US" dirty="0"/>
              <a:t> </a:t>
            </a:r>
            <a:endParaRPr lang="en-US" dirty="0" smtClean="0"/>
          </a:p>
          <a:p>
            <a:pPr marL="342900" indent="-342900">
              <a:buFont typeface="+mj-lt"/>
              <a:buAutoNum type="alphaLcPeriod" startAt="9"/>
            </a:pPr>
            <a:r>
              <a:rPr lang="en-US" dirty="0" err="1" smtClean="0"/>
              <a:t>Direktur</a:t>
            </a:r>
            <a:r>
              <a:rPr lang="en-US" dirty="0" smtClean="0"/>
              <a:t> </a:t>
            </a:r>
            <a:r>
              <a:rPr lang="en-US" dirty="0" err="1"/>
              <a:t>Jenderal</a:t>
            </a:r>
            <a:r>
              <a:rPr lang="en-US" dirty="0"/>
              <a:t> </a:t>
            </a:r>
            <a:r>
              <a:rPr lang="en-US" dirty="0" err="1"/>
              <a:t>mengusulkan</a:t>
            </a:r>
            <a:r>
              <a:rPr lang="en-US" dirty="0"/>
              <a:t> </a:t>
            </a:r>
            <a:r>
              <a:rPr lang="en-US" dirty="0" err="1"/>
              <a:t>pengangkatan</a:t>
            </a:r>
            <a:r>
              <a:rPr lang="en-US" dirty="0"/>
              <a:t> </a:t>
            </a:r>
            <a:r>
              <a:rPr lang="en-US" dirty="0" err="1"/>
              <a:t>jabatan</a:t>
            </a:r>
            <a:r>
              <a:rPr lang="en-US" dirty="0"/>
              <a:t> </a:t>
            </a:r>
            <a:r>
              <a:rPr lang="en-US" dirty="0" err="1"/>
              <a:t>akademik</a:t>
            </a:r>
            <a:r>
              <a:rPr lang="en-US" dirty="0"/>
              <a:t> </a:t>
            </a:r>
            <a:r>
              <a:rPr lang="en-US" dirty="0" err="1"/>
              <a:t>Lektor</a:t>
            </a:r>
            <a:r>
              <a:rPr lang="en-US" dirty="0"/>
              <a:t> </a:t>
            </a:r>
            <a:r>
              <a:rPr lang="en-US" dirty="0" err="1"/>
              <a:t>Kepala</a:t>
            </a:r>
            <a:r>
              <a:rPr lang="en-US" dirty="0"/>
              <a:t> </a:t>
            </a:r>
            <a:r>
              <a:rPr lang="en-US" dirty="0" err="1"/>
              <a:t>atau</a:t>
            </a:r>
            <a:r>
              <a:rPr lang="en-US" dirty="0"/>
              <a:t> </a:t>
            </a:r>
            <a:r>
              <a:rPr lang="en-US" dirty="0" err="1"/>
              <a:t>Profesor</a:t>
            </a:r>
            <a:r>
              <a:rPr lang="en-US" dirty="0"/>
              <a:t> </a:t>
            </a:r>
            <a:r>
              <a:rPr lang="en-US" dirty="0" err="1"/>
              <a:t>dan</a:t>
            </a:r>
            <a:r>
              <a:rPr lang="en-US" dirty="0"/>
              <a:t>/</a:t>
            </a:r>
            <a:r>
              <a:rPr lang="en-US" dirty="0" err="1"/>
              <a:t>atau</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Menteri</a:t>
            </a:r>
            <a:r>
              <a:rPr lang="en-US" dirty="0"/>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99745773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17</a:t>
            </a:fld>
            <a:endParaRPr lang="en-US">
              <a:solidFill>
                <a:prstClr val="black"/>
              </a:solidFill>
            </a:endParaRPr>
          </a:p>
        </p:txBody>
      </p:sp>
      <p:sp>
        <p:nvSpPr>
          <p:cNvPr id="9" name="Rectangle 2"/>
          <p:cNvSpPr>
            <a:spLocks noChangeArrowheads="1"/>
          </p:cNvSpPr>
          <p:nvPr/>
        </p:nvSpPr>
        <p:spPr bwMode="auto">
          <a:xfrm>
            <a:off x="990600" y="1143000"/>
            <a:ext cx="8077200" cy="564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smtClean="0">
                <a:solidFill>
                  <a:prstClr val="black"/>
                </a:solidFill>
                <a:ea typeface="Arial Unicode MS" pitchFamily="34" charset="-128"/>
                <a:cs typeface="Arial Unicode MS" pitchFamily="34" charset="-128"/>
              </a:rPr>
              <a:t>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r>
              <a:rPr lang="en-US" b="1" dirty="0" smtClean="0"/>
              <a:t>(6) </a:t>
            </a:r>
            <a:r>
              <a:rPr lang="en-US" dirty="0" smtClean="0"/>
              <a:t>Tata </a:t>
            </a:r>
            <a:r>
              <a:rPr lang="en-US" dirty="0" err="1"/>
              <a:t>cara</a:t>
            </a:r>
            <a:r>
              <a:rPr lang="en-US" dirty="0"/>
              <a:t> </a:t>
            </a:r>
            <a:r>
              <a:rPr lang="en-US" dirty="0" err="1"/>
              <a:t>penilaian</a:t>
            </a:r>
            <a:r>
              <a:rPr lang="en-US" dirty="0"/>
              <a:t> </a:t>
            </a:r>
            <a:r>
              <a:rPr lang="en-US" dirty="0" err="1"/>
              <a:t>angka</a:t>
            </a:r>
            <a:r>
              <a:rPr lang="en-US" dirty="0"/>
              <a:t> </a:t>
            </a:r>
            <a:r>
              <a:rPr lang="en-US" dirty="0" err="1"/>
              <a:t>kredit</a:t>
            </a:r>
            <a:r>
              <a:rPr lang="en-US" dirty="0"/>
              <a:t> </a:t>
            </a:r>
            <a:r>
              <a:rPr lang="en-US" dirty="0" err="1"/>
              <a:t>untuk</a:t>
            </a:r>
            <a:r>
              <a:rPr lang="en-US" dirty="0"/>
              <a:t> </a:t>
            </a:r>
            <a:r>
              <a:rPr lang="en-US" dirty="0" err="1">
                <a:solidFill>
                  <a:srgbClr val="0000FF"/>
                </a:solidFill>
              </a:rPr>
              <a:t>perguruan</a:t>
            </a:r>
            <a:r>
              <a:rPr lang="en-US" dirty="0">
                <a:solidFill>
                  <a:srgbClr val="0000FF"/>
                </a:solidFill>
              </a:rPr>
              <a:t> </a:t>
            </a:r>
            <a:r>
              <a:rPr lang="en-US" dirty="0" err="1">
                <a:solidFill>
                  <a:srgbClr val="0000FF"/>
                </a:solidFill>
              </a:rPr>
              <a:t>tinggi</a:t>
            </a:r>
            <a:r>
              <a:rPr lang="en-US" dirty="0">
                <a:solidFill>
                  <a:srgbClr val="0000FF"/>
                </a:solidFill>
              </a:rPr>
              <a:t> </a:t>
            </a:r>
            <a:r>
              <a:rPr lang="en-US" dirty="0" err="1">
                <a:solidFill>
                  <a:srgbClr val="0000FF"/>
                </a:solidFill>
              </a:rPr>
              <a:t>negeri</a:t>
            </a:r>
            <a:r>
              <a:rPr lang="en-US" dirty="0">
                <a:solidFill>
                  <a:srgbClr val="0000FF"/>
                </a:solidFill>
              </a:rPr>
              <a:t> non </a:t>
            </a:r>
            <a:r>
              <a:rPr lang="en-US" dirty="0" err="1">
                <a:solidFill>
                  <a:srgbClr val="0000FF"/>
                </a:solidFill>
              </a:rPr>
              <a:t>Kementerian</a:t>
            </a:r>
            <a:r>
              <a:rPr lang="en-US" dirty="0">
                <a:solidFill>
                  <a:srgbClr val="0000FF"/>
                </a:solidFill>
              </a:rPr>
              <a:t> </a:t>
            </a:r>
            <a:endParaRPr lang="en-US" dirty="0" smtClean="0">
              <a:solidFill>
                <a:srgbClr val="0000FF"/>
              </a:solidFill>
            </a:endParaRPr>
          </a:p>
          <a:p>
            <a:r>
              <a:rPr lang="en-US" dirty="0" smtClean="0">
                <a:solidFill>
                  <a:srgbClr val="0000FF"/>
                </a:solidFill>
              </a:rPr>
              <a:t>       </a:t>
            </a:r>
            <a:r>
              <a:rPr lang="en-US" dirty="0" err="1" smtClean="0"/>
              <a:t>dilakukan</a:t>
            </a:r>
            <a:r>
              <a:rPr lang="en-US" dirty="0" smtClean="0"/>
              <a:t> </a:t>
            </a:r>
            <a:r>
              <a:rPr lang="en-US" dirty="0" err="1"/>
              <a:t>dengan</a:t>
            </a:r>
            <a:r>
              <a:rPr lang="en-US" dirty="0"/>
              <a:t> </a:t>
            </a:r>
            <a:r>
              <a:rPr lang="en-US" dirty="0" err="1"/>
              <a:t>tahapan</a:t>
            </a:r>
            <a:r>
              <a:rPr lang="en-US" dirty="0"/>
              <a:t> </a:t>
            </a:r>
            <a:r>
              <a:rPr lang="en-US" dirty="0" err="1"/>
              <a:t>sebagai</a:t>
            </a:r>
            <a:r>
              <a:rPr lang="en-US" dirty="0"/>
              <a:t> </a:t>
            </a:r>
            <a:r>
              <a:rPr lang="en-US" dirty="0" err="1"/>
              <a:t>berikut</a:t>
            </a:r>
            <a:r>
              <a:rPr lang="en-US" dirty="0"/>
              <a:t> : </a:t>
            </a:r>
          </a:p>
          <a:p>
            <a:pPr marL="1085850" lvl="1" indent="-342900">
              <a:buFont typeface="+mj-lt"/>
              <a:buAutoNum type="alphaLcPeriod"/>
            </a:pPr>
            <a:r>
              <a:rPr lang="en-US" dirty="0" err="1" smtClean="0"/>
              <a:t>dosen</a:t>
            </a:r>
            <a:r>
              <a:rPr lang="en-US" dirty="0" smtClean="0"/>
              <a:t> </a:t>
            </a:r>
            <a:r>
              <a:rPr lang="en-US" dirty="0" err="1"/>
              <a:t>menyusun</a:t>
            </a:r>
            <a:r>
              <a:rPr lang="en-US" dirty="0"/>
              <a:t>/</a:t>
            </a:r>
            <a:r>
              <a:rPr lang="en-US" dirty="0" err="1"/>
              <a:t>mengisi</a:t>
            </a:r>
            <a:r>
              <a:rPr lang="en-US" dirty="0"/>
              <a:t> </a:t>
            </a:r>
            <a:r>
              <a:rPr lang="en-US" dirty="0" err="1"/>
              <a:t>daftar</a:t>
            </a:r>
            <a:r>
              <a:rPr lang="en-US" dirty="0"/>
              <a:t> </a:t>
            </a:r>
            <a:r>
              <a:rPr lang="en-US" dirty="0" err="1"/>
              <a:t>kegiatan</a:t>
            </a:r>
            <a:r>
              <a:rPr lang="en-US" dirty="0"/>
              <a:t> </a:t>
            </a:r>
            <a:r>
              <a:rPr lang="en-US" dirty="0" err="1"/>
              <a:t>untuk</a:t>
            </a:r>
            <a:r>
              <a:rPr lang="en-US" dirty="0"/>
              <a:t> </a:t>
            </a:r>
            <a:r>
              <a:rPr lang="en-US" dirty="0" err="1"/>
              <a:t>kenaikan</a:t>
            </a:r>
            <a:r>
              <a:rPr lang="en-US" dirty="0"/>
              <a:t> </a:t>
            </a:r>
            <a:r>
              <a:rPr lang="en-US" dirty="0" err="1"/>
              <a:t>jabatan</a:t>
            </a:r>
            <a:r>
              <a:rPr lang="en-US" dirty="0"/>
              <a:t> </a:t>
            </a:r>
            <a:r>
              <a:rPr lang="en-US" dirty="0" err="1"/>
              <a:t>akademik</a:t>
            </a:r>
            <a:r>
              <a:rPr lang="en-US" dirty="0"/>
              <a:t>/</a:t>
            </a:r>
            <a:r>
              <a:rPr lang="en-US" dirty="0" err="1"/>
              <a:t>pangkat</a:t>
            </a:r>
            <a:r>
              <a:rPr lang="en-US" dirty="0"/>
              <a:t>; </a:t>
            </a:r>
            <a:endParaRPr lang="en-US" dirty="0" smtClean="0"/>
          </a:p>
          <a:p>
            <a:pPr marL="1085850" lvl="1" indent="-342900">
              <a:buFont typeface="+mj-lt"/>
              <a:buAutoNum type="alphaLcPeriod"/>
            </a:pPr>
            <a:r>
              <a:rPr lang="en-US" dirty="0" err="1" smtClean="0"/>
              <a:t>pemimpin</a:t>
            </a:r>
            <a:r>
              <a:rPr lang="en-US" dirty="0" smtClean="0"/>
              <a:t> </a:t>
            </a:r>
            <a:r>
              <a:rPr lang="en-US" dirty="0" err="1"/>
              <a:t>jurusan</a:t>
            </a:r>
            <a:r>
              <a:rPr lang="en-US" dirty="0"/>
              <a:t> </a:t>
            </a:r>
            <a:r>
              <a:rPr lang="en-US" dirty="0" err="1"/>
              <a:t>atau</a:t>
            </a:r>
            <a:r>
              <a:rPr lang="en-US" dirty="0"/>
              <a:t> </a:t>
            </a:r>
            <a:r>
              <a:rPr lang="en-US" dirty="0" err="1"/>
              <a:t>departemen</a:t>
            </a:r>
            <a:r>
              <a:rPr lang="en-US" dirty="0"/>
              <a:t> </a:t>
            </a:r>
            <a:r>
              <a:rPr lang="en-US" dirty="0" err="1"/>
              <a:t>atau</a:t>
            </a:r>
            <a:r>
              <a:rPr lang="en-US" dirty="0"/>
              <a:t> unit lain yang </a:t>
            </a:r>
            <a:r>
              <a:rPr lang="en-US" dirty="0" err="1"/>
              <a:t>setara</a:t>
            </a:r>
            <a:r>
              <a:rPr lang="en-US" dirty="0"/>
              <a:t> </a:t>
            </a:r>
            <a:r>
              <a:rPr lang="en-US" dirty="0" err="1"/>
              <a:t>melakukan</a:t>
            </a:r>
            <a:r>
              <a:rPr lang="en-US" dirty="0"/>
              <a:t> </a:t>
            </a:r>
            <a:r>
              <a:rPr lang="en-US" dirty="0" err="1"/>
              <a:t>pemeriksaan</a:t>
            </a:r>
            <a:r>
              <a:rPr lang="en-US" dirty="0"/>
              <a:t> </a:t>
            </a:r>
            <a:r>
              <a:rPr lang="en-US" dirty="0" err="1"/>
              <a:t>dan</a:t>
            </a:r>
            <a:r>
              <a:rPr lang="en-US" dirty="0"/>
              <a:t> </a:t>
            </a:r>
            <a:r>
              <a:rPr lang="en-US" dirty="0" err="1"/>
              <a:t>penilaian</a:t>
            </a:r>
            <a:r>
              <a:rPr lang="en-US" dirty="0"/>
              <a:t> </a:t>
            </a:r>
            <a:r>
              <a:rPr lang="en-US" dirty="0" err="1"/>
              <a:t>kegiatan</a:t>
            </a:r>
            <a:r>
              <a:rPr lang="en-US" dirty="0"/>
              <a:t>, </a:t>
            </a:r>
            <a:r>
              <a:rPr lang="en-US" dirty="0" err="1"/>
              <a:t>kinerja</a:t>
            </a:r>
            <a:r>
              <a:rPr lang="en-US" dirty="0"/>
              <a:t>, </a:t>
            </a:r>
            <a:r>
              <a:rPr lang="en-US" dirty="0" err="1"/>
              <a:t>integritas</a:t>
            </a:r>
            <a:r>
              <a:rPr lang="en-US" dirty="0"/>
              <a:t>, </a:t>
            </a:r>
            <a:r>
              <a:rPr lang="en-US" dirty="0" err="1"/>
              <a:t>etika</a:t>
            </a:r>
            <a:r>
              <a:rPr lang="en-US" dirty="0"/>
              <a:t> </a:t>
            </a:r>
            <a:r>
              <a:rPr lang="en-US" dirty="0" err="1"/>
              <a:t>dan</a:t>
            </a:r>
            <a:r>
              <a:rPr lang="en-US" dirty="0"/>
              <a:t> </a:t>
            </a:r>
            <a:r>
              <a:rPr lang="en-US" dirty="0" err="1"/>
              <a:t>tata</a:t>
            </a:r>
            <a:r>
              <a:rPr lang="en-US" dirty="0"/>
              <a:t> </a:t>
            </a:r>
            <a:r>
              <a:rPr lang="en-US" dirty="0" err="1"/>
              <a:t>krama</a:t>
            </a:r>
            <a:r>
              <a:rPr lang="en-US" dirty="0"/>
              <a:t>, </a:t>
            </a:r>
            <a:r>
              <a:rPr lang="en-US" dirty="0" err="1"/>
              <a:t>serta</a:t>
            </a:r>
            <a:r>
              <a:rPr lang="en-US" dirty="0"/>
              <a:t> </a:t>
            </a:r>
            <a:r>
              <a:rPr lang="en-US" dirty="0" err="1"/>
              <a:t>tanggung</a:t>
            </a:r>
            <a:r>
              <a:rPr lang="en-US" dirty="0"/>
              <a:t> </a:t>
            </a:r>
            <a:r>
              <a:rPr lang="en-US" dirty="0" err="1"/>
              <a:t>jawab</a:t>
            </a:r>
            <a:r>
              <a:rPr lang="en-US" dirty="0"/>
              <a:t> </a:t>
            </a:r>
            <a:r>
              <a:rPr lang="en-US" dirty="0" err="1"/>
              <a:t>dalam</a:t>
            </a:r>
            <a:r>
              <a:rPr lang="en-US" dirty="0"/>
              <a:t> </a:t>
            </a:r>
            <a:r>
              <a:rPr lang="en-US" dirty="0" err="1"/>
              <a:t>pelaksanaan</a:t>
            </a:r>
            <a:r>
              <a:rPr lang="en-US" dirty="0"/>
              <a:t> </a:t>
            </a:r>
            <a:r>
              <a:rPr lang="en-US" dirty="0" err="1"/>
              <a:t>tugas</a:t>
            </a:r>
            <a:r>
              <a:rPr lang="en-US" dirty="0"/>
              <a:t> </a:t>
            </a:r>
            <a:r>
              <a:rPr lang="en-US" dirty="0" err="1"/>
              <a:t>dosen</a:t>
            </a:r>
            <a:r>
              <a:rPr lang="en-US" dirty="0"/>
              <a:t> </a:t>
            </a:r>
            <a:r>
              <a:rPr lang="en-US" dirty="0" err="1"/>
              <a:t>untuk</a:t>
            </a:r>
            <a:r>
              <a:rPr lang="en-US" dirty="0"/>
              <a:t> </a:t>
            </a:r>
            <a:r>
              <a:rPr lang="en-US" dirty="0" err="1"/>
              <a:t>usul</a:t>
            </a:r>
            <a:r>
              <a:rPr lang="en-US" dirty="0"/>
              <a:t> </a:t>
            </a:r>
            <a:r>
              <a:rPr lang="en-US" dirty="0" err="1"/>
              <a:t>kenaikan</a:t>
            </a:r>
            <a:r>
              <a:rPr lang="en-US" dirty="0"/>
              <a:t> </a:t>
            </a:r>
            <a:r>
              <a:rPr lang="en-US" dirty="0" err="1"/>
              <a:t>jabatan</a:t>
            </a:r>
            <a:r>
              <a:rPr lang="en-US" dirty="0"/>
              <a:t> </a:t>
            </a:r>
            <a:r>
              <a:rPr lang="en-US" dirty="0" err="1"/>
              <a:t>akademik</a:t>
            </a:r>
            <a:r>
              <a:rPr lang="en-US" dirty="0"/>
              <a:t>/</a:t>
            </a:r>
            <a:r>
              <a:rPr lang="en-US" dirty="0" err="1"/>
              <a:t>pangkat</a:t>
            </a:r>
            <a:r>
              <a:rPr lang="en-US" dirty="0"/>
              <a:t>; </a:t>
            </a:r>
            <a:endParaRPr lang="en-US" dirty="0" smtClean="0"/>
          </a:p>
          <a:p>
            <a:pPr marL="1085850" lvl="1" indent="-342900">
              <a:buFont typeface="+mj-lt"/>
              <a:buAutoNum type="alphaLcPeriod"/>
            </a:pPr>
            <a:r>
              <a:rPr lang="en-US" dirty="0" err="1" smtClean="0"/>
              <a:t>pemimpin</a:t>
            </a:r>
            <a:r>
              <a:rPr lang="en-US" dirty="0" smtClean="0"/>
              <a:t> </a:t>
            </a:r>
            <a:r>
              <a:rPr lang="en-US" dirty="0" err="1"/>
              <a:t>jurusan</a:t>
            </a:r>
            <a:r>
              <a:rPr lang="en-US" dirty="0"/>
              <a:t> </a:t>
            </a:r>
            <a:r>
              <a:rPr lang="en-US" dirty="0" err="1"/>
              <a:t>atau</a:t>
            </a:r>
            <a:r>
              <a:rPr lang="en-US" dirty="0"/>
              <a:t> </a:t>
            </a:r>
            <a:r>
              <a:rPr lang="en-US" dirty="0" err="1"/>
              <a:t>departemen</a:t>
            </a:r>
            <a:r>
              <a:rPr lang="en-US" dirty="0"/>
              <a:t> </a:t>
            </a:r>
            <a:r>
              <a:rPr lang="en-US" dirty="0" err="1"/>
              <a:t>atau</a:t>
            </a:r>
            <a:r>
              <a:rPr lang="en-US" dirty="0"/>
              <a:t> unit lain yang </a:t>
            </a:r>
            <a:r>
              <a:rPr lang="en-US" dirty="0" err="1"/>
              <a:t>setara</a:t>
            </a:r>
            <a:r>
              <a:rPr lang="en-US" dirty="0"/>
              <a:t> </a:t>
            </a:r>
            <a:r>
              <a:rPr lang="en-US" dirty="0" err="1"/>
              <a:t>meneruskan</a:t>
            </a:r>
            <a:r>
              <a:rPr lang="en-US" dirty="0"/>
              <a:t> </a:t>
            </a:r>
            <a:r>
              <a:rPr lang="en-US" dirty="0" err="1"/>
              <a:t>usul</a:t>
            </a:r>
            <a:r>
              <a:rPr lang="en-US" dirty="0"/>
              <a:t> </a:t>
            </a:r>
            <a:r>
              <a:rPr lang="en-US" dirty="0" err="1"/>
              <a:t>kenaikan</a:t>
            </a:r>
            <a:r>
              <a:rPr lang="en-US" dirty="0"/>
              <a:t> </a:t>
            </a:r>
            <a:r>
              <a:rPr lang="en-US" dirty="0" err="1"/>
              <a:t>jabatan</a:t>
            </a:r>
            <a:r>
              <a:rPr lang="en-US" dirty="0"/>
              <a:t> </a:t>
            </a:r>
            <a:r>
              <a:rPr lang="en-US" dirty="0" err="1"/>
              <a:t>akademik</a:t>
            </a:r>
            <a:r>
              <a:rPr lang="en-US" dirty="0"/>
              <a:t> </a:t>
            </a:r>
            <a:r>
              <a:rPr lang="en-US" dirty="0" err="1"/>
              <a:t>ke</a:t>
            </a:r>
            <a:r>
              <a:rPr lang="en-US" dirty="0"/>
              <a:t> </a:t>
            </a:r>
            <a:r>
              <a:rPr lang="en-US" dirty="0" err="1"/>
              <a:t>tingkat</a:t>
            </a:r>
            <a:r>
              <a:rPr lang="en-US" dirty="0"/>
              <a:t> </a:t>
            </a:r>
            <a:r>
              <a:rPr lang="en-US" dirty="0" err="1"/>
              <a:t>Fakultas</a:t>
            </a:r>
            <a:r>
              <a:rPr lang="en-US" dirty="0"/>
              <a:t>/unit yang </a:t>
            </a:r>
            <a:r>
              <a:rPr lang="en-US" dirty="0" err="1"/>
              <a:t>setara</a:t>
            </a:r>
            <a:r>
              <a:rPr lang="en-US" dirty="0"/>
              <a:t> </a:t>
            </a:r>
            <a:r>
              <a:rPr lang="en-US" dirty="0" err="1"/>
              <a:t>bagi</a:t>
            </a:r>
            <a:r>
              <a:rPr lang="en-US" dirty="0"/>
              <a:t> </a:t>
            </a:r>
            <a:r>
              <a:rPr lang="en-US" dirty="0" err="1"/>
              <a:t>universitas</a:t>
            </a:r>
            <a:r>
              <a:rPr lang="en-US" dirty="0"/>
              <a:t>/</a:t>
            </a:r>
            <a:r>
              <a:rPr lang="en-US" dirty="0" err="1"/>
              <a:t>institut</a:t>
            </a:r>
            <a:r>
              <a:rPr lang="en-US" dirty="0"/>
              <a:t>; </a:t>
            </a:r>
            <a:endParaRPr lang="en-US" dirty="0" smtClean="0"/>
          </a:p>
          <a:p>
            <a:pPr marL="1085850" lvl="1" indent="-342900">
              <a:buFont typeface="+mj-lt"/>
              <a:buAutoNum type="alphaLcPeriod"/>
            </a:pPr>
            <a:r>
              <a:rPr lang="en-US" dirty="0" err="1" smtClean="0"/>
              <a:t>pemimpin</a:t>
            </a:r>
            <a:r>
              <a:rPr lang="en-US" dirty="0" smtClean="0"/>
              <a:t> </a:t>
            </a:r>
            <a:r>
              <a:rPr lang="en-US" dirty="0" err="1"/>
              <a:t>jurusan</a:t>
            </a:r>
            <a:r>
              <a:rPr lang="en-US" dirty="0"/>
              <a:t> </a:t>
            </a:r>
            <a:r>
              <a:rPr lang="en-US" dirty="0" err="1"/>
              <a:t>atau</a:t>
            </a:r>
            <a:r>
              <a:rPr lang="en-US" dirty="0"/>
              <a:t> </a:t>
            </a:r>
            <a:r>
              <a:rPr lang="en-US" dirty="0" err="1"/>
              <a:t>departemen</a:t>
            </a:r>
            <a:r>
              <a:rPr lang="en-US" dirty="0"/>
              <a:t> </a:t>
            </a:r>
            <a:r>
              <a:rPr lang="en-US" dirty="0" err="1"/>
              <a:t>atau</a:t>
            </a:r>
            <a:r>
              <a:rPr lang="en-US" dirty="0"/>
              <a:t> unit lain yang </a:t>
            </a:r>
            <a:r>
              <a:rPr lang="en-US" dirty="0" err="1"/>
              <a:t>setara</a:t>
            </a:r>
            <a:r>
              <a:rPr lang="en-US" dirty="0"/>
              <a:t> </a:t>
            </a:r>
            <a:r>
              <a:rPr lang="en-US" dirty="0" err="1"/>
              <a:t>meneruskan</a:t>
            </a:r>
            <a:r>
              <a:rPr lang="en-US" dirty="0"/>
              <a:t> </a:t>
            </a:r>
            <a:r>
              <a:rPr lang="en-US" dirty="0" err="1"/>
              <a:t>usul</a:t>
            </a:r>
            <a:r>
              <a:rPr lang="en-US" dirty="0"/>
              <a:t> </a:t>
            </a:r>
            <a:r>
              <a:rPr lang="en-US" dirty="0" err="1"/>
              <a:t>kenaikan</a:t>
            </a:r>
            <a:r>
              <a:rPr lang="en-US" dirty="0"/>
              <a:t> </a:t>
            </a:r>
            <a:r>
              <a:rPr lang="en-US" dirty="0" err="1"/>
              <a:t>jabatan</a:t>
            </a:r>
            <a:r>
              <a:rPr lang="en-US" dirty="0"/>
              <a:t> </a:t>
            </a:r>
            <a:r>
              <a:rPr lang="en-US" dirty="0" err="1"/>
              <a:t>akademik</a:t>
            </a:r>
            <a:r>
              <a:rPr lang="en-US" dirty="0"/>
              <a:t> </a:t>
            </a:r>
            <a:r>
              <a:rPr lang="en-US" dirty="0" err="1"/>
              <a:t>ke</a:t>
            </a:r>
            <a:r>
              <a:rPr lang="en-US" dirty="0"/>
              <a:t> </a:t>
            </a:r>
            <a:r>
              <a:rPr lang="en-US" dirty="0" err="1"/>
              <a:t>ketua</a:t>
            </a:r>
            <a:r>
              <a:rPr lang="en-US" dirty="0"/>
              <a:t>/</a:t>
            </a:r>
            <a:r>
              <a:rPr lang="en-US" dirty="0" err="1"/>
              <a:t>direktur</a:t>
            </a:r>
            <a:r>
              <a:rPr lang="en-US" dirty="0"/>
              <a:t> </a:t>
            </a:r>
            <a:r>
              <a:rPr lang="en-US" dirty="0" err="1"/>
              <a:t>sebagai</a:t>
            </a:r>
            <a:r>
              <a:rPr lang="en-US" dirty="0"/>
              <a:t> </a:t>
            </a:r>
            <a:r>
              <a:rPr lang="en-US" dirty="0" err="1"/>
              <a:t>pemimpin</a:t>
            </a:r>
            <a:r>
              <a:rPr lang="en-US" dirty="0"/>
              <a:t> </a:t>
            </a:r>
            <a:r>
              <a:rPr lang="en-US" dirty="0" err="1"/>
              <a:t>perguruan</a:t>
            </a:r>
            <a:r>
              <a:rPr lang="en-US" dirty="0"/>
              <a:t> </a:t>
            </a:r>
            <a:r>
              <a:rPr lang="en-US" dirty="0" err="1"/>
              <a:t>tinggi</a:t>
            </a:r>
            <a:r>
              <a:rPr lang="en-US" dirty="0"/>
              <a:t> </a:t>
            </a:r>
            <a:r>
              <a:rPr lang="en-US" dirty="0" err="1"/>
              <a:t>bagi</a:t>
            </a:r>
            <a:r>
              <a:rPr lang="en-US" dirty="0"/>
              <a:t> </a:t>
            </a:r>
            <a:r>
              <a:rPr lang="en-US" dirty="0" err="1"/>
              <a:t>sekolah</a:t>
            </a:r>
            <a:r>
              <a:rPr lang="en-US" dirty="0"/>
              <a:t> </a:t>
            </a:r>
            <a:r>
              <a:rPr lang="en-US" dirty="0" err="1"/>
              <a:t>tinggi</a:t>
            </a:r>
            <a:r>
              <a:rPr lang="en-US" dirty="0"/>
              <a:t>/</a:t>
            </a:r>
            <a:r>
              <a:rPr lang="en-US" dirty="0" err="1"/>
              <a:t>politeknik</a:t>
            </a:r>
            <a:r>
              <a:rPr lang="en-US" dirty="0"/>
              <a:t>/ </a:t>
            </a:r>
            <a:r>
              <a:rPr lang="en-US" dirty="0" err="1"/>
              <a:t>akademi</a:t>
            </a:r>
            <a:r>
              <a:rPr lang="en-US" dirty="0"/>
              <a:t>; </a:t>
            </a:r>
          </a:p>
          <a:p>
            <a:pPr marL="1200150" lvl="1" indent="-457200">
              <a:buFont typeface="+mj-lt"/>
              <a:buAutoNum type="alphaLcPeriod"/>
            </a:pPr>
            <a:endParaRPr lang="en-US" sz="1700" dirty="0">
              <a:solidFill>
                <a:prstClr val="black"/>
              </a:solidFill>
            </a:endParaRP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162663594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18</a:t>
            </a:fld>
            <a:endParaRPr lang="en-US">
              <a:solidFill>
                <a:prstClr val="black"/>
              </a:solidFill>
            </a:endParaRPr>
          </a:p>
        </p:txBody>
      </p:sp>
      <p:sp>
        <p:nvSpPr>
          <p:cNvPr id="9" name="Rectangle 2"/>
          <p:cNvSpPr>
            <a:spLocks noChangeArrowheads="1"/>
          </p:cNvSpPr>
          <p:nvPr/>
        </p:nvSpPr>
        <p:spPr bwMode="auto">
          <a:xfrm>
            <a:off x="990600" y="1143000"/>
            <a:ext cx="8077200" cy="53860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a:t>
            </a:r>
            <a:r>
              <a:rPr lang="id-ID" altLang="en-US" sz="3200" b="1" dirty="0" smtClean="0">
                <a:ea typeface="Arial Unicode MS" pitchFamily="34" charset="-128"/>
                <a:cs typeface="Arial Unicode MS" pitchFamily="34" charset="-128"/>
              </a:rPr>
              <a:t>(6) </a:t>
            </a:r>
            <a:r>
              <a:rPr lang="id-ID" altLang="en-US" sz="3200" b="1" dirty="0">
                <a:ea typeface="Arial Unicode MS" pitchFamily="34" charset="-128"/>
                <a:cs typeface="Arial Unicode MS" pitchFamily="34" charset="-128"/>
              </a:rPr>
              <a:t>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342900" indent="-342900">
              <a:buFont typeface="+mj-lt"/>
              <a:buAutoNum type="alphaLcPeriod" startAt="5"/>
            </a:pPr>
            <a:r>
              <a:rPr lang="en-US" dirty="0" err="1" smtClean="0"/>
              <a:t>pemimpin</a:t>
            </a:r>
            <a:r>
              <a:rPr lang="en-US" dirty="0" smtClean="0"/>
              <a:t> </a:t>
            </a:r>
            <a:r>
              <a:rPr lang="en-US" dirty="0" err="1"/>
              <a:t>fakultas</a:t>
            </a:r>
            <a:r>
              <a:rPr lang="en-US" dirty="0"/>
              <a:t>/unit </a:t>
            </a:r>
            <a:r>
              <a:rPr lang="en-US" dirty="0" err="1"/>
              <a:t>atau</a:t>
            </a:r>
            <a:r>
              <a:rPr lang="en-US" dirty="0"/>
              <a:t> yang </a:t>
            </a:r>
            <a:r>
              <a:rPr lang="en-US" dirty="0" err="1"/>
              <a:t>setara</a:t>
            </a:r>
            <a:r>
              <a:rPr lang="en-US" dirty="0"/>
              <a:t> </a:t>
            </a:r>
            <a:r>
              <a:rPr lang="en-US" dirty="0" err="1"/>
              <a:t>melakukan</a:t>
            </a:r>
            <a:r>
              <a:rPr lang="en-US" dirty="0"/>
              <a:t> </a:t>
            </a:r>
            <a:r>
              <a:rPr lang="en-US" dirty="0" err="1"/>
              <a:t>pemeriksaan</a:t>
            </a:r>
            <a:r>
              <a:rPr lang="en-US" dirty="0"/>
              <a:t> </a:t>
            </a:r>
            <a:r>
              <a:rPr lang="en-US" dirty="0" err="1"/>
              <a:t>dan</a:t>
            </a:r>
            <a:r>
              <a:rPr lang="en-US" dirty="0"/>
              <a:t> </a:t>
            </a:r>
            <a:r>
              <a:rPr lang="en-US" dirty="0" err="1"/>
              <a:t>penilaian</a:t>
            </a:r>
            <a:r>
              <a:rPr lang="en-US" dirty="0"/>
              <a:t> </a:t>
            </a:r>
            <a:r>
              <a:rPr lang="en-US" dirty="0" err="1"/>
              <a:t>kegiatan</a:t>
            </a:r>
            <a:r>
              <a:rPr lang="en-US" dirty="0"/>
              <a:t>, </a:t>
            </a:r>
            <a:r>
              <a:rPr lang="en-US" dirty="0" err="1"/>
              <a:t>kinerja</a:t>
            </a:r>
            <a:r>
              <a:rPr lang="en-US" dirty="0"/>
              <a:t>, </a:t>
            </a:r>
            <a:r>
              <a:rPr lang="en-US" dirty="0" err="1"/>
              <a:t>integritas</a:t>
            </a:r>
            <a:r>
              <a:rPr lang="en-US" dirty="0"/>
              <a:t>, </a:t>
            </a:r>
            <a:r>
              <a:rPr lang="en-US" dirty="0" err="1"/>
              <a:t>etika</a:t>
            </a:r>
            <a:r>
              <a:rPr lang="en-US" dirty="0"/>
              <a:t> </a:t>
            </a:r>
            <a:r>
              <a:rPr lang="en-US" dirty="0" err="1"/>
              <a:t>dan</a:t>
            </a:r>
            <a:r>
              <a:rPr lang="en-US" dirty="0"/>
              <a:t> </a:t>
            </a:r>
            <a:r>
              <a:rPr lang="en-US" dirty="0" err="1"/>
              <a:t>tata</a:t>
            </a:r>
            <a:r>
              <a:rPr lang="en-US" dirty="0"/>
              <a:t> </a:t>
            </a:r>
            <a:r>
              <a:rPr lang="en-US" dirty="0" err="1"/>
              <a:t>krama</a:t>
            </a:r>
            <a:r>
              <a:rPr lang="en-US" dirty="0"/>
              <a:t>, </a:t>
            </a:r>
            <a:r>
              <a:rPr lang="en-US" dirty="0" err="1"/>
              <a:t>serta</a:t>
            </a:r>
            <a:r>
              <a:rPr lang="en-US" dirty="0"/>
              <a:t> </a:t>
            </a:r>
            <a:r>
              <a:rPr lang="en-US" dirty="0" err="1"/>
              <a:t>tanggung</a:t>
            </a:r>
            <a:r>
              <a:rPr lang="en-US" dirty="0"/>
              <a:t> </a:t>
            </a:r>
            <a:r>
              <a:rPr lang="en-US" dirty="0" err="1"/>
              <a:t>jawab</a:t>
            </a:r>
            <a:r>
              <a:rPr lang="en-US" dirty="0"/>
              <a:t> </a:t>
            </a:r>
            <a:r>
              <a:rPr lang="en-US" dirty="0" err="1"/>
              <a:t>dalam</a:t>
            </a:r>
            <a:r>
              <a:rPr lang="en-US" dirty="0"/>
              <a:t> </a:t>
            </a:r>
            <a:r>
              <a:rPr lang="en-US" dirty="0" err="1"/>
              <a:t>pelaksanaan</a:t>
            </a:r>
            <a:r>
              <a:rPr lang="en-US" dirty="0"/>
              <a:t> </a:t>
            </a:r>
            <a:r>
              <a:rPr lang="en-US" dirty="0" err="1"/>
              <a:t>tugas</a:t>
            </a:r>
            <a:r>
              <a:rPr lang="en-US" dirty="0"/>
              <a:t> </a:t>
            </a:r>
            <a:r>
              <a:rPr lang="en-US" dirty="0" err="1"/>
              <a:t>dosen</a:t>
            </a:r>
            <a:r>
              <a:rPr lang="en-US" dirty="0"/>
              <a:t> </a:t>
            </a:r>
            <a:r>
              <a:rPr lang="en-US" dirty="0" err="1"/>
              <a:t>untuk</a:t>
            </a:r>
            <a:r>
              <a:rPr lang="en-US" dirty="0"/>
              <a:t> </a:t>
            </a:r>
            <a:r>
              <a:rPr lang="en-US" dirty="0" err="1"/>
              <a:t>usul</a:t>
            </a:r>
            <a:r>
              <a:rPr lang="en-US" dirty="0"/>
              <a:t> </a:t>
            </a:r>
            <a:r>
              <a:rPr lang="en-US" dirty="0" err="1"/>
              <a:t>kenaikan</a:t>
            </a:r>
            <a:r>
              <a:rPr lang="en-US" dirty="0"/>
              <a:t> </a:t>
            </a:r>
            <a:r>
              <a:rPr lang="en-US" dirty="0" err="1"/>
              <a:t>jabatan</a:t>
            </a:r>
            <a:r>
              <a:rPr lang="en-US" dirty="0"/>
              <a:t> </a:t>
            </a:r>
            <a:r>
              <a:rPr lang="en-US" dirty="0" err="1"/>
              <a:t>akademik</a:t>
            </a:r>
            <a:r>
              <a:rPr lang="en-US" dirty="0"/>
              <a:t>/</a:t>
            </a:r>
            <a:r>
              <a:rPr lang="en-US" dirty="0" err="1"/>
              <a:t>pangkat</a:t>
            </a:r>
            <a:r>
              <a:rPr lang="en-US" dirty="0"/>
              <a:t>; </a:t>
            </a:r>
            <a:endParaRPr lang="en-US" dirty="0" smtClean="0"/>
          </a:p>
          <a:p>
            <a:pPr marL="342900" indent="-342900">
              <a:buFont typeface="+mj-lt"/>
              <a:buAutoNum type="alphaLcPeriod" startAt="5"/>
            </a:pPr>
            <a:r>
              <a:rPr lang="en-US" dirty="0" err="1" smtClean="0"/>
              <a:t>pemimpin</a:t>
            </a:r>
            <a:r>
              <a:rPr lang="en-US" dirty="0" smtClean="0"/>
              <a:t> </a:t>
            </a:r>
            <a:r>
              <a:rPr lang="en-US" dirty="0" err="1"/>
              <a:t>fakultas</a:t>
            </a:r>
            <a:r>
              <a:rPr lang="en-US" dirty="0"/>
              <a:t>/unit </a:t>
            </a:r>
            <a:r>
              <a:rPr lang="en-US" dirty="0" err="1"/>
              <a:t>atau</a:t>
            </a:r>
            <a:r>
              <a:rPr lang="en-US" dirty="0"/>
              <a:t> yang </a:t>
            </a:r>
            <a:r>
              <a:rPr lang="en-US" dirty="0" err="1"/>
              <a:t>setara</a:t>
            </a:r>
            <a:r>
              <a:rPr lang="en-US" dirty="0"/>
              <a:t> </a:t>
            </a:r>
            <a:r>
              <a:rPr lang="en-US" dirty="0" err="1"/>
              <a:t>meneruskan</a:t>
            </a:r>
            <a:r>
              <a:rPr lang="en-US" dirty="0"/>
              <a:t> </a:t>
            </a:r>
            <a:r>
              <a:rPr lang="en-US" dirty="0" err="1"/>
              <a:t>usul</a:t>
            </a:r>
            <a:r>
              <a:rPr lang="en-US" dirty="0"/>
              <a:t> </a:t>
            </a:r>
            <a:r>
              <a:rPr lang="en-US" dirty="0" err="1"/>
              <a:t>kenaikan</a:t>
            </a:r>
            <a:r>
              <a:rPr lang="en-US" dirty="0"/>
              <a:t> </a:t>
            </a:r>
            <a:r>
              <a:rPr lang="en-US" dirty="0" err="1"/>
              <a:t>pangkat</a:t>
            </a:r>
            <a:r>
              <a:rPr lang="en-US" dirty="0"/>
              <a:t> </a:t>
            </a:r>
            <a:r>
              <a:rPr lang="en-US" dirty="0" err="1"/>
              <a:t>ke</a:t>
            </a:r>
            <a:r>
              <a:rPr lang="en-US" dirty="0"/>
              <a:t> </a:t>
            </a:r>
            <a:r>
              <a:rPr lang="en-US" dirty="0" err="1"/>
              <a:t>pimpinan</a:t>
            </a:r>
            <a:r>
              <a:rPr lang="en-US" dirty="0"/>
              <a:t> </a:t>
            </a:r>
            <a:r>
              <a:rPr lang="en-US" dirty="0" err="1"/>
              <a:t>perguruan</a:t>
            </a:r>
            <a:r>
              <a:rPr lang="en-US" dirty="0"/>
              <a:t> </a:t>
            </a:r>
            <a:r>
              <a:rPr lang="en-US" dirty="0" err="1"/>
              <a:t>tinggi</a:t>
            </a:r>
            <a:r>
              <a:rPr lang="en-US" dirty="0"/>
              <a:t> </a:t>
            </a:r>
            <a:r>
              <a:rPr lang="en-US" dirty="0" err="1"/>
              <a:t>bagi</a:t>
            </a:r>
            <a:r>
              <a:rPr lang="en-US" dirty="0"/>
              <a:t> </a:t>
            </a:r>
            <a:r>
              <a:rPr lang="en-US" dirty="0" err="1"/>
              <a:t>universitas</a:t>
            </a:r>
            <a:r>
              <a:rPr lang="en-US" dirty="0"/>
              <a:t>/</a:t>
            </a:r>
            <a:r>
              <a:rPr lang="en-US" dirty="0" err="1"/>
              <a:t>institut</a:t>
            </a:r>
            <a:r>
              <a:rPr lang="en-US" dirty="0"/>
              <a:t>; </a:t>
            </a:r>
            <a:endParaRPr lang="en-US" dirty="0" smtClean="0"/>
          </a:p>
          <a:p>
            <a:pPr marL="342900" indent="-342900">
              <a:buFont typeface="+mj-lt"/>
              <a:buAutoNum type="alphaLcPeriod" startAt="5"/>
            </a:pPr>
            <a:r>
              <a:rPr lang="en-US" dirty="0" err="1" smtClean="0"/>
              <a:t>dengan</a:t>
            </a:r>
            <a:r>
              <a:rPr lang="en-US" dirty="0" smtClean="0"/>
              <a:t> </a:t>
            </a:r>
            <a:r>
              <a:rPr lang="en-US" dirty="0" err="1"/>
              <a:t>pertimbangan</a:t>
            </a:r>
            <a:r>
              <a:rPr lang="en-US" dirty="0"/>
              <a:t> </a:t>
            </a:r>
            <a:r>
              <a:rPr lang="en-US" dirty="0" err="1"/>
              <a:t>senat</a:t>
            </a:r>
            <a:r>
              <a:rPr lang="en-US" dirty="0"/>
              <a:t> </a:t>
            </a:r>
            <a:r>
              <a:rPr lang="en-US" dirty="0" err="1"/>
              <a:t>perguruan</a:t>
            </a:r>
            <a:r>
              <a:rPr lang="en-US" dirty="0"/>
              <a:t> </a:t>
            </a:r>
            <a:r>
              <a:rPr lang="en-US" dirty="0" err="1"/>
              <a:t>tinggi</a:t>
            </a:r>
            <a:r>
              <a:rPr lang="en-US" dirty="0"/>
              <a:t>, </a:t>
            </a:r>
            <a:r>
              <a:rPr lang="en-US" dirty="0" err="1"/>
              <a:t>Pemimpin</a:t>
            </a:r>
            <a:r>
              <a:rPr lang="en-US" dirty="0"/>
              <a:t> </a:t>
            </a:r>
            <a:r>
              <a:rPr lang="en-US" dirty="0" err="1"/>
              <a:t>perguruan</a:t>
            </a:r>
            <a:r>
              <a:rPr lang="en-US" dirty="0"/>
              <a:t> </a:t>
            </a:r>
            <a:r>
              <a:rPr lang="en-US" dirty="0" err="1"/>
              <a:t>tinggi</a:t>
            </a:r>
            <a:r>
              <a:rPr lang="en-US" dirty="0"/>
              <a:t> </a:t>
            </a:r>
            <a:r>
              <a:rPr lang="en-US" dirty="0" err="1"/>
              <a:t>mengusulkan</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berikut</a:t>
            </a:r>
            <a:r>
              <a:rPr lang="en-US" dirty="0"/>
              <a:t> </a:t>
            </a:r>
            <a:r>
              <a:rPr lang="en-US" dirty="0" err="1"/>
              <a:t>pengangkatan</a:t>
            </a:r>
            <a:r>
              <a:rPr lang="en-US" dirty="0"/>
              <a:t> </a:t>
            </a:r>
            <a:r>
              <a:rPr lang="en-US" dirty="0" err="1"/>
              <a:t>ke</a:t>
            </a:r>
            <a:r>
              <a:rPr lang="en-US" dirty="0"/>
              <a:t> </a:t>
            </a:r>
            <a:r>
              <a:rPr lang="en-US" dirty="0" err="1"/>
              <a:t>dalam</a:t>
            </a:r>
            <a:r>
              <a:rPr lang="en-US" dirty="0"/>
              <a:t> </a:t>
            </a:r>
            <a:r>
              <a:rPr lang="en-US" dirty="0" err="1"/>
              <a:t>jabatan</a:t>
            </a:r>
            <a:r>
              <a:rPr lang="en-US" dirty="0"/>
              <a:t> </a:t>
            </a:r>
            <a:r>
              <a:rPr lang="en-US" dirty="0" err="1"/>
              <a:t>bagi</a:t>
            </a:r>
            <a:r>
              <a:rPr lang="en-US" dirty="0"/>
              <a:t> </a:t>
            </a:r>
            <a:r>
              <a:rPr lang="en-US" dirty="0" err="1"/>
              <a:t>jabatan</a:t>
            </a:r>
            <a:r>
              <a:rPr lang="en-US" dirty="0"/>
              <a:t> </a:t>
            </a:r>
            <a:r>
              <a:rPr lang="en-US" dirty="0" err="1"/>
              <a:t>Asisten</a:t>
            </a:r>
            <a:r>
              <a:rPr lang="en-US" dirty="0"/>
              <a:t> </a:t>
            </a:r>
            <a:r>
              <a:rPr lang="en-US" dirty="0" err="1"/>
              <a:t>Ahli</a:t>
            </a:r>
            <a:r>
              <a:rPr lang="en-US" dirty="0"/>
              <a:t> </a:t>
            </a:r>
            <a:r>
              <a:rPr lang="en-US" dirty="0" err="1"/>
              <a:t>dan</a:t>
            </a:r>
            <a:r>
              <a:rPr lang="en-US" dirty="0"/>
              <a:t> </a:t>
            </a:r>
            <a:r>
              <a:rPr lang="en-US" dirty="0" err="1"/>
              <a:t>Lektor</a:t>
            </a:r>
            <a:r>
              <a:rPr lang="en-US" dirty="0"/>
              <a:t> </a:t>
            </a:r>
            <a:r>
              <a:rPr lang="en-US" dirty="0" err="1"/>
              <a:t>serta</a:t>
            </a:r>
            <a:r>
              <a:rPr lang="en-US" dirty="0"/>
              <a:t> </a:t>
            </a:r>
            <a:r>
              <a:rPr lang="en-US" dirty="0" err="1"/>
              <a:t>usulan</a:t>
            </a:r>
            <a:r>
              <a:rPr lang="en-US" dirty="0"/>
              <a:t> </a:t>
            </a:r>
            <a:r>
              <a:rPr lang="en-US" dirty="0" err="1"/>
              <a:t>kenaikan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Menteri</a:t>
            </a:r>
            <a:r>
              <a:rPr lang="en-US" dirty="0"/>
              <a:t>/</a:t>
            </a:r>
            <a:r>
              <a:rPr lang="en-US" dirty="0" err="1"/>
              <a:t>pimpinan</a:t>
            </a:r>
            <a:r>
              <a:rPr lang="en-US" dirty="0"/>
              <a:t> </a:t>
            </a:r>
            <a:r>
              <a:rPr lang="en-US" dirty="0" err="1"/>
              <a:t>lembaga</a:t>
            </a:r>
            <a:r>
              <a:rPr lang="en-US" dirty="0"/>
              <a:t> </a:t>
            </a:r>
            <a:r>
              <a:rPr lang="en-US" dirty="0" err="1"/>
              <a:t>pemerintah</a:t>
            </a:r>
            <a:r>
              <a:rPr lang="en-US" dirty="0"/>
              <a:t> non </a:t>
            </a:r>
            <a:r>
              <a:rPr lang="en-US" dirty="0" err="1"/>
              <a:t>Kementerian</a:t>
            </a:r>
            <a:r>
              <a:rPr lang="en-US" dirty="0"/>
              <a:t> yang </a:t>
            </a:r>
            <a:r>
              <a:rPr lang="en-US" dirty="0" err="1"/>
              <a:t>bersangkutan</a:t>
            </a:r>
            <a:r>
              <a:rPr lang="en-US" dirty="0"/>
              <a:t>; </a:t>
            </a:r>
            <a:endParaRPr lang="en-US" dirty="0" smtClean="0"/>
          </a:p>
          <a:p>
            <a:pPr marL="342900" indent="-342900">
              <a:buFont typeface="+mj-lt"/>
              <a:buAutoNum type="alphaLcPeriod" startAt="5"/>
            </a:pPr>
            <a:r>
              <a:rPr lang="en-US" dirty="0" err="1" smtClean="0"/>
              <a:t>pemimpin</a:t>
            </a:r>
            <a:r>
              <a:rPr lang="en-US" dirty="0" smtClean="0"/>
              <a:t> </a:t>
            </a:r>
            <a:r>
              <a:rPr lang="en-US" dirty="0" err="1"/>
              <a:t>perguruan</a:t>
            </a:r>
            <a:r>
              <a:rPr lang="en-US" dirty="0"/>
              <a:t> </a:t>
            </a:r>
            <a:r>
              <a:rPr lang="en-US" dirty="0" err="1"/>
              <a:t>tinggi</a:t>
            </a:r>
            <a:r>
              <a:rPr lang="en-US" dirty="0"/>
              <a:t> </a:t>
            </a:r>
            <a:r>
              <a:rPr lang="en-US" dirty="0" err="1"/>
              <a:t>meneruskan</a:t>
            </a:r>
            <a:r>
              <a:rPr lang="en-US" dirty="0"/>
              <a:t> </a:t>
            </a:r>
            <a:r>
              <a:rPr lang="en-US" dirty="0" err="1"/>
              <a:t>usul</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dan</a:t>
            </a:r>
            <a:r>
              <a:rPr lang="en-US" dirty="0"/>
              <a:t> </a:t>
            </a:r>
            <a:r>
              <a:rPr lang="en-US" dirty="0" err="1"/>
              <a:t>pengangkatan</a:t>
            </a:r>
            <a:r>
              <a:rPr lang="en-US" dirty="0"/>
              <a:t> </a:t>
            </a:r>
            <a:r>
              <a:rPr lang="en-US" dirty="0" err="1"/>
              <a:t>ke</a:t>
            </a:r>
            <a:r>
              <a:rPr lang="en-US" dirty="0"/>
              <a:t> </a:t>
            </a:r>
            <a:r>
              <a:rPr lang="en-US" dirty="0" err="1"/>
              <a:t>dalam</a:t>
            </a:r>
            <a:r>
              <a:rPr lang="en-US" dirty="0"/>
              <a:t> </a:t>
            </a:r>
            <a:r>
              <a:rPr lang="en-US" dirty="0" err="1"/>
              <a:t>jabatan</a:t>
            </a:r>
            <a:r>
              <a:rPr lang="en-US" dirty="0"/>
              <a:t> </a:t>
            </a:r>
            <a:r>
              <a:rPr lang="en-US" dirty="0" err="1"/>
              <a:t>Lektor</a:t>
            </a:r>
            <a:r>
              <a:rPr lang="en-US" dirty="0"/>
              <a:t> </a:t>
            </a:r>
            <a:r>
              <a:rPr lang="en-US" dirty="0" err="1"/>
              <a:t>Kepala</a:t>
            </a:r>
            <a:r>
              <a:rPr lang="en-US" dirty="0"/>
              <a:t> </a:t>
            </a:r>
            <a:r>
              <a:rPr lang="en-US" dirty="0" err="1"/>
              <a:t>atau</a:t>
            </a:r>
            <a:r>
              <a:rPr lang="en-US" dirty="0"/>
              <a:t> </a:t>
            </a:r>
            <a:r>
              <a:rPr lang="en-US" dirty="0" err="1"/>
              <a:t>Profesor</a:t>
            </a:r>
            <a:r>
              <a:rPr lang="en-US" dirty="0"/>
              <a:t> </a:t>
            </a:r>
            <a:r>
              <a:rPr lang="en-US" dirty="0" err="1"/>
              <a:t>dan</a:t>
            </a:r>
            <a:r>
              <a:rPr lang="en-US" dirty="0"/>
              <a:t>/</a:t>
            </a:r>
            <a:r>
              <a:rPr lang="en-US" dirty="0" err="1"/>
              <a:t>atau</a:t>
            </a:r>
            <a:r>
              <a:rPr lang="en-US" dirty="0"/>
              <a:t> </a:t>
            </a:r>
            <a:r>
              <a:rPr lang="en-US" dirty="0" err="1"/>
              <a:t>kenaikan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Menteri</a:t>
            </a:r>
            <a:r>
              <a:rPr lang="en-US" dirty="0"/>
              <a:t>/</a:t>
            </a:r>
            <a:r>
              <a:rPr lang="en-US" dirty="0" err="1"/>
              <a:t>pimpinan</a:t>
            </a:r>
            <a:r>
              <a:rPr lang="en-US" dirty="0"/>
              <a:t> </a:t>
            </a:r>
            <a:r>
              <a:rPr lang="en-US" dirty="0" err="1"/>
              <a:t>lembaga</a:t>
            </a:r>
            <a:r>
              <a:rPr lang="en-US" dirty="0"/>
              <a:t> </a:t>
            </a:r>
            <a:r>
              <a:rPr lang="en-US" dirty="0" err="1"/>
              <a:t>pemerintah</a:t>
            </a:r>
            <a:r>
              <a:rPr lang="en-US" dirty="0"/>
              <a:t> non </a:t>
            </a:r>
            <a:r>
              <a:rPr lang="en-US" dirty="0" err="1"/>
              <a:t>Kementerian</a:t>
            </a:r>
            <a:r>
              <a:rPr lang="en-US" dirty="0"/>
              <a:t> yang </a:t>
            </a:r>
            <a:r>
              <a:rPr lang="en-US" dirty="0" err="1"/>
              <a:t>bersangkutan</a:t>
            </a:r>
            <a:r>
              <a:rPr lang="en-US" dirty="0"/>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8161818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19</a:t>
            </a:fld>
            <a:endParaRPr lang="en-US">
              <a:solidFill>
                <a:prstClr val="black"/>
              </a:solidFill>
            </a:endParaRPr>
          </a:p>
        </p:txBody>
      </p:sp>
      <p:sp>
        <p:nvSpPr>
          <p:cNvPr id="9" name="Rectangle 2"/>
          <p:cNvSpPr>
            <a:spLocks noChangeArrowheads="1"/>
          </p:cNvSpPr>
          <p:nvPr/>
        </p:nvSpPr>
        <p:spPr bwMode="auto">
          <a:xfrm>
            <a:off x="990600" y="1143000"/>
            <a:ext cx="8077200" cy="53860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(6) 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342900" indent="-342900">
              <a:buFont typeface="+mj-lt"/>
              <a:buAutoNum type="alphaLcPeriod" startAt="9"/>
            </a:pPr>
            <a:r>
              <a:rPr lang="en-US" dirty="0" err="1" smtClean="0"/>
              <a:t>menteri</a:t>
            </a:r>
            <a:r>
              <a:rPr lang="en-US" dirty="0" smtClean="0"/>
              <a:t>/</a:t>
            </a:r>
            <a:r>
              <a:rPr lang="en-US" dirty="0" err="1" smtClean="0"/>
              <a:t>pimpinan</a:t>
            </a:r>
            <a:r>
              <a:rPr lang="en-US" dirty="0" smtClean="0"/>
              <a:t> </a:t>
            </a:r>
            <a:r>
              <a:rPr lang="en-US" dirty="0" err="1"/>
              <a:t>lembaga</a:t>
            </a:r>
            <a:r>
              <a:rPr lang="en-US" dirty="0"/>
              <a:t> </a:t>
            </a:r>
            <a:r>
              <a:rPr lang="en-US" dirty="0" err="1"/>
              <a:t>pemerintah</a:t>
            </a:r>
            <a:r>
              <a:rPr lang="en-US" dirty="0"/>
              <a:t> non </a:t>
            </a:r>
            <a:r>
              <a:rPr lang="en-US" dirty="0" err="1"/>
              <a:t>Kementerian</a:t>
            </a:r>
            <a:r>
              <a:rPr lang="en-US" dirty="0"/>
              <a:t> yang </a:t>
            </a:r>
            <a:r>
              <a:rPr lang="en-US" dirty="0" err="1"/>
              <a:t>bersangkutan</a:t>
            </a:r>
            <a:r>
              <a:rPr lang="en-US" dirty="0"/>
              <a:t> </a:t>
            </a:r>
            <a:r>
              <a:rPr lang="en-US" dirty="0" err="1"/>
              <a:t>atau</a:t>
            </a:r>
            <a:r>
              <a:rPr lang="en-US" dirty="0"/>
              <a:t> </a:t>
            </a:r>
            <a:r>
              <a:rPr lang="en-US" dirty="0" err="1"/>
              <a:t>pejabat</a:t>
            </a:r>
            <a:r>
              <a:rPr lang="en-US" dirty="0"/>
              <a:t> yang </a:t>
            </a:r>
            <a:r>
              <a:rPr lang="en-US" dirty="0" err="1"/>
              <a:t>ditunjuk</a:t>
            </a:r>
            <a:r>
              <a:rPr lang="en-US" dirty="0"/>
              <a:t> </a:t>
            </a:r>
            <a:r>
              <a:rPr lang="en-US" dirty="0" err="1"/>
              <a:t>mengusulkan</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kenaikan</a:t>
            </a:r>
            <a:r>
              <a:rPr lang="en-US" dirty="0"/>
              <a:t> </a:t>
            </a:r>
            <a:r>
              <a:rPr lang="en-US" dirty="0" err="1"/>
              <a:t>pangkat</a:t>
            </a:r>
            <a:r>
              <a:rPr lang="en-US" dirty="0"/>
              <a:t> </a:t>
            </a:r>
            <a:r>
              <a:rPr lang="en-US" dirty="0" err="1"/>
              <a:t>ke</a:t>
            </a:r>
            <a:r>
              <a:rPr lang="en-US" dirty="0"/>
              <a:t> </a:t>
            </a:r>
            <a:r>
              <a:rPr lang="en-US" dirty="0" err="1"/>
              <a:t>dalam</a:t>
            </a:r>
            <a:r>
              <a:rPr lang="en-US" dirty="0"/>
              <a:t> </a:t>
            </a:r>
            <a:r>
              <a:rPr lang="en-US" dirty="0" err="1"/>
              <a:t>jabatan</a:t>
            </a:r>
            <a:r>
              <a:rPr lang="en-US" dirty="0"/>
              <a:t> </a:t>
            </a:r>
            <a:r>
              <a:rPr lang="en-US" dirty="0" err="1"/>
              <a:t>Lektor</a:t>
            </a:r>
            <a:r>
              <a:rPr lang="en-US" dirty="0"/>
              <a:t> </a:t>
            </a:r>
            <a:r>
              <a:rPr lang="en-US" dirty="0" err="1"/>
              <a:t>Kepala</a:t>
            </a:r>
            <a:r>
              <a:rPr lang="en-US" dirty="0"/>
              <a:t> </a:t>
            </a:r>
            <a:r>
              <a:rPr lang="en-US" dirty="0" err="1"/>
              <a:t>atau</a:t>
            </a:r>
            <a:r>
              <a:rPr lang="en-US" dirty="0"/>
              <a:t> </a:t>
            </a:r>
            <a:r>
              <a:rPr lang="en-US" dirty="0" err="1"/>
              <a:t>Profesor</a:t>
            </a:r>
            <a:r>
              <a:rPr lang="en-US" dirty="0"/>
              <a:t> </a:t>
            </a:r>
            <a:r>
              <a:rPr lang="en-US" dirty="0" err="1"/>
              <a:t>dan</a:t>
            </a:r>
            <a:r>
              <a:rPr lang="en-US" dirty="0"/>
              <a:t>/</a:t>
            </a:r>
            <a:r>
              <a:rPr lang="en-US" dirty="0" err="1"/>
              <a:t>atau</a:t>
            </a:r>
            <a:r>
              <a:rPr lang="en-US" dirty="0"/>
              <a:t> </a:t>
            </a:r>
            <a:r>
              <a:rPr lang="en-US" dirty="0" err="1"/>
              <a:t>kenaikan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Direktur</a:t>
            </a:r>
            <a:r>
              <a:rPr lang="en-US" dirty="0"/>
              <a:t> </a:t>
            </a:r>
            <a:r>
              <a:rPr lang="en-US" dirty="0" err="1"/>
              <a:t>Jenderal</a:t>
            </a:r>
            <a:r>
              <a:rPr lang="en-US" dirty="0"/>
              <a:t>; </a:t>
            </a:r>
            <a:endParaRPr lang="en-US" dirty="0" smtClean="0"/>
          </a:p>
          <a:p>
            <a:pPr marL="342900" indent="-342900">
              <a:buFont typeface="+mj-lt"/>
              <a:buAutoNum type="alphaLcPeriod" startAt="9"/>
            </a:pPr>
            <a:r>
              <a:rPr lang="en-US" dirty="0" err="1" smtClean="0"/>
              <a:t>menteri</a:t>
            </a:r>
            <a:r>
              <a:rPr lang="en-US" dirty="0" smtClean="0"/>
              <a:t>/</a:t>
            </a:r>
            <a:r>
              <a:rPr lang="en-US" dirty="0" err="1" smtClean="0"/>
              <a:t>pimpinan</a:t>
            </a:r>
            <a:r>
              <a:rPr lang="en-US" dirty="0" smtClean="0"/>
              <a:t> </a:t>
            </a:r>
            <a:r>
              <a:rPr lang="en-US" dirty="0" err="1"/>
              <a:t>lembaga</a:t>
            </a:r>
            <a:r>
              <a:rPr lang="en-US" dirty="0"/>
              <a:t> </a:t>
            </a:r>
            <a:r>
              <a:rPr lang="en-US" dirty="0" err="1"/>
              <a:t>pemerintah</a:t>
            </a:r>
            <a:r>
              <a:rPr lang="en-US" dirty="0"/>
              <a:t> non </a:t>
            </a:r>
            <a:r>
              <a:rPr lang="en-US" dirty="0" err="1"/>
              <a:t>Kementerian</a:t>
            </a:r>
            <a:r>
              <a:rPr lang="en-US" dirty="0"/>
              <a:t> yang </a:t>
            </a:r>
            <a:r>
              <a:rPr lang="en-US" dirty="0" err="1"/>
              <a:t>bersangkutan</a:t>
            </a:r>
            <a:r>
              <a:rPr lang="en-US" dirty="0"/>
              <a:t> </a:t>
            </a:r>
            <a:r>
              <a:rPr lang="en-US" dirty="0" err="1"/>
              <a:t>atau</a:t>
            </a:r>
            <a:r>
              <a:rPr lang="en-US" dirty="0"/>
              <a:t> </a:t>
            </a:r>
            <a:r>
              <a:rPr lang="en-US" dirty="0" err="1"/>
              <a:t>pejabat</a:t>
            </a:r>
            <a:r>
              <a:rPr lang="en-US" dirty="0"/>
              <a:t> yang </a:t>
            </a:r>
            <a:r>
              <a:rPr lang="en-US" dirty="0" err="1"/>
              <a:t>ditunjuk</a:t>
            </a:r>
            <a:r>
              <a:rPr lang="en-US" dirty="0"/>
              <a:t> </a:t>
            </a:r>
            <a:r>
              <a:rPr lang="en-US" dirty="0" err="1"/>
              <a:t>mengusulkan</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kenaikan</a:t>
            </a:r>
            <a:r>
              <a:rPr lang="en-US" dirty="0"/>
              <a:t> </a:t>
            </a:r>
            <a:r>
              <a:rPr lang="en-US" dirty="0" err="1"/>
              <a:t>pangkat</a:t>
            </a:r>
            <a:r>
              <a:rPr lang="en-US" dirty="0"/>
              <a:t> </a:t>
            </a:r>
            <a:r>
              <a:rPr lang="en-US" dirty="0" err="1"/>
              <a:t>bagi</a:t>
            </a:r>
            <a:r>
              <a:rPr lang="en-US" dirty="0"/>
              <a:t> yang </a:t>
            </a:r>
            <a:r>
              <a:rPr lang="en-US" dirty="0" err="1"/>
              <a:t>telah</a:t>
            </a:r>
            <a:r>
              <a:rPr lang="en-US" dirty="0"/>
              <a:t> </a:t>
            </a:r>
            <a:r>
              <a:rPr lang="en-US" dirty="0" err="1"/>
              <a:t>melompat</a:t>
            </a:r>
            <a:r>
              <a:rPr lang="en-US" dirty="0"/>
              <a:t> </a:t>
            </a:r>
            <a:r>
              <a:rPr lang="en-US" dirty="0" err="1"/>
              <a:t>jabatan</a:t>
            </a:r>
            <a:r>
              <a:rPr lang="en-US" dirty="0"/>
              <a:t> </a:t>
            </a:r>
            <a:r>
              <a:rPr lang="en-US" dirty="0" err="1"/>
              <a:t>ke</a:t>
            </a:r>
            <a:r>
              <a:rPr lang="en-US" dirty="0"/>
              <a:t> </a:t>
            </a:r>
            <a:r>
              <a:rPr lang="en-US" dirty="0" err="1"/>
              <a:t>Lektor</a:t>
            </a:r>
            <a:r>
              <a:rPr lang="en-US" dirty="0"/>
              <a:t> </a:t>
            </a:r>
            <a:r>
              <a:rPr lang="en-US" dirty="0" err="1"/>
              <a:t>Kepala</a:t>
            </a:r>
            <a:r>
              <a:rPr lang="en-US" dirty="0"/>
              <a:t> </a:t>
            </a:r>
            <a:r>
              <a:rPr lang="en-US" dirty="0" err="1"/>
              <a:t>dan</a:t>
            </a:r>
            <a:r>
              <a:rPr lang="en-US" dirty="0"/>
              <a:t> </a:t>
            </a:r>
            <a:r>
              <a:rPr lang="en-US" dirty="0" err="1"/>
              <a:t>Profesor</a:t>
            </a:r>
            <a:r>
              <a:rPr lang="en-US" dirty="0"/>
              <a:t> </a:t>
            </a:r>
            <a:r>
              <a:rPr lang="en-US" dirty="0" err="1"/>
              <a:t>kepada</a:t>
            </a:r>
            <a:r>
              <a:rPr lang="en-US" dirty="0"/>
              <a:t> </a:t>
            </a:r>
            <a:r>
              <a:rPr lang="en-US" dirty="0" err="1"/>
              <a:t>Direktur</a:t>
            </a:r>
            <a:r>
              <a:rPr lang="en-US" dirty="0"/>
              <a:t> </a:t>
            </a:r>
            <a:r>
              <a:rPr lang="en-US" dirty="0" err="1"/>
              <a:t>Jenderal</a:t>
            </a:r>
            <a:r>
              <a:rPr lang="en-US" dirty="0"/>
              <a:t>; </a:t>
            </a:r>
            <a:endParaRPr lang="en-US" dirty="0" smtClean="0"/>
          </a:p>
          <a:p>
            <a:pPr marL="342900" indent="-342900">
              <a:buFont typeface="+mj-lt"/>
              <a:buAutoNum type="alphaLcPeriod" startAt="9"/>
            </a:pPr>
            <a:r>
              <a:rPr lang="en-US" dirty="0" err="1" smtClean="0"/>
              <a:t>Direktur</a:t>
            </a:r>
            <a:r>
              <a:rPr lang="en-US" dirty="0" smtClean="0"/>
              <a:t> </a:t>
            </a:r>
            <a:r>
              <a:rPr lang="en-US" dirty="0" err="1"/>
              <a:t>Jenderal</a:t>
            </a:r>
            <a:r>
              <a:rPr lang="en-US" dirty="0"/>
              <a:t> </a:t>
            </a:r>
            <a:r>
              <a:rPr lang="en-US" dirty="0" err="1"/>
              <a:t>menetapkan</a:t>
            </a:r>
            <a:r>
              <a:rPr lang="en-US" dirty="0"/>
              <a:t> </a:t>
            </a:r>
            <a:r>
              <a:rPr lang="en-US" dirty="0" err="1"/>
              <a:t>angka</a:t>
            </a:r>
            <a:r>
              <a:rPr lang="en-US" dirty="0"/>
              <a:t> </a:t>
            </a:r>
            <a:r>
              <a:rPr lang="en-US" dirty="0" err="1"/>
              <a:t>kredit</a:t>
            </a:r>
            <a:r>
              <a:rPr lang="en-US" dirty="0"/>
              <a:t> </a:t>
            </a:r>
            <a:r>
              <a:rPr lang="en-US" dirty="0" err="1"/>
              <a:t>usul</a:t>
            </a:r>
            <a:r>
              <a:rPr lang="en-US" dirty="0"/>
              <a:t> </a:t>
            </a:r>
            <a:r>
              <a:rPr lang="en-US" dirty="0" err="1"/>
              <a:t>kenaikan</a:t>
            </a:r>
            <a:r>
              <a:rPr lang="en-US" dirty="0"/>
              <a:t> </a:t>
            </a:r>
            <a:r>
              <a:rPr lang="en-US" dirty="0" err="1"/>
              <a:t>jabatan</a:t>
            </a:r>
            <a:r>
              <a:rPr lang="en-US" dirty="0"/>
              <a:t> </a:t>
            </a:r>
            <a:r>
              <a:rPr lang="en-US" dirty="0" err="1"/>
              <a:t>akademik</a:t>
            </a:r>
            <a:r>
              <a:rPr lang="en-US" dirty="0"/>
              <a:t> </a:t>
            </a:r>
            <a:r>
              <a:rPr lang="en-US" dirty="0" err="1"/>
              <a:t>ke</a:t>
            </a:r>
            <a:r>
              <a:rPr lang="en-US" dirty="0"/>
              <a:t> </a:t>
            </a:r>
            <a:r>
              <a:rPr lang="en-US" dirty="0" err="1"/>
              <a:t>Lektor</a:t>
            </a:r>
            <a:r>
              <a:rPr lang="en-US" dirty="0"/>
              <a:t> </a:t>
            </a:r>
            <a:r>
              <a:rPr lang="en-US" dirty="0" err="1"/>
              <a:t>Kepala</a:t>
            </a:r>
            <a:r>
              <a:rPr lang="en-US" dirty="0"/>
              <a:t> </a:t>
            </a:r>
            <a:r>
              <a:rPr lang="en-US" dirty="0" err="1"/>
              <a:t>dan</a:t>
            </a:r>
            <a:r>
              <a:rPr lang="en-US" dirty="0"/>
              <a:t> </a:t>
            </a:r>
            <a:r>
              <a:rPr lang="en-US" dirty="0" err="1"/>
              <a:t>Profesor</a:t>
            </a:r>
            <a:r>
              <a:rPr lang="en-US" dirty="0"/>
              <a:t> </a:t>
            </a:r>
            <a:r>
              <a:rPr lang="en-US" dirty="0" err="1"/>
              <a:t>dan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setelah</a:t>
            </a:r>
            <a:r>
              <a:rPr lang="en-US" dirty="0"/>
              <a:t> </a:t>
            </a:r>
            <a:r>
              <a:rPr lang="en-US" dirty="0" err="1"/>
              <a:t>berkas</a:t>
            </a:r>
            <a:r>
              <a:rPr lang="en-US" dirty="0"/>
              <a:t> </a:t>
            </a:r>
            <a:r>
              <a:rPr lang="en-US" dirty="0" err="1"/>
              <a:t>unsur</a:t>
            </a:r>
            <a:r>
              <a:rPr lang="en-US" dirty="0"/>
              <a:t> </a:t>
            </a:r>
            <a:r>
              <a:rPr lang="en-US" dirty="0" err="1"/>
              <a:t>pelaksanaan</a:t>
            </a:r>
            <a:r>
              <a:rPr lang="en-US" dirty="0"/>
              <a:t> </a:t>
            </a:r>
            <a:r>
              <a:rPr lang="en-US" dirty="0" err="1"/>
              <a:t>kegiatan</a:t>
            </a:r>
            <a:r>
              <a:rPr lang="en-US" dirty="0"/>
              <a:t> </a:t>
            </a:r>
            <a:r>
              <a:rPr lang="en-US" dirty="0" err="1"/>
              <a:t>penelitian</a:t>
            </a:r>
            <a:r>
              <a:rPr lang="en-US" dirty="0"/>
              <a:t> </a:t>
            </a:r>
            <a:r>
              <a:rPr lang="en-US" dirty="0" err="1"/>
              <a:t>terlebih</a:t>
            </a:r>
            <a:r>
              <a:rPr lang="en-US" dirty="0"/>
              <a:t> </a:t>
            </a:r>
            <a:r>
              <a:rPr lang="en-US" dirty="0" err="1"/>
              <a:t>dahulu</a:t>
            </a:r>
            <a:r>
              <a:rPr lang="en-US" dirty="0"/>
              <a:t> </a:t>
            </a:r>
            <a:r>
              <a:rPr lang="en-US" dirty="0" err="1"/>
              <a:t>dinilai</a:t>
            </a:r>
            <a:r>
              <a:rPr lang="en-US" dirty="0"/>
              <a:t> </a:t>
            </a:r>
            <a:r>
              <a:rPr lang="en-US" dirty="0" err="1"/>
              <a:t>layak</a:t>
            </a:r>
            <a:r>
              <a:rPr lang="en-US" dirty="0"/>
              <a:t> </a:t>
            </a:r>
            <a:r>
              <a:rPr lang="en-US" dirty="0" err="1"/>
              <a:t>oleh</a:t>
            </a:r>
            <a:r>
              <a:rPr lang="en-US" dirty="0"/>
              <a:t> Tim </a:t>
            </a:r>
            <a:r>
              <a:rPr lang="en-US" dirty="0" err="1"/>
              <a:t>Penilai</a:t>
            </a:r>
            <a:r>
              <a:rPr lang="en-US" dirty="0"/>
              <a:t> </a:t>
            </a:r>
            <a:r>
              <a:rPr lang="en-US" dirty="0" err="1"/>
              <a:t>Pusat</a:t>
            </a:r>
            <a:r>
              <a:rPr lang="en-US" dirty="0"/>
              <a:t>; </a:t>
            </a:r>
            <a:r>
              <a:rPr lang="en-US" dirty="0" err="1"/>
              <a:t>dan</a:t>
            </a:r>
            <a:r>
              <a:rPr lang="en-US" dirty="0"/>
              <a:t> </a:t>
            </a:r>
            <a:endParaRPr lang="en-US" dirty="0" smtClean="0"/>
          </a:p>
          <a:p>
            <a:pPr marL="342900" indent="-342900">
              <a:buFont typeface="+mj-lt"/>
              <a:buAutoNum type="alphaLcPeriod" startAt="9"/>
            </a:pPr>
            <a:r>
              <a:rPr lang="en-US" dirty="0" err="1" smtClean="0"/>
              <a:t>Direktur</a:t>
            </a:r>
            <a:r>
              <a:rPr lang="en-US" dirty="0" smtClean="0"/>
              <a:t> </a:t>
            </a:r>
            <a:r>
              <a:rPr lang="en-US" dirty="0" err="1"/>
              <a:t>Jenderal</a:t>
            </a:r>
            <a:r>
              <a:rPr lang="en-US" dirty="0"/>
              <a:t> </a:t>
            </a:r>
            <a:r>
              <a:rPr lang="en-US" dirty="0" err="1"/>
              <a:t>mengusulkan</a:t>
            </a:r>
            <a:r>
              <a:rPr lang="en-US" dirty="0"/>
              <a:t> </a:t>
            </a:r>
            <a:r>
              <a:rPr lang="en-US" dirty="0" err="1"/>
              <a:t>pengangkatan</a:t>
            </a:r>
            <a:r>
              <a:rPr lang="en-US" dirty="0"/>
              <a:t> </a:t>
            </a:r>
            <a:r>
              <a:rPr lang="en-US" dirty="0" err="1"/>
              <a:t>jabatan</a:t>
            </a:r>
            <a:r>
              <a:rPr lang="en-US" dirty="0"/>
              <a:t> </a:t>
            </a:r>
            <a:r>
              <a:rPr lang="en-US" dirty="0" err="1"/>
              <a:t>akademik</a:t>
            </a:r>
            <a:r>
              <a:rPr lang="en-US" dirty="0"/>
              <a:t> </a:t>
            </a:r>
            <a:r>
              <a:rPr lang="en-US" dirty="0" err="1"/>
              <a:t>Lektor</a:t>
            </a:r>
            <a:r>
              <a:rPr lang="en-US" dirty="0"/>
              <a:t> </a:t>
            </a:r>
            <a:r>
              <a:rPr lang="en-US" dirty="0" err="1"/>
              <a:t>Kepala</a:t>
            </a:r>
            <a:r>
              <a:rPr lang="en-US" dirty="0"/>
              <a:t> </a:t>
            </a:r>
            <a:r>
              <a:rPr lang="en-US" dirty="0" err="1"/>
              <a:t>atau</a:t>
            </a:r>
            <a:r>
              <a:rPr lang="en-US" dirty="0"/>
              <a:t> </a:t>
            </a:r>
            <a:r>
              <a:rPr lang="en-US" dirty="0" err="1"/>
              <a:t>Profesor</a:t>
            </a:r>
            <a:r>
              <a:rPr lang="en-US" dirty="0"/>
              <a:t> </a:t>
            </a:r>
            <a:r>
              <a:rPr lang="en-US" dirty="0" err="1"/>
              <a:t>dan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a:t>Menteri</a:t>
            </a:r>
            <a:r>
              <a:rPr lang="en-US" dirty="0"/>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393960236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108BC9-7E21-46EE-9DA1-A4B4CB722597}" type="slidenum">
              <a:rPr lang="en-US"/>
              <a:pPr/>
              <a:t>2</a:t>
            </a:fld>
            <a:endParaRPr lang="en-US" dirty="0"/>
          </a:p>
        </p:txBody>
      </p:sp>
      <p:sp>
        <p:nvSpPr>
          <p:cNvPr id="5" name="Rectangle 4"/>
          <p:cNvSpPr/>
          <p:nvPr/>
        </p:nvSpPr>
        <p:spPr>
          <a:xfrm>
            <a:off x="990600" y="1149489"/>
            <a:ext cx="7848600" cy="5878532"/>
          </a:xfrm>
          <a:prstGeom prst="rect">
            <a:avLst/>
          </a:prstGeom>
        </p:spPr>
        <p:txBody>
          <a:bodyPr wrap="square">
            <a:spAutoFit/>
          </a:bodyPr>
          <a:lstStyle/>
          <a:p>
            <a:pPr eaLnBrk="1" fontAlgn="auto" hangingPunct="1">
              <a:spcBef>
                <a:spcPts val="0"/>
              </a:spcBef>
              <a:spcAft>
                <a:spcPts val="0"/>
              </a:spcAft>
              <a:defRPr/>
            </a:pPr>
            <a:r>
              <a:rPr lang="en-US" sz="3200" b="1" dirty="0" err="1">
                <a:ea typeface="Arial Unicode MS" panose="020B0604020202020204" pitchFamily="34" charset="-128"/>
                <a:cs typeface="Arial Unicode MS" panose="020B0604020202020204" pitchFamily="34" charset="-128"/>
              </a:rPr>
              <a:t>Pasal</a:t>
            </a:r>
            <a:r>
              <a:rPr lang="en-US" sz="3200" b="1" dirty="0">
                <a:ea typeface="Arial Unicode MS" panose="020B0604020202020204" pitchFamily="34" charset="-128"/>
                <a:cs typeface="Arial Unicode MS" panose="020B0604020202020204" pitchFamily="34" charset="-128"/>
              </a:rPr>
              <a:t> 2</a:t>
            </a:r>
          </a:p>
          <a:p>
            <a:endParaRPr lang="id-ID" sz="2000" dirty="0" smtClean="0"/>
          </a:p>
          <a:p>
            <a:pPr marL="457200" indent="-457200">
              <a:buAutoNum type="arabicParenBoth"/>
            </a:pPr>
            <a:r>
              <a:rPr lang="id-ID" sz="2000" dirty="0" smtClean="0">
                <a:ea typeface="Arial Unicode MS" pitchFamily="34" charset="-128"/>
                <a:cs typeface="Arial Unicode MS" pitchFamily="34" charset="-128"/>
              </a:rPr>
              <a:t>Setiap jenjang jabatan akademik dosen mempunyai kualifikasi dan kriteria, tugas, tanggung jawab dan wewenang tertentu. </a:t>
            </a:r>
            <a:endParaRPr lang="en-US" sz="2000" dirty="0" smtClean="0">
              <a:ea typeface="Arial Unicode MS" pitchFamily="34" charset="-128"/>
              <a:cs typeface="Arial Unicode MS" pitchFamily="34" charset="-128"/>
            </a:endParaRPr>
          </a:p>
          <a:p>
            <a:pPr marL="457200" indent="-457200">
              <a:buAutoNum type="arabicParenBoth"/>
            </a:pPr>
            <a:endParaRPr lang="en-US" sz="2000" dirty="0" smtClean="0">
              <a:ea typeface="Arial Unicode MS" pitchFamily="34" charset="-128"/>
              <a:cs typeface="Arial Unicode MS" pitchFamily="34" charset="-128"/>
            </a:endParaRPr>
          </a:p>
          <a:p>
            <a:pPr marL="457200" indent="-457200">
              <a:buAutoNum type="arabicParenBoth"/>
            </a:pPr>
            <a:r>
              <a:rPr lang="id-ID" sz="2000" dirty="0" smtClean="0">
                <a:ea typeface="Arial Unicode MS" pitchFamily="34" charset="-128"/>
                <a:cs typeface="Arial Unicode MS" pitchFamily="34" charset="-128"/>
              </a:rPr>
              <a:t>Kualifikasi dan kriteria, tugas, tanggung jawab, dan wewenang jabatan akademik sebagaimana</a:t>
            </a:r>
            <a:r>
              <a:rPr lang="en-US" sz="2000" dirty="0" smtClean="0">
                <a:ea typeface="Arial Unicode MS" pitchFamily="34" charset="-128"/>
                <a:cs typeface="Arial Unicode MS" pitchFamily="34" charset="-128"/>
              </a:rPr>
              <a:t> </a:t>
            </a:r>
            <a:r>
              <a:rPr lang="id-ID" sz="2000" dirty="0" smtClean="0">
                <a:ea typeface="Arial Unicode MS" pitchFamily="34" charset="-128"/>
                <a:cs typeface="Arial Unicode MS" pitchFamily="34" charset="-128"/>
              </a:rPr>
              <a:t>dimaksud pada ayat (1) tercantum dalam Lampiran yang merupakan bagian tidak terpisahkan dari Peraturan Menteri ini. </a:t>
            </a:r>
            <a:endParaRPr lang="en-US" sz="2000" dirty="0" smtClean="0">
              <a:ea typeface="Arial Unicode MS" pitchFamily="34" charset="-128"/>
              <a:cs typeface="Arial Unicode MS" pitchFamily="34" charset="-128"/>
            </a:endParaRPr>
          </a:p>
          <a:p>
            <a:pPr marL="457200" indent="-457200">
              <a:buAutoNum type="arabicParenBoth"/>
            </a:pPr>
            <a:endParaRPr lang="en-US" sz="2000" dirty="0" smtClean="0">
              <a:ea typeface="Arial Unicode MS" pitchFamily="34" charset="-128"/>
              <a:cs typeface="Arial Unicode MS" pitchFamily="34" charset="-128"/>
            </a:endParaRPr>
          </a:p>
          <a:p>
            <a:pPr marL="457200" indent="-457200">
              <a:buAutoNum type="arabicParenBoth"/>
            </a:pPr>
            <a:r>
              <a:rPr lang="id-ID" sz="2000" dirty="0" smtClean="0">
                <a:ea typeface="Arial Unicode MS" pitchFamily="34" charset="-128"/>
                <a:cs typeface="Arial Unicode MS" pitchFamily="34" charset="-128"/>
              </a:rPr>
              <a:t>Dosen wajib memenuhi angka kredit kumulatif untuk menduduki jenjang jabatan akademik dan/atau pangkat tertentu.</a:t>
            </a:r>
            <a:endParaRPr lang="en-US" sz="2000" dirty="0" smtClean="0">
              <a:ea typeface="Arial Unicode MS" pitchFamily="34" charset="-128"/>
              <a:cs typeface="Arial Unicode MS" pitchFamily="34" charset="-128"/>
            </a:endParaRPr>
          </a:p>
          <a:p>
            <a:pPr marL="457200" indent="-457200">
              <a:buAutoNum type="arabicParenBoth"/>
            </a:pPr>
            <a:endParaRPr lang="en-US" sz="2000" dirty="0" smtClean="0">
              <a:ea typeface="Arial Unicode MS" pitchFamily="34" charset="-128"/>
              <a:cs typeface="Arial Unicode MS" pitchFamily="34" charset="-128"/>
            </a:endParaRPr>
          </a:p>
          <a:p>
            <a:pPr marL="457200" indent="-457200">
              <a:buAutoNum type="arabicParenBoth"/>
            </a:pPr>
            <a:r>
              <a:rPr lang="id-ID" sz="2000" dirty="0" smtClean="0"/>
              <a:t>Ketentuan lebih lanjut mengenai pelaksanaan tugas, tanggung jawab dan wewenang diatur dalam Pedoman Operasional Jabatan Akademik Dosen yang ditetapkan oleh Direktur Jenderal. </a:t>
            </a:r>
          </a:p>
          <a:p>
            <a:pPr marL="457200" indent="-457200"/>
            <a:endParaRPr lang="id-ID" sz="2000" dirty="0" smtClean="0">
              <a:ea typeface="Arial Unicode MS" pitchFamily="34" charset="-128"/>
              <a:cs typeface="Arial Unicode MS" pitchFamily="34" charset="-128"/>
            </a:endParaRPr>
          </a:p>
          <a:p>
            <a:pPr marL="457200" indent="-457200" eaLnBrk="1" fontAlgn="auto" hangingPunct="1">
              <a:spcBef>
                <a:spcPts val="0"/>
              </a:spcBef>
              <a:spcAft>
                <a:spcPts val="0"/>
              </a:spcAft>
              <a:defRPr/>
            </a:pPr>
            <a:endParaRPr lang="en-US" sz="2000" dirty="0">
              <a:ea typeface="Arial Unicode MS" panose="020B0604020202020204" pitchFamily="34" charset="-128"/>
              <a:cs typeface="Arial Unicode MS" panose="020B0604020202020204" pitchFamily="34" charset="-128"/>
            </a:endParaRPr>
          </a:p>
        </p:txBody>
      </p:sp>
      <p:sp>
        <p:nvSpPr>
          <p:cNvPr id="7" name="Rectangle 6"/>
          <p:cNvSpPr/>
          <p:nvPr/>
        </p:nvSpPr>
        <p:spPr>
          <a:xfrm>
            <a:off x="2362200" y="127337"/>
            <a:ext cx="6705600" cy="1015663"/>
          </a:xfrm>
          <a:prstGeom prst="rect">
            <a:avLst/>
          </a:prstGeom>
        </p:spPr>
        <p:txBody>
          <a:bodyPr wrap="square">
            <a:spAutoFit/>
          </a:bodyPr>
          <a:lstStyle/>
          <a:p>
            <a:pPr algn="r"/>
            <a:r>
              <a:rPr lang="id-ID" sz="2000" b="1" dirty="0" smtClean="0">
                <a:solidFill>
                  <a:srgbClr val="0000FF"/>
                </a:solidFill>
              </a:rPr>
              <a:t>JABATAN AKADEMIK, KUALIFIKASI DAN KRITERIA, SERTA TUGAS, TANGGUNG JAWAB DAN WEWENANG DOSEN MENURUT JABATAN DAN GELAR AKADEMIK </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95E666-2C79-413A-97B7-37D95A087DF0}" type="slidenum">
              <a:rPr lang="en-US"/>
              <a:pPr/>
              <a:t>20</a:t>
            </a:fld>
            <a:endParaRPr lang="en-US"/>
          </a:p>
        </p:txBody>
      </p:sp>
      <p:sp>
        <p:nvSpPr>
          <p:cNvPr id="3" name="Rectangle 2"/>
          <p:cNvSpPr>
            <a:spLocks noChangeArrowheads="1"/>
          </p:cNvSpPr>
          <p:nvPr/>
        </p:nvSpPr>
        <p:spPr bwMode="auto">
          <a:xfrm>
            <a:off x="762000" y="507942"/>
            <a:ext cx="8229600" cy="57246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457056" tIns="0" rIns="0" bIns="0" anchor="ctr">
            <a:spAutoFit/>
          </a:bodyPr>
          <a:lstStyle>
            <a:lvl1pPr>
              <a:tabLst>
                <a:tab pos="457200" algn="l"/>
              </a:tabLst>
              <a:defRPr>
                <a:solidFill>
                  <a:schemeClr val="tx1"/>
                </a:solidFill>
                <a:latin typeface="Constantia" panose="02030602050306030303" pitchFamily="18" charset="0"/>
              </a:defRPr>
            </a:lvl1pPr>
            <a:lvl2pPr marL="914400" indent="-457200">
              <a:tabLst>
                <a:tab pos="457200" algn="l"/>
              </a:tabLst>
              <a:defRPr>
                <a:solidFill>
                  <a:schemeClr val="tx1"/>
                </a:solidFill>
                <a:latin typeface="Constantia" panose="02030602050306030303" pitchFamily="18" charset="0"/>
              </a:defRPr>
            </a:lvl2pPr>
            <a:lvl3pPr marL="1143000" indent="-228600">
              <a:tabLst>
                <a:tab pos="457200" algn="l"/>
              </a:tabLst>
              <a:defRPr>
                <a:solidFill>
                  <a:schemeClr val="tx1"/>
                </a:solidFill>
                <a:latin typeface="Constantia" panose="02030602050306030303" pitchFamily="18" charset="0"/>
              </a:defRPr>
            </a:lvl3pPr>
            <a:lvl4pPr marL="1600200" indent="-228600">
              <a:tabLst>
                <a:tab pos="457200" algn="l"/>
              </a:tabLst>
              <a:defRPr>
                <a:solidFill>
                  <a:schemeClr val="tx1"/>
                </a:solidFill>
                <a:latin typeface="Constantia" panose="02030602050306030303" pitchFamily="18" charset="0"/>
              </a:defRPr>
            </a:lvl4pPr>
            <a:lvl5pPr marL="2057400" indent="-228600">
              <a:tabLst>
                <a:tab pos="457200" algn="l"/>
              </a:tabLst>
              <a:defRPr>
                <a:solidFill>
                  <a:schemeClr val="tx1"/>
                </a:solidFill>
                <a:latin typeface="Constantia" panose="02030602050306030303" pitchFamily="18" charset="0"/>
              </a:defRPr>
            </a:lvl5pPr>
            <a:lvl6pPr marL="2514600" indent="-228600" fontAlgn="base">
              <a:spcBef>
                <a:spcPct val="0"/>
              </a:spcBef>
              <a:spcAft>
                <a:spcPct val="0"/>
              </a:spcAft>
              <a:tabLst>
                <a:tab pos="457200" algn="l"/>
              </a:tabLst>
              <a:defRPr>
                <a:solidFill>
                  <a:schemeClr val="tx1"/>
                </a:solidFill>
                <a:latin typeface="Constantia" panose="02030602050306030303" pitchFamily="18" charset="0"/>
              </a:defRPr>
            </a:lvl6pPr>
            <a:lvl7pPr marL="2971800" indent="-228600" fontAlgn="base">
              <a:spcBef>
                <a:spcPct val="0"/>
              </a:spcBef>
              <a:spcAft>
                <a:spcPct val="0"/>
              </a:spcAft>
              <a:tabLst>
                <a:tab pos="457200" algn="l"/>
              </a:tabLst>
              <a:defRPr>
                <a:solidFill>
                  <a:schemeClr val="tx1"/>
                </a:solidFill>
                <a:latin typeface="Constantia" panose="02030602050306030303" pitchFamily="18" charset="0"/>
              </a:defRPr>
            </a:lvl7pPr>
            <a:lvl8pPr marL="3429000" indent="-228600" fontAlgn="base">
              <a:spcBef>
                <a:spcPct val="0"/>
              </a:spcBef>
              <a:spcAft>
                <a:spcPct val="0"/>
              </a:spcAft>
              <a:tabLst>
                <a:tab pos="457200" algn="l"/>
              </a:tabLst>
              <a:defRPr>
                <a:solidFill>
                  <a:schemeClr val="tx1"/>
                </a:solidFill>
                <a:latin typeface="Constantia" panose="02030602050306030303" pitchFamily="18" charset="0"/>
              </a:defRPr>
            </a:lvl8pPr>
            <a:lvl9pPr marL="3886200" indent="-228600" fontAlgn="base">
              <a:spcBef>
                <a:spcPct val="0"/>
              </a:spcBef>
              <a:spcAft>
                <a:spcPct val="0"/>
              </a:spcAft>
              <a:tabLst>
                <a:tab pos="457200" algn="l"/>
              </a:tabLst>
              <a:defRPr>
                <a:solidFill>
                  <a:schemeClr val="tx1"/>
                </a:solidFill>
                <a:latin typeface="Constantia" panose="02030602050306030303" pitchFamily="18" charset="0"/>
              </a:defRPr>
            </a:lvl9pPr>
          </a:lstStyle>
          <a:p>
            <a:pPr algn="just" eaLnBrk="1" hangingPunct="1">
              <a:defRPr/>
            </a:pPr>
            <a:r>
              <a:rPr lang="id-ID" altLang="en-US" sz="3200" b="1" dirty="0" smtClean="0">
                <a:ea typeface="Arial Unicode MS" panose="020B0604020202020204" pitchFamily="34" charset="-128"/>
                <a:cs typeface="Arial Unicode MS" panose="020B0604020202020204" pitchFamily="34" charset="-128"/>
              </a:rPr>
              <a:t>Pasal </a:t>
            </a:r>
            <a:r>
              <a:rPr lang="en-US" altLang="en-US" sz="3200" b="1" dirty="0" smtClean="0">
                <a:ea typeface="Arial Unicode MS" panose="020B0604020202020204" pitchFamily="34" charset="-128"/>
                <a:cs typeface="Arial Unicode MS" panose="020B0604020202020204" pitchFamily="34" charset="-128"/>
              </a:rPr>
              <a:t>6</a:t>
            </a:r>
          </a:p>
          <a:p>
            <a:pPr algn="just" eaLnBrk="1" hangingPunct="1">
              <a:defRPr/>
            </a:pPr>
            <a:endParaRPr lang="sv-SE" altLang="en-US" sz="2000" dirty="0" smtClean="0">
              <a:ea typeface="Arial Unicode MS" panose="020B0604020202020204" pitchFamily="34" charset="-128"/>
              <a:cs typeface="Arial Unicode MS" panose="020B0604020202020204" pitchFamily="34" charset="-128"/>
            </a:endParaRPr>
          </a:p>
          <a:p>
            <a:pPr marL="457200" indent="-457200">
              <a:buAutoNum type="arabicParenBoth"/>
              <a:defRPr/>
            </a:pPr>
            <a:r>
              <a:rPr lang="sv-SE" altLang="en-US" sz="2000" dirty="0" smtClean="0">
                <a:ea typeface="Arial Unicode MS" panose="020B0604020202020204" pitchFamily="34" charset="-128"/>
                <a:cs typeface="Arial Unicode MS" panose="020B0604020202020204" pitchFamily="34" charset="-128"/>
              </a:rPr>
              <a:t>Pengangkatan pertama dalam jabatan akademik dosen paling tinggi dalam jabatan Lektor.</a:t>
            </a:r>
          </a:p>
          <a:p>
            <a:pPr marL="457200" indent="-457200">
              <a:buAutoNum type="arabicParenBoth"/>
              <a:defRPr/>
            </a:pPr>
            <a:endParaRPr lang="sv-SE" altLang="en-US" sz="2000" dirty="0" smtClean="0">
              <a:ea typeface="Arial Unicode MS" panose="020B0604020202020204" pitchFamily="34" charset="-128"/>
              <a:cs typeface="Arial Unicode MS" panose="020B0604020202020204" pitchFamily="34" charset="-128"/>
            </a:endParaRPr>
          </a:p>
          <a:p>
            <a:pPr marL="457200" indent="-457200">
              <a:buAutoNum type="arabicParenBoth"/>
              <a:defRPr/>
            </a:pPr>
            <a:r>
              <a:rPr lang="sv-SE" altLang="en-US" sz="2000" dirty="0" smtClean="0">
                <a:ea typeface="Arial Unicode MS" panose="020B0604020202020204" pitchFamily="34" charset="-128"/>
                <a:cs typeface="Arial Unicode MS" panose="020B0604020202020204" pitchFamily="34" charset="-128"/>
              </a:rPr>
              <a:t>Pengangkatan pertama dosen dalam jabatan akademik Asisten Ahli dapat dipertimbangkan apabila telah memenuhi syarat:</a:t>
            </a:r>
          </a:p>
          <a:p>
            <a:pPr lvl="1">
              <a:buFont typeface="Lucida Sans Unicode" panose="020B0602030504020204" pitchFamily="34" charset="0"/>
              <a:buAutoNum type="alphaLcPeriod"/>
              <a:defRPr/>
            </a:pPr>
            <a:r>
              <a:rPr lang="sv-SE" altLang="en-US" sz="2000" dirty="0" smtClean="0">
                <a:ea typeface="Arial Unicode MS" panose="020B0604020202020204" pitchFamily="34" charset="-128"/>
                <a:cs typeface="Arial Unicode MS" panose="020B0604020202020204" pitchFamily="34" charset="-128"/>
              </a:rPr>
              <a:t>memiliki ijazah magister atau yang sederajat dari perguruan tinggi dan/atau program studi terakreditasi sesuai dengan bidang ilmu penugasan;</a:t>
            </a:r>
          </a:p>
          <a:p>
            <a:pPr lvl="1">
              <a:buFont typeface="Lucida Sans Unicode" panose="020B0602030504020204" pitchFamily="34" charset="0"/>
              <a:buAutoNum type="alphaLcPeriod"/>
              <a:defRPr/>
            </a:pPr>
            <a:r>
              <a:rPr lang="en-US" altLang="en-US" sz="2000" dirty="0" err="1" smtClean="0">
                <a:ea typeface="Arial Unicode MS" panose="020B0604020202020204" pitchFamily="34" charset="-128"/>
                <a:cs typeface="Arial Unicode MS" panose="020B0604020202020204" pitchFamily="34" charset="-128"/>
              </a:rPr>
              <a:t>pangkat</a:t>
            </a:r>
            <a:r>
              <a:rPr lang="en-US" altLang="en-US" sz="2000" dirty="0" smtClean="0">
                <a:ea typeface="Arial Unicode MS" panose="020B0604020202020204" pitchFamily="34" charset="-128"/>
                <a:cs typeface="Arial Unicode MS" panose="020B0604020202020204" pitchFamily="34" charset="-128"/>
              </a:rPr>
              <a:t> paling </a:t>
            </a:r>
            <a:r>
              <a:rPr lang="en-US" altLang="en-US" sz="2000" dirty="0" err="1" smtClean="0">
                <a:ea typeface="Arial Unicode MS" panose="020B0604020202020204" pitchFamily="34" charset="-128"/>
                <a:cs typeface="Arial Unicode MS" panose="020B0604020202020204" pitchFamily="34" charset="-128"/>
              </a:rPr>
              <a:t>rendah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Penata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Muda</a:t>
            </a:r>
            <a:r>
              <a:rPr lang="en-US" altLang="en-US" sz="2000" dirty="0" smtClean="0">
                <a:ea typeface="Arial Unicode MS" panose="020B0604020202020204" pitchFamily="34" charset="-128"/>
                <a:cs typeface="Arial Unicode MS" panose="020B0604020202020204" pitchFamily="34" charset="-128"/>
              </a:rPr>
              <a:t> Tingkat I, </a:t>
            </a:r>
            <a:r>
              <a:rPr lang="en-US" altLang="en-US" sz="2000" dirty="0" err="1" smtClean="0">
                <a:ea typeface="Arial Unicode MS" panose="020B0604020202020204" pitchFamily="34" charset="-128"/>
                <a:cs typeface="Arial Unicode MS" panose="020B0604020202020204" pitchFamily="34" charset="-128"/>
              </a:rPr>
              <a:t>golongan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ruang</a:t>
            </a:r>
            <a:r>
              <a:rPr lang="en-US" altLang="en-US" sz="2000" dirty="0" smtClean="0">
                <a:ea typeface="Arial Unicode MS" panose="020B0604020202020204" pitchFamily="34" charset="-128"/>
                <a:cs typeface="Arial Unicode MS" panose="020B0604020202020204" pitchFamily="34" charset="-128"/>
              </a:rPr>
              <a:t> III/b </a:t>
            </a:r>
            <a:r>
              <a:rPr lang="en-US" altLang="en-US" sz="2000" dirty="0" err="1" smtClean="0">
                <a:ea typeface="Arial Unicode MS" panose="020B0604020202020204" pitchFamily="34" charset="-128"/>
                <a:cs typeface="Arial Unicode MS" panose="020B0604020202020204" pitchFamily="34" charset="-128"/>
              </a:rPr>
              <a:t>bagi</a:t>
            </a:r>
            <a:r>
              <a:rPr lang="en-US" altLang="en-US" sz="2000" dirty="0" smtClean="0">
                <a:ea typeface="Arial Unicode MS" panose="020B0604020202020204" pitchFamily="34" charset="-128"/>
                <a:cs typeface="Arial Unicode MS" panose="020B0604020202020204" pitchFamily="34" charset="-128"/>
              </a:rPr>
              <a:t> PNS;  </a:t>
            </a:r>
          </a:p>
          <a:p>
            <a:pPr lvl="1">
              <a:buFont typeface="Lucida Sans Unicode" panose="020B0602030504020204" pitchFamily="34" charset="0"/>
              <a:buAutoNum type="alphaLcPeriod"/>
              <a:defRPr/>
            </a:pPr>
            <a:r>
              <a:rPr lang="en-US" altLang="en-US" sz="2000" dirty="0" err="1" smtClean="0">
                <a:ea typeface="Arial Unicode MS" panose="020B0604020202020204" pitchFamily="34" charset="-128"/>
                <a:cs typeface="Arial Unicode MS" panose="020B0604020202020204" pitchFamily="34" charset="-128"/>
              </a:rPr>
              <a:t>nilai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prestasi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kerja</a:t>
            </a:r>
            <a:r>
              <a:rPr lang="en-US" altLang="en-US" sz="2000" dirty="0" smtClean="0">
                <a:ea typeface="Arial Unicode MS" panose="020B0604020202020204" pitchFamily="34" charset="-128"/>
                <a:cs typeface="Arial Unicode MS" panose="020B0604020202020204" pitchFamily="34" charset="-128"/>
              </a:rPr>
              <a:t> paling </a:t>
            </a:r>
            <a:r>
              <a:rPr lang="en-US" altLang="en-US" sz="2000" dirty="0" err="1" smtClean="0">
                <a:ea typeface="Arial Unicode MS" panose="020B0604020202020204" pitchFamily="34" charset="-128"/>
                <a:cs typeface="Arial Unicode MS" panose="020B0604020202020204" pitchFamily="34" charset="-128"/>
              </a:rPr>
              <a:t>kurang</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bernilai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baik</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dalam</a:t>
            </a:r>
            <a:r>
              <a:rPr lang="en-US" altLang="en-US" sz="2000" dirty="0" smtClean="0">
                <a:ea typeface="Arial Unicode MS" panose="020B0604020202020204" pitchFamily="34" charset="-128"/>
                <a:cs typeface="Arial Unicode MS" panose="020B0604020202020204" pitchFamily="34" charset="-128"/>
              </a:rPr>
              <a:t> 1 (</a:t>
            </a:r>
            <a:r>
              <a:rPr lang="en-US" altLang="en-US" sz="2000" dirty="0" err="1" smtClean="0">
                <a:ea typeface="Arial Unicode MS" panose="020B0604020202020204" pitchFamily="34" charset="-128"/>
                <a:cs typeface="Arial Unicode MS" panose="020B0604020202020204" pitchFamily="34" charset="-128"/>
              </a:rPr>
              <a:t>satu</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tahun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terakhir</a:t>
            </a:r>
            <a:r>
              <a:rPr lang="en-US" altLang="en-US" sz="2000" dirty="0" smtClean="0">
                <a:ea typeface="Arial Unicode MS" panose="020B0604020202020204" pitchFamily="34" charset="-128"/>
                <a:cs typeface="Arial Unicode MS" panose="020B0604020202020204" pitchFamily="34" charset="-128"/>
              </a:rPr>
              <a:t>;</a:t>
            </a:r>
          </a:p>
          <a:p>
            <a:pPr lvl="1">
              <a:buFont typeface="Lucida Sans Unicode" panose="020B0602030504020204" pitchFamily="34" charset="0"/>
              <a:buAutoNum type="alphaLcPeriod"/>
              <a:defRPr/>
            </a:pPr>
            <a:r>
              <a:rPr lang="sv-SE" altLang="en-US" sz="2000" dirty="0" smtClean="0">
                <a:ea typeface="Arial Unicode MS" panose="020B0604020202020204" pitchFamily="34" charset="-128"/>
                <a:cs typeface="Arial Unicode MS" panose="020B0604020202020204" pitchFamily="34" charset="-128"/>
              </a:rPr>
              <a:t>melaksanakan tugas mengajar paling singkat 1 (satu) tahun;</a:t>
            </a:r>
          </a:p>
          <a:p>
            <a:pPr lvl="1">
              <a:buFont typeface="Lucida Sans Unicode" panose="020B0602030504020204" pitchFamily="34" charset="0"/>
              <a:buAutoNum type="alphaLcPeriod"/>
              <a:defRPr/>
            </a:pPr>
            <a:r>
              <a:rPr lang="sv-SE" altLang="en-US" sz="2000" dirty="0" smtClean="0">
                <a:ea typeface="Arial Unicode MS" panose="020B0604020202020204" pitchFamily="34" charset="-128"/>
                <a:cs typeface="Arial Unicode MS" panose="020B0604020202020204" pitchFamily="34" charset="-128"/>
              </a:rPr>
              <a:t>mempunyai paling sedikit 1 (satu) karya ilmiah yang dipublikasikan pada jurnal ilmiah nasional sebagai penulis pertama;</a:t>
            </a:r>
            <a:r>
              <a:rPr lang="en-US" altLang="en-US" sz="2000" dirty="0" smtClean="0">
                <a:ea typeface="Arial Unicode MS" panose="020B0604020202020204" pitchFamily="34" charset="-128"/>
                <a:cs typeface="Arial Unicode MS" panose="020B0604020202020204" pitchFamily="34" charset="-128"/>
              </a:rPr>
              <a:t> </a:t>
            </a:r>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PENGANGKATAN PERTAMA</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1C2A3E1-03EF-4870-B3F5-099221C01346}" type="slidenum">
              <a:rPr lang="en-US"/>
              <a:pPr/>
              <a:t>21</a:t>
            </a:fld>
            <a:endParaRPr lang="en-US"/>
          </a:p>
        </p:txBody>
      </p:sp>
      <p:sp>
        <p:nvSpPr>
          <p:cNvPr id="12291" name="Rectangle 1"/>
          <p:cNvSpPr>
            <a:spLocks noChangeArrowheads="1"/>
          </p:cNvSpPr>
          <p:nvPr/>
        </p:nvSpPr>
        <p:spPr bwMode="auto">
          <a:xfrm>
            <a:off x="685800" y="576025"/>
            <a:ext cx="8153400" cy="5663089"/>
          </a:xfrm>
          <a:prstGeom prst="rect">
            <a:avLst/>
          </a:prstGeom>
          <a:noFill/>
          <a:ln w="9525">
            <a:noFill/>
            <a:miter lim="800000"/>
            <a:headEnd/>
            <a:tailEnd/>
          </a:ln>
          <a:effectLst/>
        </p:spPr>
        <p:txBody>
          <a:bodyPr lIns="457056" tIns="0" rIns="0" bIns="0" anchor="ctr">
            <a:spAutoFit/>
          </a:bodyPr>
          <a:lstStyle/>
          <a:p>
            <a:pPr eaLnBrk="1" hangingPunct="1"/>
            <a:r>
              <a:rPr lang="id-ID" altLang="en-US" sz="3200" b="1" dirty="0">
                <a:ea typeface="Arial Unicode MS" panose="020B0604020202020204" pitchFamily="34" charset="-128"/>
                <a:cs typeface="Arial Unicode MS" panose="020B0604020202020204" pitchFamily="34" charset="-128"/>
              </a:rPr>
              <a:t>Pasal </a:t>
            </a:r>
            <a:r>
              <a:rPr lang="en-US" altLang="en-US" sz="3200" b="1" dirty="0" smtClean="0">
                <a:ea typeface="Arial Unicode MS" panose="020B0604020202020204" pitchFamily="34" charset="-128"/>
                <a:cs typeface="Arial Unicode MS" panose="020B0604020202020204" pitchFamily="34" charset="-128"/>
              </a:rPr>
              <a:t>6</a:t>
            </a:r>
            <a:r>
              <a:rPr lang="id-ID" altLang="en-US" sz="3200" b="1" dirty="0" smtClean="0">
                <a:ea typeface="Arial Unicode MS" panose="020B0604020202020204" pitchFamily="34" charset="-128"/>
                <a:cs typeface="Arial Unicode MS" panose="020B0604020202020204" pitchFamily="34" charset="-128"/>
              </a:rPr>
              <a:t> ayat (2) lanjutan</a:t>
            </a:r>
            <a:endParaRPr lang="en-US" altLang="en-US" sz="3200" b="1" dirty="0">
              <a:ea typeface="Arial Unicode MS" panose="020B0604020202020204" pitchFamily="34" charset="-128"/>
              <a:cs typeface="Arial Unicode MS" panose="020B0604020202020204" pitchFamily="34" charset="-128"/>
            </a:endParaRPr>
          </a:p>
          <a:p>
            <a:pPr eaLnBrk="1" hangingPunct="1"/>
            <a:endParaRPr lang="id-ID" altLang="en-US" sz="2400" dirty="0" smtClean="0">
              <a:ea typeface="Arial Unicode MS" pitchFamily="34" charset="-128"/>
              <a:cs typeface="Arial Unicode MS" pitchFamily="34" charset="-128"/>
            </a:endParaRPr>
          </a:p>
          <a:p>
            <a:pPr marL="457200" indent="-457200" eaLnBrk="1" hangingPunct="1">
              <a:buFont typeface="Lucida Sans Unicode" pitchFamily="34" charset="0"/>
              <a:buAutoNum type="alphaLcPeriod" startAt="6"/>
            </a:pPr>
            <a:r>
              <a:rPr lang="sv-SE" altLang="en-US" sz="2400" dirty="0" smtClean="0">
                <a:ea typeface="Arial Unicode MS" pitchFamily="34" charset="-128"/>
                <a:cs typeface="Arial Unicode MS" pitchFamily="34" charset="-128"/>
              </a:rPr>
              <a:t>melaksanakan paling sedikit 1 (satu) </a:t>
            </a:r>
            <a:r>
              <a:rPr lang="sv-SE" altLang="en-US" sz="2400" dirty="0">
                <a:ea typeface="Arial Unicode MS" pitchFamily="34" charset="-128"/>
                <a:cs typeface="Arial Unicode MS" pitchFamily="34" charset="-128"/>
              </a:rPr>
              <a:t>kegiatan pengabdian kepada </a:t>
            </a:r>
            <a:r>
              <a:rPr lang="sv-SE" altLang="en-US" sz="2400" dirty="0" smtClean="0">
                <a:ea typeface="Arial Unicode MS" pitchFamily="34" charset="-128"/>
                <a:cs typeface="Arial Unicode MS" pitchFamily="34" charset="-128"/>
              </a:rPr>
              <a:t>masyarakat;</a:t>
            </a:r>
            <a:endParaRPr lang="sv-SE" altLang="en-US" sz="2400" dirty="0">
              <a:ea typeface="Arial Unicode MS" pitchFamily="34" charset="-128"/>
              <a:cs typeface="Arial Unicode MS" pitchFamily="34" charset="-128"/>
            </a:endParaRPr>
          </a:p>
          <a:p>
            <a:pPr marL="457200" indent="-457200" eaLnBrk="1" hangingPunct="1">
              <a:buFont typeface="Lucida Sans Unicode" pitchFamily="34" charset="0"/>
              <a:buAutoNum type="alphaLcPeriod" startAt="6"/>
            </a:pPr>
            <a:endParaRPr lang="sv-SE" altLang="en-US" sz="1200" dirty="0">
              <a:ea typeface="Arial Unicode MS" pitchFamily="34" charset="-128"/>
              <a:cs typeface="Arial Unicode MS" pitchFamily="34" charset="-128"/>
            </a:endParaRPr>
          </a:p>
          <a:p>
            <a:pPr marL="457200" indent="-457200" eaLnBrk="1" hangingPunct="1">
              <a:buFont typeface="Lucida Sans Unicode" pitchFamily="34" charset="0"/>
              <a:buAutoNum type="alphaLcPeriod" startAt="6"/>
            </a:pPr>
            <a:r>
              <a:rPr lang="sv-SE" altLang="en-US" sz="2400" dirty="0">
                <a:ea typeface="Arial Unicode MS" pitchFamily="34" charset="-128"/>
                <a:cs typeface="Arial Unicode MS" pitchFamily="34" charset="-128"/>
              </a:rPr>
              <a:t>telah memenuhi </a:t>
            </a:r>
            <a:r>
              <a:rPr lang="sv-SE" altLang="en-US" sz="2400" dirty="0" smtClean="0">
                <a:ea typeface="Arial Unicode MS" pitchFamily="34" charset="-128"/>
                <a:cs typeface="Arial Unicode MS" pitchFamily="34" charset="-128"/>
              </a:rPr>
              <a:t>paling sedikit </a:t>
            </a:r>
            <a:r>
              <a:rPr lang="sv-SE" altLang="en-US" sz="2400" dirty="0">
                <a:ea typeface="Arial Unicode MS" pitchFamily="34" charset="-128"/>
                <a:cs typeface="Arial Unicode MS" pitchFamily="34" charset="-128"/>
              </a:rPr>
              <a:t>10 (sepuluh) angka kredit di luar angka kredit ijazah yang dihitung sejak yang bersangkutan melaksanakan tugas sebagai dosen tetap termasuk angka kredit Pendidikan dan Pelatihan (Diklat) </a:t>
            </a:r>
            <a:r>
              <a:rPr lang="sv-SE" altLang="en-US" sz="2400" dirty="0" smtClean="0">
                <a:ea typeface="Arial Unicode MS" pitchFamily="34" charset="-128"/>
                <a:cs typeface="Arial Unicode MS" pitchFamily="34" charset="-128"/>
              </a:rPr>
              <a:t>Prajabatan; dan</a:t>
            </a:r>
            <a:endParaRPr lang="sv-SE" altLang="en-US" sz="2400" dirty="0">
              <a:ea typeface="Arial Unicode MS" pitchFamily="34" charset="-128"/>
              <a:cs typeface="Arial Unicode MS" pitchFamily="34" charset="-128"/>
            </a:endParaRPr>
          </a:p>
          <a:p>
            <a:pPr marL="457200" indent="-457200" eaLnBrk="1" hangingPunct="1">
              <a:buFont typeface="Lucida Sans Unicode" pitchFamily="34" charset="0"/>
              <a:buAutoNum type="alphaLcPeriod" startAt="6"/>
            </a:pPr>
            <a:endParaRPr lang="sv-SE" altLang="en-US" sz="1200" dirty="0">
              <a:ea typeface="Arial Unicode MS" pitchFamily="34" charset="-128"/>
              <a:cs typeface="Arial Unicode MS" pitchFamily="34" charset="-128"/>
            </a:endParaRPr>
          </a:p>
          <a:p>
            <a:pPr marL="457200" indent="-457200" eaLnBrk="1" hangingPunct="1">
              <a:buFont typeface="Lucida Sans Unicode" pitchFamily="34" charset="0"/>
              <a:buAutoNum type="alphaLcPeriod" startAt="6"/>
            </a:pPr>
            <a:r>
              <a:rPr lang="sv-SE" altLang="en-US" sz="2400" dirty="0">
                <a:ea typeface="Arial Unicode MS" pitchFamily="34" charset="-128"/>
                <a:cs typeface="Arial Unicode MS" pitchFamily="34" charset="-128"/>
              </a:rPr>
              <a:t>memiliki kinerja, integritas, </a:t>
            </a:r>
            <a:r>
              <a:rPr lang="en-US" altLang="en-US" sz="2400" dirty="0" err="1">
                <a:ea typeface="Arial Unicode MS" pitchFamily="34" charset="-128"/>
                <a:cs typeface="Arial Unicode MS" pitchFamily="34" charset="-128"/>
              </a:rPr>
              <a:t>etika</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dan</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tata</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krama</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serta</a:t>
            </a:r>
            <a:r>
              <a:rPr lang="en-US" altLang="en-US" sz="2400" dirty="0">
                <a:ea typeface="Arial Unicode MS" pitchFamily="34" charset="-128"/>
                <a:cs typeface="Arial Unicode MS" pitchFamily="34" charset="-128"/>
              </a:rPr>
              <a:t> </a:t>
            </a:r>
            <a:r>
              <a:rPr lang="sv-SE" altLang="en-US" sz="2400" dirty="0">
                <a:ea typeface="Arial Unicode MS" pitchFamily="34" charset="-128"/>
                <a:cs typeface="Arial Unicode MS" pitchFamily="34" charset="-128"/>
              </a:rPr>
              <a:t>tanggung jawab yang dibuktikan dengan Berita Acara Rapat Pertimbangan Senat Fakultas bagi Universitas/Institut atau Senat Perguruan Tinggi bagi Sekolah Tinggi/Politeknik dan Akademi.   </a:t>
            </a:r>
            <a:r>
              <a:rPr lang="en-US" altLang="en-US" sz="2400" dirty="0">
                <a:ea typeface="Arial Unicode MS" pitchFamily="34" charset="-128"/>
                <a:cs typeface="Arial Unicode MS" pitchFamily="34" charset="-128"/>
              </a:rPr>
              <a:t> </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26E1D29-6F61-4DE4-94B9-4CA8FACE8746}" type="slidenum">
              <a:rPr lang="en-US"/>
              <a:pPr/>
              <a:t>22</a:t>
            </a:fld>
            <a:endParaRPr lang="en-US"/>
          </a:p>
        </p:txBody>
      </p:sp>
      <p:sp>
        <p:nvSpPr>
          <p:cNvPr id="3" name="Rectangle 1"/>
          <p:cNvSpPr>
            <a:spLocks noChangeArrowheads="1"/>
          </p:cNvSpPr>
          <p:nvPr/>
        </p:nvSpPr>
        <p:spPr bwMode="auto">
          <a:xfrm>
            <a:off x="609600" y="90845"/>
            <a:ext cx="8229600" cy="45550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514188" tIns="0" rIns="0" bIns="0" anchor="ctr">
            <a:spAutoFit/>
          </a:bodyPr>
          <a:lstStyle>
            <a:lvl1pPr>
              <a:defRPr>
                <a:solidFill>
                  <a:schemeClr val="tx1"/>
                </a:solidFill>
                <a:latin typeface="Constantia" panose="02030602050306030303" pitchFamily="18" charset="0"/>
              </a:defRPr>
            </a:lvl1pPr>
            <a:lvl2pPr marL="914400" indent="-45720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marL="685800" indent="-685800" algn="just" eaLnBrk="1" hangingPunct="1">
              <a:defRPr/>
            </a:pPr>
            <a:r>
              <a:rPr lang="id-ID" altLang="en-US" sz="3200" b="1" dirty="0">
                <a:ea typeface="Arial Unicode MS" panose="020B0604020202020204" pitchFamily="34" charset="-128"/>
                <a:cs typeface="Arial Unicode MS" panose="020B0604020202020204" pitchFamily="34" charset="-128"/>
              </a:rPr>
              <a:t>Pasal </a:t>
            </a:r>
            <a:r>
              <a:rPr lang="en-US" altLang="en-US" sz="3200" b="1" dirty="0" smtClean="0">
                <a:ea typeface="Arial Unicode MS" panose="020B0604020202020204" pitchFamily="34" charset="-128"/>
                <a:cs typeface="Arial Unicode MS" panose="020B0604020202020204" pitchFamily="34" charset="-128"/>
              </a:rPr>
              <a:t>6</a:t>
            </a:r>
            <a:r>
              <a:rPr lang="id-ID" altLang="en-US" sz="3200" b="1" dirty="0" smtClean="0">
                <a:ea typeface="Arial Unicode MS" panose="020B0604020202020204" pitchFamily="34" charset="-128"/>
                <a:cs typeface="Arial Unicode MS" panose="020B0604020202020204" pitchFamily="34" charset="-128"/>
              </a:rPr>
              <a:t> lanjutan</a:t>
            </a:r>
          </a:p>
          <a:p>
            <a:pPr marL="685800" indent="-685800" algn="just" eaLnBrk="1" hangingPunct="1">
              <a:defRPr/>
            </a:pPr>
            <a:endParaRPr lang="id-ID" altLang="en-US" sz="2400" dirty="0" smtClean="0">
              <a:ea typeface="Arial Unicode MS" panose="020B0604020202020204" pitchFamily="34" charset="-128"/>
              <a:cs typeface="Arial Unicode MS" panose="020B0604020202020204" pitchFamily="34" charset="-128"/>
            </a:endParaRPr>
          </a:p>
          <a:p>
            <a:pPr marL="685800" indent="-685800" algn="just" eaLnBrk="1" hangingPunct="1">
              <a:defRPr/>
            </a:pPr>
            <a:r>
              <a:rPr lang="sv-SE" altLang="en-US" sz="2400" dirty="0" smtClean="0">
                <a:ea typeface="Arial Unicode MS" panose="020B0604020202020204" pitchFamily="34" charset="-128"/>
                <a:cs typeface="Arial Unicode MS" panose="020B0604020202020204" pitchFamily="34" charset="-128"/>
              </a:rPr>
              <a:t>(3) Pengangkatan pertama dosen dalam jabatan akademik Lektor dapat dipertimbangkan apabila telah memenuhi syarat:</a:t>
            </a:r>
          </a:p>
          <a:p>
            <a:pPr marL="1143000" lvl="1" eaLnBrk="1" hangingPunct="1">
              <a:buFont typeface="Lucida Sans Unicode" panose="020B0602030504020204" pitchFamily="34" charset="0"/>
              <a:buAutoNum type="alphaLcPeriod"/>
              <a:defRPr/>
            </a:pPr>
            <a:r>
              <a:rPr lang="sv-SE" altLang="en-US" sz="2400" dirty="0" smtClean="0">
                <a:ea typeface="Arial Unicode MS" panose="020B0604020202020204" pitchFamily="34" charset="-128"/>
                <a:cs typeface="Arial Unicode MS" panose="020B0604020202020204" pitchFamily="34" charset="-128"/>
              </a:rPr>
              <a:t>memiliki ijazah doktor atau yang sederajat dari perguruan tinggi dan/atau program studi terakreditasi sesuai dengan penugasan;</a:t>
            </a:r>
          </a:p>
          <a:p>
            <a:pPr marL="1143000" lvl="1" eaLnBrk="1" hangingPunct="1">
              <a:buFont typeface="Lucida Sans Unicode" panose="020B0602030504020204" pitchFamily="34" charset="0"/>
              <a:buAutoNum type="alphaLcPeriod"/>
              <a:defRPr/>
            </a:pPr>
            <a:r>
              <a:rPr lang="en-US" altLang="en-US" sz="2400" dirty="0" err="1" smtClean="0">
                <a:ea typeface="Arial Unicode MS" panose="020B0604020202020204" pitchFamily="34" charset="-128"/>
                <a:cs typeface="Arial Unicode MS" panose="020B0604020202020204" pitchFamily="34" charset="-128"/>
              </a:rPr>
              <a:t>pangkat</a:t>
            </a:r>
            <a:r>
              <a:rPr lang="en-US" altLang="en-US" sz="2400" dirty="0" smtClean="0">
                <a:ea typeface="Arial Unicode MS" panose="020B0604020202020204" pitchFamily="34" charset="-128"/>
                <a:cs typeface="Arial Unicode MS" panose="020B0604020202020204" pitchFamily="34" charset="-128"/>
              </a:rPr>
              <a:t> paling </a:t>
            </a:r>
            <a:r>
              <a:rPr lang="en-US" altLang="en-US" sz="2400" dirty="0" err="1" smtClean="0">
                <a:ea typeface="Arial Unicode MS" panose="020B0604020202020204" pitchFamily="34" charset="-128"/>
                <a:cs typeface="Arial Unicode MS" panose="020B0604020202020204" pitchFamily="34" charset="-128"/>
              </a:rPr>
              <a:t>rendah</a:t>
            </a:r>
            <a:r>
              <a:rPr lang="en-US" altLang="en-US" sz="2400" dirty="0" smtClean="0">
                <a:ea typeface="Arial Unicode MS" panose="020B0604020202020204" pitchFamily="34" charset="-128"/>
                <a:cs typeface="Arial Unicode MS" panose="020B0604020202020204" pitchFamily="34" charset="-128"/>
              </a:rPr>
              <a:t> </a:t>
            </a:r>
            <a:r>
              <a:rPr lang="en-US" altLang="en-US" sz="2400" dirty="0" err="1" smtClean="0">
                <a:ea typeface="Arial Unicode MS" panose="020B0604020202020204" pitchFamily="34" charset="-128"/>
                <a:cs typeface="Arial Unicode MS" panose="020B0604020202020204" pitchFamily="34" charset="-128"/>
              </a:rPr>
              <a:t>Penata</a:t>
            </a:r>
            <a:r>
              <a:rPr lang="en-US" altLang="en-US" sz="2400" dirty="0" smtClean="0">
                <a:ea typeface="Arial Unicode MS" panose="020B0604020202020204" pitchFamily="34" charset="-128"/>
                <a:cs typeface="Arial Unicode MS" panose="020B0604020202020204" pitchFamily="34" charset="-128"/>
              </a:rPr>
              <a:t>, </a:t>
            </a:r>
            <a:r>
              <a:rPr lang="en-US" altLang="en-US" sz="2400" dirty="0" err="1" smtClean="0">
                <a:ea typeface="Arial Unicode MS" panose="020B0604020202020204" pitchFamily="34" charset="-128"/>
                <a:cs typeface="Arial Unicode MS" panose="020B0604020202020204" pitchFamily="34" charset="-128"/>
              </a:rPr>
              <a:t>golongan</a:t>
            </a:r>
            <a:r>
              <a:rPr lang="en-US" altLang="en-US" sz="2400" dirty="0" smtClean="0">
                <a:ea typeface="Arial Unicode MS" panose="020B0604020202020204" pitchFamily="34" charset="-128"/>
                <a:cs typeface="Arial Unicode MS" panose="020B0604020202020204" pitchFamily="34" charset="-128"/>
              </a:rPr>
              <a:t> </a:t>
            </a:r>
            <a:r>
              <a:rPr lang="en-US" altLang="en-US" sz="2400" dirty="0" err="1" smtClean="0">
                <a:ea typeface="Arial Unicode MS" panose="020B0604020202020204" pitchFamily="34" charset="-128"/>
                <a:cs typeface="Arial Unicode MS" panose="020B0604020202020204" pitchFamily="34" charset="-128"/>
              </a:rPr>
              <a:t>ruang</a:t>
            </a:r>
            <a:r>
              <a:rPr lang="en-US" altLang="en-US" sz="2400" dirty="0" smtClean="0">
                <a:ea typeface="Arial Unicode MS" panose="020B0604020202020204" pitchFamily="34" charset="-128"/>
                <a:cs typeface="Arial Unicode MS" panose="020B0604020202020204" pitchFamily="34" charset="-128"/>
              </a:rPr>
              <a:t> III/c  </a:t>
            </a:r>
            <a:r>
              <a:rPr lang="en-US" altLang="en-US" sz="2400" dirty="0" err="1" smtClean="0">
                <a:ea typeface="Arial Unicode MS" panose="020B0604020202020204" pitchFamily="34" charset="-128"/>
                <a:cs typeface="Arial Unicode MS" panose="020B0604020202020204" pitchFamily="34" charset="-128"/>
              </a:rPr>
              <a:t>bagi</a:t>
            </a:r>
            <a:r>
              <a:rPr lang="en-US" altLang="en-US" sz="2400" dirty="0" smtClean="0">
                <a:ea typeface="Arial Unicode MS" panose="020B0604020202020204" pitchFamily="34" charset="-128"/>
                <a:cs typeface="Arial Unicode MS" panose="020B0604020202020204" pitchFamily="34" charset="-128"/>
              </a:rPr>
              <a:t> PNS;</a:t>
            </a:r>
          </a:p>
          <a:p>
            <a:pPr marL="1143000" lvl="1" algn="just" eaLnBrk="1" hangingPunct="1">
              <a:buFont typeface="Lucida Sans Unicode" panose="020B0602030504020204" pitchFamily="34" charset="0"/>
              <a:buAutoNum type="alphaLcPeriod"/>
              <a:defRPr/>
            </a:pPr>
            <a:r>
              <a:rPr lang="en-US" altLang="en-US" sz="2400" dirty="0" err="1" smtClean="0">
                <a:ea typeface="Arial Unicode MS" panose="020B0604020202020204" pitchFamily="34" charset="-128"/>
                <a:cs typeface="Arial Unicode MS" panose="020B0604020202020204" pitchFamily="34" charset="-128"/>
              </a:rPr>
              <a:t>selanjutnya</a:t>
            </a:r>
            <a:r>
              <a:rPr lang="en-US" altLang="en-US" sz="2400" dirty="0" smtClean="0">
                <a:ea typeface="Arial Unicode MS" panose="020B0604020202020204" pitchFamily="34" charset="-128"/>
                <a:cs typeface="Arial Unicode MS" panose="020B0604020202020204" pitchFamily="34" charset="-128"/>
              </a:rPr>
              <a:t>…</a:t>
            </a:r>
          </a:p>
          <a:p>
            <a:pPr lvl="1" algn="just" eaLnBrk="1" hangingPunct="1">
              <a:buFont typeface="Lucida Sans Unicode" panose="020B0602030504020204" pitchFamily="34" charset="0"/>
              <a:buAutoNum type="alphaLcPeriod"/>
              <a:defRPr/>
            </a:pPr>
            <a:endParaRPr lang="en-US" altLang="en-US" sz="2400" dirty="0" smtClean="0">
              <a:ea typeface="Arial Unicode MS" panose="020B0604020202020204" pitchFamily="34" charset="-128"/>
              <a:cs typeface="Arial Unicode MS" panose="020B0604020202020204" pitchFamily="34" charset="-128"/>
            </a:endParaRPr>
          </a:p>
        </p:txBody>
      </p:sp>
      <p:sp>
        <p:nvSpPr>
          <p:cNvPr id="13316" name="TextBox 4"/>
          <p:cNvSpPr txBox="1">
            <a:spLocks noChangeArrowheads="1"/>
          </p:cNvSpPr>
          <p:nvPr/>
        </p:nvSpPr>
        <p:spPr bwMode="auto">
          <a:xfrm>
            <a:off x="928688" y="4267200"/>
            <a:ext cx="7543800" cy="830263"/>
          </a:xfrm>
          <a:prstGeom prst="rect">
            <a:avLst/>
          </a:prstGeom>
          <a:noFill/>
          <a:ln w="9525">
            <a:noFill/>
            <a:miter lim="800000"/>
            <a:headEnd/>
            <a:tailEnd/>
          </a:ln>
        </p:spPr>
        <p:txBody>
          <a:bodyPr>
            <a:spAutoFit/>
          </a:bodyPr>
          <a:lstStyle/>
          <a:p>
            <a:pPr eaLnBrk="1" hangingPunct="1"/>
            <a:r>
              <a:rPr lang="en-US" altLang="en-US" sz="2400" b="1" i="1" dirty="0" err="1">
                <a:solidFill>
                  <a:srgbClr val="0033CC"/>
                </a:solidFill>
              </a:rPr>
              <a:t>Syarat</a:t>
            </a:r>
            <a:r>
              <a:rPr lang="en-US" altLang="en-US" sz="2400" b="1" i="1" dirty="0">
                <a:solidFill>
                  <a:srgbClr val="0033CC"/>
                </a:solidFill>
              </a:rPr>
              <a:t> </a:t>
            </a:r>
            <a:r>
              <a:rPr lang="en-US" altLang="en-US" sz="2400" b="1" i="1" dirty="0" err="1">
                <a:solidFill>
                  <a:srgbClr val="0033CC"/>
                </a:solidFill>
              </a:rPr>
              <a:t>selanjutnya</a:t>
            </a:r>
            <a:r>
              <a:rPr lang="en-US" altLang="en-US" sz="2400" b="1" i="1" dirty="0">
                <a:solidFill>
                  <a:srgbClr val="0033CC"/>
                </a:solidFill>
              </a:rPr>
              <a:t> idem </a:t>
            </a:r>
            <a:r>
              <a:rPr lang="en-US" altLang="en-US" sz="2400" b="1" i="1" dirty="0" err="1">
                <a:solidFill>
                  <a:srgbClr val="0033CC"/>
                </a:solidFill>
              </a:rPr>
              <a:t>dengan</a:t>
            </a:r>
            <a:r>
              <a:rPr lang="en-US" altLang="en-US" sz="2400" b="1" i="1" dirty="0">
                <a:solidFill>
                  <a:srgbClr val="0033CC"/>
                </a:solidFill>
              </a:rPr>
              <a:t> </a:t>
            </a:r>
            <a:r>
              <a:rPr lang="en-US" altLang="en-US" sz="2400" b="1" i="1" dirty="0" err="1">
                <a:solidFill>
                  <a:srgbClr val="0033CC"/>
                </a:solidFill>
              </a:rPr>
              <a:t>pengangkatan</a:t>
            </a:r>
            <a:r>
              <a:rPr lang="en-US" altLang="en-US" sz="2400" b="1" i="1" dirty="0">
                <a:solidFill>
                  <a:srgbClr val="0033CC"/>
                </a:solidFill>
              </a:rPr>
              <a:t> </a:t>
            </a:r>
            <a:r>
              <a:rPr lang="en-US" altLang="en-US" sz="2400" b="1" i="1" dirty="0" err="1">
                <a:solidFill>
                  <a:srgbClr val="0033CC"/>
                </a:solidFill>
              </a:rPr>
              <a:t>pertama</a:t>
            </a:r>
            <a:r>
              <a:rPr lang="en-US" altLang="en-US" sz="2400" b="1" i="1" dirty="0">
                <a:solidFill>
                  <a:srgbClr val="0033CC"/>
                </a:solidFill>
              </a:rPr>
              <a:t> </a:t>
            </a:r>
            <a:r>
              <a:rPr lang="en-US" altLang="en-US" sz="2400" b="1" i="1" dirty="0" err="1">
                <a:solidFill>
                  <a:srgbClr val="0033CC"/>
                </a:solidFill>
              </a:rPr>
              <a:t>di</a:t>
            </a:r>
            <a:r>
              <a:rPr lang="en-US" altLang="en-US" sz="2400" b="1" i="1" dirty="0">
                <a:solidFill>
                  <a:srgbClr val="0033CC"/>
                </a:solidFill>
              </a:rPr>
              <a:t> </a:t>
            </a:r>
            <a:r>
              <a:rPr lang="en-US" altLang="en-US" sz="2400" b="1" i="1" dirty="0" err="1">
                <a:solidFill>
                  <a:srgbClr val="0033CC"/>
                </a:solidFill>
              </a:rPr>
              <a:t>jabatan</a:t>
            </a:r>
            <a:r>
              <a:rPr lang="en-US" altLang="en-US" sz="2400" b="1" i="1" dirty="0">
                <a:solidFill>
                  <a:srgbClr val="0033CC"/>
                </a:solidFill>
              </a:rPr>
              <a:t> </a:t>
            </a:r>
            <a:r>
              <a:rPr lang="en-US" altLang="en-US" sz="2400" b="1" i="1" dirty="0" err="1">
                <a:solidFill>
                  <a:srgbClr val="0033CC"/>
                </a:solidFill>
              </a:rPr>
              <a:t>Asisten</a:t>
            </a:r>
            <a:r>
              <a:rPr lang="en-US" altLang="en-US" sz="2400" b="1" i="1" dirty="0">
                <a:solidFill>
                  <a:srgbClr val="0033CC"/>
                </a:solidFill>
              </a:rPr>
              <a:t> </a:t>
            </a:r>
            <a:r>
              <a:rPr lang="en-US" altLang="en-US" sz="2400" b="1" i="1" dirty="0" err="1">
                <a:solidFill>
                  <a:srgbClr val="0033CC"/>
                </a:solidFill>
              </a:rPr>
              <a:t>Ahli</a:t>
            </a:r>
            <a:r>
              <a:rPr lang="en-US" altLang="en-US" sz="2400" b="1" i="1" dirty="0">
                <a:solidFill>
                  <a:srgbClr val="0033CC"/>
                </a:solidFill>
              </a:rPr>
              <a:t> </a:t>
            </a:r>
          </a:p>
        </p:txBody>
      </p:sp>
      <p:sp>
        <p:nvSpPr>
          <p:cNvPr id="13317" name="TextBox 5"/>
          <p:cNvSpPr txBox="1">
            <a:spLocks noChangeArrowheads="1"/>
          </p:cNvSpPr>
          <p:nvPr/>
        </p:nvSpPr>
        <p:spPr bwMode="auto">
          <a:xfrm>
            <a:off x="990600" y="5135563"/>
            <a:ext cx="7848600" cy="1570037"/>
          </a:xfrm>
          <a:prstGeom prst="rect">
            <a:avLst/>
          </a:prstGeom>
          <a:noFill/>
          <a:ln w="9525">
            <a:noFill/>
            <a:miter lim="800000"/>
            <a:headEnd/>
            <a:tailEnd/>
          </a:ln>
        </p:spPr>
        <p:txBody>
          <a:bodyPr>
            <a:spAutoFit/>
          </a:bodyPr>
          <a:lstStyle/>
          <a:p>
            <a:pPr marL="628650" indent="-628650" eaLnBrk="1" hangingPunct="1"/>
            <a:r>
              <a:rPr lang="en-US" altLang="en-US" sz="2400" dirty="0">
                <a:ea typeface="Arial Unicode MS" pitchFamily="34" charset="-128"/>
                <a:cs typeface="Arial Unicode MS" pitchFamily="34" charset="-128"/>
              </a:rPr>
              <a:t>(4)   </a:t>
            </a:r>
            <a:r>
              <a:rPr lang="en-US" altLang="en-US" sz="2400" dirty="0" err="1">
                <a:ea typeface="Arial Unicode MS" pitchFamily="34" charset="-128"/>
                <a:cs typeface="Arial Unicode MS" pitchFamily="34" charset="-128"/>
              </a:rPr>
              <a:t>Ketentuan</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lebih</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lanjut</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mengenai</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pengangkatan</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pertama</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dalam</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jabatan</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akademik</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dosen</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diatur</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dalam</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Pedoman</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Operasional</a:t>
            </a:r>
            <a:r>
              <a:rPr lang="en-US" altLang="en-US" sz="2400" dirty="0">
                <a:ea typeface="Arial Unicode MS" pitchFamily="34" charset="-128"/>
                <a:cs typeface="Arial Unicode MS" pitchFamily="34" charset="-128"/>
              </a:rPr>
              <a:t> yang </a:t>
            </a:r>
            <a:r>
              <a:rPr lang="en-US" altLang="en-US" sz="2400" dirty="0" err="1">
                <a:ea typeface="Arial Unicode MS" pitchFamily="34" charset="-128"/>
                <a:cs typeface="Arial Unicode MS" pitchFamily="34" charset="-128"/>
              </a:rPr>
              <a:t>ditetapkan</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oleh</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Direktur</a:t>
            </a:r>
            <a:r>
              <a:rPr lang="en-US" altLang="en-US" sz="2400" dirty="0">
                <a:ea typeface="Arial Unicode MS" pitchFamily="34" charset="-128"/>
                <a:cs typeface="Arial Unicode MS" pitchFamily="34" charset="-128"/>
              </a:rPr>
              <a:t> </a:t>
            </a:r>
            <a:r>
              <a:rPr lang="en-US" altLang="en-US" sz="2400" dirty="0" err="1">
                <a:ea typeface="Arial Unicode MS" pitchFamily="34" charset="-128"/>
                <a:cs typeface="Arial Unicode MS" pitchFamily="34" charset="-128"/>
              </a:rPr>
              <a:t>Jenderal</a:t>
            </a:r>
            <a:r>
              <a:rPr lang="en-US" altLang="en-US" sz="2400" dirty="0">
                <a:ea typeface="Arial Unicode MS" pitchFamily="34" charset="-128"/>
                <a:cs typeface="Arial Unicode MS" pitchFamily="34" charset="-128"/>
              </a:rPr>
              <a:t>.</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AA02E79-7C4C-4F64-8A03-EF1BD2973B3D}" type="slidenum">
              <a:rPr lang="en-US"/>
              <a:pPr/>
              <a:t>23</a:t>
            </a:fld>
            <a:endParaRPr lang="en-US"/>
          </a:p>
        </p:txBody>
      </p:sp>
      <p:sp>
        <p:nvSpPr>
          <p:cNvPr id="3" name="TextBox 2"/>
          <p:cNvSpPr txBox="1"/>
          <p:nvPr/>
        </p:nvSpPr>
        <p:spPr>
          <a:xfrm>
            <a:off x="1066800" y="488513"/>
            <a:ext cx="7848600" cy="7048083"/>
          </a:xfrm>
          <a:prstGeom prst="rect">
            <a:avLst/>
          </a:prstGeom>
          <a:noFill/>
        </p:spPr>
        <p:txBody>
          <a:bodyPr>
            <a:spAutoFit/>
          </a:bodyPr>
          <a:lstStyle/>
          <a:p>
            <a:pPr eaLnBrk="1" fontAlgn="auto" hangingPunct="1">
              <a:spcBef>
                <a:spcPts val="0"/>
              </a:spcBef>
              <a:spcAft>
                <a:spcPts val="0"/>
              </a:spcAft>
              <a:defRPr/>
            </a:pPr>
            <a:r>
              <a:rPr lang="en-US" sz="3200" b="1" dirty="0" err="1" smtClean="0">
                <a:ea typeface="Arial Unicode MS" panose="020B0604020202020204" pitchFamily="34" charset="-128"/>
                <a:cs typeface="Arial Unicode MS" panose="020B0604020202020204" pitchFamily="34" charset="-128"/>
              </a:rPr>
              <a:t>Pasal</a:t>
            </a:r>
            <a:r>
              <a:rPr lang="en-US" sz="3200" b="1" dirty="0" smtClean="0">
                <a:ea typeface="Arial Unicode MS" panose="020B0604020202020204" pitchFamily="34" charset="-128"/>
                <a:cs typeface="Arial Unicode MS" panose="020B0604020202020204" pitchFamily="34" charset="-128"/>
              </a:rPr>
              <a:t> </a:t>
            </a:r>
            <a:r>
              <a:rPr lang="en-US" sz="3200" b="1" dirty="0">
                <a:ea typeface="Arial Unicode MS" panose="020B0604020202020204" pitchFamily="34" charset="-128"/>
                <a:cs typeface="Arial Unicode MS" panose="020B0604020202020204" pitchFamily="34" charset="-128"/>
              </a:rPr>
              <a:t>8</a:t>
            </a:r>
          </a:p>
          <a:p>
            <a:pPr eaLnBrk="1" fontAlgn="auto" hangingPunct="1">
              <a:spcBef>
                <a:spcPts val="0"/>
              </a:spcBef>
              <a:spcAft>
                <a:spcPts val="0"/>
              </a:spcAft>
              <a:defRPr/>
            </a:pPr>
            <a:endParaRPr lang="en-US" sz="2000" b="1" dirty="0">
              <a:ea typeface="Arial Unicode MS" panose="020B0604020202020204" pitchFamily="34" charset="-128"/>
              <a:cs typeface="Arial Unicode MS" panose="020B0604020202020204" pitchFamily="34" charset="-128"/>
            </a:endParaRPr>
          </a:p>
          <a:p>
            <a:pPr marL="457200" indent="-457200" eaLnBrk="1" fontAlgn="auto" hangingPunct="1">
              <a:spcBef>
                <a:spcPts val="0"/>
              </a:spcBef>
              <a:spcAft>
                <a:spcPts val="0"/>
              </a:spcAft>
              <a:buAutoNum type="arabicParenBoth"/>
              <a:defRPr/>
            </a:pPr>
            <a:r>
              <a:rPr lang="en-US" sz="2000" dirty="0" err="1" smtClean="0">
                <a:ea typeface="Arial Unicode MS" panose="020B0604020202020204" pitchFamily="34" charset="-128"/>
                <a:cs typeface="Arial Unicode MS" panose="020B0604020202020204" pitchFamily="34" charset="-128"/>
              </a:rPr>
              <a:t>Kenaikan</a:t>
            </a:r>
            <a:r>
              <a:rPr lang="en-US" sz="2000" dirty="0" smtClean="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jabatan</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akademik</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secara</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reguler</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dari</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Asisten</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Ahli</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ke</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Lektor</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dapat</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dipertimbangkan</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apabila</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telah</a:t>
            </a:r>
            <a:r>
              <a:rPr lang="en-US" sz="2000" dirty="0">
                <a:ea typeface="Arial Unicode MS" panose="020B0604020202020204" pitchFamily="34" charset="-128"/>
                <a:cs typeface="Arial Unicode MS" panose="020B0604020202020204" pitchFamily="34" charset="-128"/>
              </a:rPr>
              <a:t> </a:t>
            </a:r>
            <a:r>
              <a:rPr lang="en-US" sz="2000" dirty="0" err="1">
                <a:ea typeface="Arial Unicode MS" panose="020B0604020202020204" pitchFamily="34" charset="-128"/>
                <a:cs typeface="Arial Unicode MS" panose="020B0604020202020204" pitchFamily="34" charset="-128"/>
              </a:rPr>
              <a:t>memenuhi</a:t>
            </a:r>
            <a:r>
              <a:rPr lang="en-US" sz="2000" dirty="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syarat</a:t>
            </a:r>
            <a:r>
              <a:rPr lang="fi-FI" sz="2000" dirty="0" smtClean="0">
                <a:ea typeface="Arial Unicode MS" panose="020B0604020202020204" pitchFamily="34" charset="-128"/>
                <a:cs typeface="Arial Unicode MS" panose="020B0604020202020204" pitchFamily="34" charset="-128"/>
              </a:rPr>
              <a:t>:</a:t>
            </a:r>
          </a:p>
          <a:p>
            <a:pPr marL="914400" indent="-457200" eaLnBrk="1" fontAlgn="auto" hangingPunct="1">
              <a:spcBef>
                <a:spcPts val="0"/>
              </a:spcBef>
              <a:spcAft>
                <a:spcPts val="0"/>
              </a:spcAft>
              <a:buFontTx/>
              <a:buAutoNum type="alphaLcPeriod"/>
              <a:defRPr/>
            </a:pPr>
            <a:r>
              <a:rPr lang="fi-FI" sz="2000" dirty="0" smtClean="0">
                <a:ea typeface="Arial Unicode MS" panose="020B0604020202020204" pitchFamily="34" charset="-128"/>
                <a:cs typeface="Arial Unicode MS" panose="020B0604020202020204" pitchFamily="34" charset="-128"/>
              </a:rPr>
              <a:t>paling singkat 2 (dua) tahun menduduki jabatan Asisten Ahli;</a:t>
            </a:r>
          </a:p>
          <a:p>
            <a:pPr marL="914400" indent="-457200" eaLnBrk="1" fontAlgn="auto" hangingPunct="1">
              <a:spcBef>
                <a:spcPts val="0"/>
              </a:spcBef>
              <a:spcAft>
                <a:spcPts val="0"/>
              </a:spcAft>
              <a:buFontTx/>
              <a:buAutoNum type="alphaLcPeriod"/>
              <a:defRPr/>
            </a:pPr>
            <a:r>
              <a:rPr lang="fi-FI" sz="2000" dirty="0" smtClean="0">
                <a:ea typeface="Arial Unicode MS" panose="020B0604020202020204" pitchFamily="34" charset="-128"/>
                <a:cs typeface="Arial Unicode MS" panose="020B0604020202020204" pitchFamily="34" charset="-128"/>
              </a:rPr>
              <a:t>telah memenuhi angka kredit yang dipersyaratkan baik secara kumulatif maupun setiap unsur kegiatan sesuai dengan Lampiran;</a:t>
            </a:r>
          </a:p>
          <a:p>
            <a:pPr marL="914400" indent="-457200" eaLnBrk="1" fontAlgn="auto" hangingPunct="1">
              <a:spcBef>
                <a:spcPts val="0"/>
              </a:spcBef>
              <a:spcAft>
                <a:spcPts val="0"/>
              </a:spcAft>
              <a:buFontTx/>
              <a:buAutoNum type="alphaLcPeriod" startAt="3"/>
              <a:defRPr/>
            </a:pPr>
            <a:r>
              <a:rPr lang="fi-FI" sz="2000" dirty="0" smtClean="0">
                <a:ea typeface="Arial Unicode MS" panose="020B0604020202020204" pitchFamily="34" charset="-128"/>
                <a:cs typeface="Arial Unicode MS" panose="020B0604020202020204" pitchFamily="34" charset="-128"/>
              </a:rPr>
              <a:t>memiliki karya ilmiah yang dipublikasikan dalam jurnal ilmiah nasional sebagai penulis pertama; dan</a:t>
            </a:r>
          </a:p>
          <a:p>
            <a:pPr marL="914400" indent="-457200" eaLnBrk="1" fontAlgn="auto" hangingPunct="1">
              <a:spcBef>
                <a:spcPts val="0"/>
              </a:spcBef>
              <a:spcAft>
                <a:spcPts val="0"/>
              </a:spcAft>
              <a:buFontTx/>
              <a:buAutoNum type="alphaLcPeriod" startAt="3"/>
              <a:defRPr/>
            </a:pPr>
            <a:r>
              <a:rPr lang="en-US" sz="2000" dirty="0" err="1" smtClean="0">
                <a:ea typeface="Arial Unicode MS" panose="020B0604020202020204" pitchFamily="34" charset="-128"/>
                <a:cs typeface="Arial Unicode MS" panose="020B0604020202020204" pitchFamily="34" charset="-128"/>
              </a:rPr>
              <a:t>memiliki</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kinerja</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integritas</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etika</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dan</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tata</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krama</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serta</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tanggung</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jawab</a:t>
            </a:r>
            <a:r>
              <a:rPr lang="en-US" sz="2000" dirty="0" smtClean="0">
                <a:ea typeface="Arial Unicode MS" panose="020B0604020202020204" pitchFamily="34" charset="-128"/>
                <a:cs typeface="Arial Unicode MS" panose="020B0604020202020204" pitchFamily="34" charset="-128"/>
              </a:rPr>
              <a:t> yang </a:t>
            </a:r>
            <a:r>
              <a:rPr lang="en-US" sz="2000" dirty="0" err="1" smtClean="0">
                <a:ea typeface="Arial Unicode MS" panose="020B0604020202020204" pitchFamily="34" charset="-128"/>
                <a:cs typeface="Arial Unicode MS" panose="020B0604020202020204" pitchFamily="34" charset="-128"/>
              </a:rPr>
              <a:t>dibuktikan</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dengan</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Berita</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Acara</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Rapat</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Pertimbangan</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Senat</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Fakultas</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bagi</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Universitas</a:t>
            </a:r>
            <a:r>
              <a:rPr lang="en-US" sz="2000" dirty="0" smtClean="0">
                <a:ea typeface="Arial Unicode MS" panose="020B0604020202020204" pitchFamily="34" charset="-128"/>
                <a:cs typeface="Arial Unicode MS" panose="020B0604020202020204" pitchFamily="34" charset="-128"/>
              </a:rPr>
              <a:t>/</a:t>
            </a:r>
            <a:r>
              <a:rPr lang="en-US" sz="2000" dirty="0" err="1" smtClean="0">
                <a:ea typeface="Arial Unicode MS" panose="020B0604020202020204" pitchFamily="34" charset="-128"/>
                <a:cs typeface="Arial Unicode MS" panose="020B0604020202020204" pitchFamily="34" charset="-128"/>
              </a:rPr>
              <a:t>Institut</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atau</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Senat</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Perguruan</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Tinggi</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bagi</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Sekolah</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Tinggi</a:t>
            </a:r>
            <a:r>
              <a:rPr lang="en-US" sz="2000" dirty="0" smtClean="0">
                <a:ea typeface="Arial Unicode MS" panose="020B0604020202020204" pitchFamily="34" charset="-128"/>
                <a:cs typeface="Arial Unicode MS" panose="020B0604020202020204" pitchFamily="34" charset="-128"/>
              </a:rPr>
              <a:t>/</a:t>
            </a:r>
            <a:r>
              <a:rPr lang="en-US" sz="2000" dirty="0" err="1" smtClean="0">
                <a:ea typeface="Arial Unicode MS" panose="020B0604020202020204" pitchFamily="34" charset="-128"/>
                <a:cs typeface="Arial Unicode MS" panose="020B0604020202020204" pitchFamily="34" charset="-128"/>
              </a:rPr>
              <a:t>Politeknik</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dan</a:t>
            </a:r>
            <a:r>
              <a:rPr lang="en-US" sz="2000" dirty="0" smtClean="0">
                <a:ea typeface="Arial Unicode MS" panose="020B0604020202020204" pitchFamily="34" charset="-128"/>
                <a:cs typeface="Arial Unicode MS" panose="020B0604020202020204" pitchFamily="34" charset="-128"/>
              </a:rPr>
              <a:t> </a:t>
            </a:r>
            <a:r>
              <a:rPr lang="en-US" sz="2000" dirty="0" err="1" smtClean="0">
                <a:ea typeface="Arial Unicode MS" panose="020B0604020202020204" pitchFamily="34" charset="-128"/>
                <a:cs typeface="Arial Unicode MS" panose="020B0604020202020204" pitchFamily="34" charset="-128"/>
              </a:rPr>
              <a:t>Akademi</a:t>
            </a:r>
            <a:r>
              <a:rPr lang="en-US" sz="2000" dirty="0" smtClean="0">
                <a:ea typeface="Arial Unicode MS" panose="020B0604020202020204" pitchFamily="34" charset="-128"/>
                <a:cs typeface="Arial Unicode MS" panose="020B0604020202020204" pitchFamily="34" charset="-128"/>
              </a:rPr>
              <a:t>.</a:t>
            </a:r>
          </a:p>
          <a:p>
            <a:pPr marL="914400" indent="-457200" eaLnBrk="1" fontAlgn="auto" hangingPunct="1">
              <a:spcBef>
                <a:spcPts val="0"/>
              </a:spcBef>
              <a:spcAft>
                <a:spcPts val="0"/>
              </a:spcAft>
              <a:buFontTx/>
              <a:buAutoNum type="alphaLcPeriod" startAt="3"/>
              <a:defRPr/>
            </a:pPr>
            <a:endParaRPr lang="fi-FI" sz="2000" dirty="0" smtClean="0">
              <a:ea typeface="Arial Unicode MS" panose="020B0604020202020204" pitchFamily="34" charset="-128"/>
              <a:cs typeface="Arial Unicode MS" panose="020B0604020202020204" pitchFamily="34" charset="-128"/>
            </a:endParaRPr>
          </a:p>
          <a:p>
            <a:pPr marL="457200" indent="-457200" eaLnBrk="1" fontAlgn="auto" hangingPunct="1">
              <a:spcBef>
                <a:spcPts val="0"/>
              </a:spcBef>
              <a:spcAft>
                <a:spcPts val="0"/>
              </a:spcAft>
              <a:buFont typeface="Wingdings" pitchFamily="2" charset="2"/>
              <a:buAutoNum type="arabicParenBoth" startAt="2"/>
              <a:defRPr/>
            </a:pPr>
            <a:r>
              <a:rPr lang="id-ID" sz="2000" dirty="0" smtClean="0"/>
              <a:t>Ketentuan lebih lanjut mengenai penulis dan kriteria jurnal ilmiah nasional sebagaimana dimaksud pada ayat (1) diatur dalam Pedoman Operasional yang ditetapkan oleh Direktur Jenderal</a:t>
            </a:r>
            <a:endParaRPr lang="en-US" sz="2000" dirty="0" smtClean="0">
              <a:ea typeface="Arial Unicode MS" panose="020B0604020202020204" pitchFamily="34" charset="-128"/>
              <a:cs typeface="Arial Unicode MS" panose="020B0604020202020204" pitchFamily="34" charset="-128"/>
            </a:endParaRPr>
          </a:p>
          <a:p>
            <a:pPr marL="914400" indent="-457200" eaLnBrk="1" fontAlgn="auto" hangingPunct="1">
              <a:spcBef>
                <a:spcPts val="0"/>
              </a:spcBef>
              <a:spcAft>
                <a:spcPts val="0"/>
              </a:spcAft>
              <a:buFontTx/>
              <a:buAutoNum type="alphaLcPeriod" startAt="3"/>
              <a:defRPr/>
            </a:pPr>
            <a:endParaRPr lang="en-US" sz="2000" dirty="0" smtClean="0">
              <a:ea typeface="Arial Unicode MS" panose="020B0604020202020204" pitchFamily="34" charset="-128"/>
              <a:cs typeface="Arial Unicode MS" panose="020B0604020202020204" pitchFamily="34" charset="-128"/>
            </a:endParaRPr>
          </a:p>
          <a:p>
            <a:endParaRPr lang="id-ID" sz="2000" dirty="0" smtClean="0"/>
          </a:p>
          <a:p>
            <a:pPr marL="914400" indent="-457200" eaLnBrk="1" fontAlgn="auto" hangingPunct="1">
              <a:spcBef>
                <a:spcPts val="0"/>
              </a:spcBef>
              <a:spcAft>
                <a:spcPts val="0"/>
              </a:spcAft>
              <a:defRPr/>
            </a:pPr>
            <a:endParaRPr lang="en-US" sz="2000" dirty="0">
              <a:ea typeface="Arial Unicode MS" panose="020B0604020202020204" pitchFamily="34" charset="-128"/>
              <a:cs typeface="Arial Unicode MS" panose="020B0604020202020204" pitchFamily="34" charset="-128"/>
            </a:endParaRPr>
          </a:p>
        </p:txBody>
      </p:sp>
      <p:sp>
        <p:nvSpPr>
          <p:cNvPr id="6" name="Rectangle 5"/>
          <p:cNvSpPr/>
          <p:nvPr/>
        </p:nvSpPr>
        <p:spPr>
          <a:xfrm>
            <a:off x="2362200" y="127337"/>
            <a:ext cx="6705600" cy="707886"/>
          </a:xfrm>
          <a:prstGeom prst="rect">
            <a:avLst/>
          </a:prstGeom>
        </p:spPr>
        <p:txBody>
          <a:bodyPr wrap="square">
            <a:spAutoFit/>
          </a:bodyPr>
          <a:lstStyle/>
          <a:p>
            <a:pPr algn="r"/>
            <a:r>
              <a:rPr lang="en-US" sz="2000" b="1" dirty="0" smtClean="0">
                <a:solidFill>
                  <a:srgbClr val="0000FF"/>
                </a:solidFill>
              </a:rPr>
              <a:t>KENAIKAN REGULER JABATAN </a:t>
            </a:r>
          </a:p>
          <a:p>
            <a:pPr algn="r"/>
            <a:r>
              <a:rPr lang="en-US" sz="2000" b="1" dirty="0" smtClean="0">
                <a:solidFill>
                  <a:srgbClr val="0000FF"/>
                </a:solidFill>
              </a:rPr>
              <a:t>AKADEMIK DAN PANGKAT</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6FAC1C0-DDB5-4627-9D8F-63ABF06A5C92}" type="slidenum">
              <a:rPr lang="en-US"/>
              <a:pPr/>
              <a:t>24</a:t>
            </a:fld>
            <a:endParaRPr lang="en-US"/>
          </a:p>
        </p:txBody>
      </p:sp>
      <p:sp>
        <p:nvSpPr>
          <p:cNvPr id="3" name="Rectangle 2"/>
          <p:cNvSpPr>
            <a:spLocks noChangeArrowheads="1"/>
          </p:cNvSpPr>
          <p:nvPr/>
        </p:nvSpPr>
        <p:spPr bwMode="auto">
          <a:xfrm>
            <a:off x="914400" y="492125"/>
            <a:ext cx="7967663" cy="58169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9</a:t>
            </a:r>
          </a:p>
          <a:p>
            <a:pPr eaLnBrk="1" hangingPunct="1">
              <a:defRPr/>
            </a:pPr>
            <a:endParaRPr lang="en-US" altLang="en-US" sz="20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eaLnBrk="1" hangingPunct="1">
              <a:defRPr/>
            </a:pPr>
            <a:r>
              <a:rPr lang="en-US" altLang="en-US" sz="1600" dirty="0" smtClean="0">
                <a:ea typeface="Arial Unicode MS" panose="020B0604020202020204" pitchFamily="34" charset="-128"/>
                <a:cs typeface="Arial Unicode MS" panose="020B0604020202020204" pitchFamily="34" charset="-128"/>
              </a:rPr>
              <a:t>(1)	</a:t>
            </a:r>
            <a:r>
              <a:rPr lang="en-US" altLang="en-US" sz="1600" dirty="0" err="1" smtClean="0">
                <a:ea typeface="Arial Unicode MS" panose="020B0604020202020204" pitchFamily="34" charset="-128"/>
                <a:cs typeface="Arial Unicode MS" panose="020B0604020202020204" pitchFamily="34" charset="-128"/>
              </a:rPr>
              <a:t>Kenaikan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jabatan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akademik</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secara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reguler</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dari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Lektor</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ke</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Lektor</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Kepala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dapat</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dipertimbangkan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apabila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telah</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memenuhi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syarat</a:t>
            </a:r>
            <a:r>
              <a:rPr lang="en-US" altLang="en-US" sz="1600" dirty="0" smtClean="0">
                <a:ea typeface="Arial Unicode MS" panose="020B0604020202020204" pitchFamily="34" charset="-128"/>
                <a:cs typeface="Arial Unicode MS" panose="020B0604020202020204" pitchFamily="34" charset="-128"/>
              </a:rPr>
              <a:t> :</a:t>
            </a:r>
          </a:p>
          <a:p>
            <a:pPr marL="685800" indent="-342900" eaLnBrk="1" hangingPunct="1">
              <a:buFont typeface="+mj-lt"/>
              <a:buAutoNum type="alphaLcPeriod"/>
              <a:defRPr/>
            </a:pPr>
            <a:r>
              <a:rPr lang="en-US" altLang="en-US" sz="1600" dirty="0" smtClean="0">
                <a:ea typeface="Arial Unicode MS" panose="020B0604020202020204" pitchFamily="34" charset="-128"/>
                <a:cs typeface="Arial Unicode MS" panose="020B0604020202020204" pitchFamily="34" charset="-128"/>
              </a:rPr>
              <a:t>Paling </a:t>
            </a:r>
            <a:r>
              <a:rPr lang="en-US" altLang="en-US" sz="1600" dirty="0" err="1" smtClean="0">
                <a:ea typeface="Arial Unicode MS" panose="020B0604020202020204" pitchFamily="34" charset="-128"/>
                <a:cs typeface="Arial Unicode MS" panose="020B0604020202020204" pitchFamily="34" charset="-128"/>
              </a:rPr>
              <a:t>singkat</a:t>
            </a:r>
            <a:r>
              <a:rPr lang="en-US" altLang="en-US" sz="1600" dirty="0" smtClean="0">
                <a:ea typeface="Arial Unicode MS" panose="020B0604020202020204" pitchFamily="34" charset="-128"/>
                <a:cs typeface="Arial Unicode MS" panose="020B0604020202020204" pitchFamily="34" charset="-128"/>
              </a:rPr>
              <a:t> 2 (</a:t>
            </a:r>
            <a:r>
              <a:rPr lang="en-US" altLang="en-US" sz="1600" dirty="0" err="1" smtClean="0">
                <a:ea typeface="Arial Unicode MS" panose="020B0604020202020204" pitchFamily="34" charset="-128"/>
                <a:cs typeface="Arial Unicode MS" panose="020B0604020202020204" pitchFamily="34" charset="-128"/>
              </a:rPr>
              <a:t>dua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tahun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menduduki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jabatan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Lektor</a:t>
            </a:r>
            <a:r>
              <a:rPr lang="en-US" altLang="en-US" sz="1600" dirty="0" smtClean="0">
                <a:ea typeface="Arial Unicode MS" panose="020B0604020202020204" pitchFamily="34" charset="-128"/>
                <a:cs typeface="Arial Unicode MS" panose="020B0604020202020204" pitchFamily="34" charset="-128"/>
              </a:rPr>
              <a:t>;</a:t>
            </a:r>
          </a:p>
          <a:p>
            <a:pPr marL="685800" indent="-342900" eaLnBrk="1" hangingPunct="1">
              <a:buFont typeface="+mj-lt"/>
              <a:buAutoNum type="alphaLcPeriod"/>
              <a:defRPr/>
            </a:pPr>
            <a:r>
              <a:rPr lang="en-US" altLang="en-US" sz="1600" dirty="0" err="1" smtClean="0">
                <a:ea typeface="Arial Unicode MS" panose="020B0604020202020204" pitchFamily="34" charset="-128"/>
                <a:cs typeface="Arial Unicode MS" panose="020B0604020202020204" pitchFamily="34" charset="-128"/>
              </a:rPr>
              <a:t>Telah</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memenuhi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angka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kredit</a:t>
            </a:r>
            <a:r>
              <a:rPr lang="en-US" altLang="en-US" sz="1600" dirty="0" smtClean="0">
                <a:ea typeface="Arial Unicode MS" panose="020B0604020202020204" pitchFamily="34" charset="-128"/>
                <a:cs typeface="Arial Unicode MS" panose="020B0604020202020204" pitchFamily="34" charset="-128"/>
              </a:rPr>
              <a:t> yang </a:t>
            </a:r>
            <a:r>
              <a:rPr lang="en-US" altLang="en-US" sz="1600" dirty="0" err="1" smtClean="0">
                <a:ea typeface="Arial Unicode MS" panose="020B0604020202020204" pitchFamily="34" charset="-128"/>
                <a:cs typeface="Arial Unicode MS" panose="020B0604020202020204" pitchFamily="34" charset="-128"/>
              </a:rPr>
              <a:t>dipersyaratkan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baik</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secara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kumulatif</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maupun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setiap</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unsur</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kegiatan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sesuai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dengan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Lampiran</a:t>
            </a:r>
            <a:r>
              <a:rPr lang="en-US" altLang="en-US" sz="1600" dirty="0" smtClean="0">
                <a:ea typeface="Arial Unicode MS" panose="020B0604020202020204" pitchFamily="34" charset="-128"/>
                <a:cs typeface="Arial Unicode MS" panose="020B0604020202020204" pitchFamily="34" charset="-128"/>
              </a:rPr>
              <a:t>;</a:t>
            </a:r>
          </a:p>
          <a:p>
            <a:pPr marL="685800" indent="-342900" eaLnBrk="1" hangingPunct="1">
              <a:buFont typeface="+mj-lt"/>
              <a:buAutoNum type="alphaLcPeriod"/>
              <a:defRPr/>
            </a:pPr>
            <a:r>
              <a:rPr lang="en-US" altLang="en-US" sz="1600" dirty="0" err="1" smtClean="0">
                <a:ea typeface="Arial Unicode MS" panose="020B0604020202020204" pitchFamily="34" charset="-128"/>
                <a:cs typeface="Arial Unicode MS" panose="020B0604020202020204" pitchFamily="34" charset="-128"/>
              </a:rPr>
              <a:t>Memiliki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karya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ilmiah</a:t>
            </a:r>
            <a:r>
              <a:rPr lang="en-US" altLang="en-US" sz="1600" dirty="0" smtClean="0">
                <a:ea typeface="Arial Unicode MS" panose="020B0604020202020204" pitchFamily="34" charset="-128"/>
                <a:cs typeface="Arial Unicode MS" panose="020B0604020202020204" pitchFamily="34" charset="-128"/>
              </a:rPr>
              <a:t> yang </a:t>
            </a:r>
            <a:r>
              <a:rPr lang="en-US" altLang="en-US" sz="1600" dirty="0" err="1" smtClean="0">
                <a:ea typeface="Arial Unicode MS" panose="020B0604020202020204" pitchFamily="34" charset="-128"/>
                <a:cs typeface="Arial Unicode MS" panose="020B0604020202020204" pitchFamily="34" charset="-128"/>
              </a:rPr>
              <a:t>dipublikasikan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dalam</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jurnal</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ilmiah</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nasional</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terakreditasi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atau</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internasional</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sebagai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penulis</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pertama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bagi</a:t>
            </a:r>
            <a:r>
              <a:rPr lang="en-US" altLang="en-US" sz="1600" dirty="0" smtClean="0">
                <a:ea typeface="Arial Unicode MS" panose="020B0604020202020204" pitchFamily="34" charset="-128"/>
                <a:cs typeface="Arial Unicode MS" panose="020B0604020202020204" pitchFamily="34" charset="-128"/>
              </a:rPr>
              <a:t> yang </a:t>
            </a:r>
            <a:r>
              <a:rPr lang="en-US" altLang="en-US" sz="1600" dirty="0" err="1" smtClean="0">
                <a:ea typeface="Arial Unicode MS" panose="020B0604020202020204" pitchFamily="34" charset="-128"/>
                <a:cs typeface="Arial Unicode MS" panose="020B0604020202020204" pitchFamily="34" charset="-128"/>
              </a:rPr>
              <a:t>memiliki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kualifikasi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akademik</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doktor</a:t>
            </a:r>
            <a:r>
              <a:rPr lang="en-US" altLang="en-US" sz="1600" dirty="0" smtClean="0">
                <a:ea typeface="Arial Unicode MS" panose="020B0604020202020204" pitchFamily="34" charset="-128"/>
                <a:cs typeface="Arial Unicode MS" panose="020B0604020202020204" pitchFamily="34" charset="-128"/>
              </a:rPr>
              <a:t> (S3);</a:t>
            </a:r>
          </a:p>
          <a:p>
            <a:pPr marL="685800" indent="-342900" eaLnBrk="1" hangingPunct="1">
              <a:buFont typeface="+mj-lt"/>
              <a:buAutoNum type="alphaLcPeriod"/>
              <a:defRPr/>
            </a:pPr>
            <a:r>
              <a:rPr lang="en-US" altLang="en-US" sz="1600" dirty="0" err="1" smtClean="0">
                <a:ea typeface="Arial Unicode MS" panose="020B0604020202020204" pitchFamily="34" charset="-128"/>
                <a:cs typeface="Arial Unicode MS" panose="020B0604020202020204" pitchFamily="34" charset="-128"/>
              </a:rPr>
              <a:t>Memiliki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karya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ilmiah</a:t>
            </a:r>
            <a:r>
              <a:rPr lang="en-US" altLang="en-US" sz="1600" dirty="0" smtClean="0">
                <a:ea typeface="Arial Unicode MS" panose="020B0604020202020204" pitchFamily="34" charset="-128"/>
                <a:cs typeface="Arial Unicode MS" panose="020B0604020202020204" pitchFamily="34" charset="-128"/>
              </a:rPr>
              <a:t> yang </a:t>
            </a:r>
            <a:r>
              <a:rPr lang="en-US" altLang="en-US" sz="1600" dirty="0" err="1" smtClean="0">
                <a:ea typeface="Arial Unicode MS" panose="020B0604020202020204" pitchFamily="34" charset="-128"/>
                <a:cs typeface="Arial Unicode MS" panose="020B0604020202020204" pitchFamily="34" charset="-128"/>
              </a:rPr>
              <a:t>dipublikasikan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dalam</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jurnal</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ilmiah</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internasional</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atau</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internasional</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bereputasi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sebagai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penulis</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pertama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bagi</a:t>
            </a:r>
            <a:r>
              <a:rPr lang="en-US" altLang="en-US" sz="1600" dirty="0" smtClean="0">
                <a:ea typeface="Arial Unicode MS" panose="020B0604020202020204" pitchFamily="34" charset="-128"/>
                <a:cs typeface="Arial Unicode MS" panose="020B0604020202020204" pitchFamily="34" charset="-128"/>
              </a:rPr>
              <a:t> yang </a:t>
            </a:r>
            <a:r>
              <a:rPr lang="en-US" altLang="en-US" sz="1600" dirty="0" err="1" smtClean="0">
                <a:ea typeface="Arial Unicode MS" panose="020B0604020202020204" pitchFamily="34" charset="-128"/>
                <a:cs typeface="Arial Unicode MS" panose="020B0604020202020204" pitchFamily="34" charset="-128"/>
              </a:rPr>
              <a:t>memiliki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kualifikasi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akademik</a:t>
            </a:r>
            <a:r>
              <a:rPr lang="en-US" altLang="en-US" sz="1600" dirty="0" smtClean="0">
                <a:ea typeface="Arial Unicode MS" panose="020B0604020202020204" pitchFamily="34" charset="-128"/>
                <a:cs typeface="Arial Unicode MS" panose="020B0604020202020204" pitchFamily="34" charset="-128"/>
              </a:rPr>
              <a:t> magister (S2); </a:t>
            </a:r>
            <a:r>
              <a:rPr lang="en-US" altLang="en-US" sz="1600" dirty="0" err="1" smtClean="0">
                <a:ea typeface="Arial Unicode MS" panose="020B0604020202020204" pitchFamily="34" charset="-128"/>
                <a:cs typeface="Arial Unicode MS" panose="020B0604020202020204" pitchFamily="34" charset="-128"/>
              </a:rPr>
              <a:t>dan</a:t>
            </a:r>
            <a:endParaRPr lang="en-US" altLang="en-US" sz="1600" dirty="0" smtClean="0">
              <a:ea typeface="Arial Unicode MS" panose="020B0604020202020204" pitchFamily="34" charset="-128"/>
              <a:cs typeface="Arial Unicode MS" panose="020B0604020202020204" pitchFamily="34" charset="-128"/>
            </a:endParaRPr>
          </a:p>
          <a:p>
            <a:pPr marL="685800" indent="-342900" eaLnBrk="1" hangingPunct="1">
              <a:buFont typeface="+mj-lt"/>
              <a:buAutoNum type="alphaLcPeriod"/>
              <a:defRPr/>
            </a:pPr>
            <a:r>
              <a:rPr lang="en-US" altLang="en-US" sz="1600" dirty="0" err="1" smtClean="0">
                <a:ea typeface="Arial Unicode MS" panose="020B0604020202020204" pitchFamily="34" charset="-128"/>
                <a:cs typeface="Arial Unicode MS" panose="020B0604020202020204" pitchFamily="34" charset="-128"/>
              </a:rPr>
              <a:t>Memiliki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kinerja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integritas</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etika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tata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krama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serta</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tanggung</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jawab</a:t>
            </a:r>
            <a:r>
              <a:rPr lang="en-US" altLang="en-US" sz="1600" dirty="0" smtClean="0">
                <a:ea typeface="Arial Unicode MS" panose="020B0604020202020204" pitchFamily="34" charset="-128"/>
                <a:cs typeface="Arial Unicode MS" panose="020B0604020202020204" pitchFamily="34" charset="-128"/>
              </a:rPr>
              <a:t> yang </a:t>
            </a:r>
            <a:r>
              <a:rPr lang="en-US" altLang="en-US" sz="1600" dirty="0" err="1" smtClean="0">
                <a:ea typeface="Arial Unicode MS" panose="020B0604020202020204" pitchFamily="34" charset="-128"/>
                <a:cs typeface="Arial Unicode MS" panose="020B0604020202020204" pitchFamily="34" charset="-128"/>
              </a:rPr>
              <a:t>dibuktikan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dengan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Berita</a:t>
            </a:r>
            <a:r>
              <a:rPr lang="en-US" altLang="en-US" sz="1600" dirty="0" smtClean="0">
                <a:ea typeface="Arial Unicode MS" panose="020B0604020202020204" pitchFamily="34" charset="-128"/>
                <a:cs typeface="Arial Unicode MS" panose="020B0604020202020204" pitchFamily="34" charset="-128"/>
              </a:rPr>
              <a:t> Acara </a:t>
            </a:r>
            <a:r>
              <a:rPr lang="en-US" altLang="en-US" sz="1600" dirty="0" err="1" smtClean="0">
                <a:ea typeface="Arial Unicode MS" panose="020B0604020202020204" pitchFamily="34" charset="-128"/>
                <a:cs typeface="Arial Unicode MS" panose="020B0604020202020204" pitchFamily="34" charset="-128"/>
              </a:rPr>
              <a:t>Rapat</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Pertimbangan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Senat</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bagi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Universitas</a:t>
            </a:r>
            <a:r>
              <a:rPr lang="en-US" altLang="en-US" sz="1600" dirty="0" smtClean="0">
                <a:ea typeface="Arial Unicode MS" panose="020B0604020202020204" pitchFamily="34" charset="-128"/>
                <a:cs typeface="Arial Unicode MS" panose="020B0604020202020204" pitchFamily="34" charset="-128"/>
              </a:rPr>
              <a:t>/</a:t>
            </a:r>
            <a:r>
              <a:rPr lang="en-US" altLang="en-US" sz="1600" dirty="0" err="1" smtClean="0">
                <a:ea typeface="Arial Unicode MS" panose="020B0604020202020204" pitchFamily="34" charset="-128"/>
                <a:cs typeface="Arial Unicode MS" panose="020B0604020202020204" pitchFamily="34" charset="-128"/>
              </a:rPr>
              <a:t>Institut</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atau</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Senat</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Perguruan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Tinggi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bagi</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Sekolah</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Tinggi</a:t>
            </a:r>
            <a:r>
              <a:rPr lang="en-US" altLang="en-US" sz="1600" dirty="0" smtClean="0">
                <a:ea typeface="Arial Unicode MS" panose="020B0604020202020204" pitchFamily="34" charset="-128"/>
                <a:cs typeface="Arial Unicode MS" panose="020B0604020202020204" pitchFamily="34" charset="-128"/>
              </a:rPr>
              <a:t>/</a:t>
            </a:r>
            <a:r>
              <a:rPr lang="en-US" altLang="en-US" sz="1600" dirty="0" err="1" smtClean="0">
                <a:ea typeface="Arial Unicode MS" panose="020B0604020202020204" pitchFamily="34" charset="-128"/>
                <a:cs typeface="Arial Unicode MS" panose="020B0604020202020204" pitchFamily="34" charset="-128"/>
              </a:rPr>
              <a:t>Politeknik</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dan</a:t>
            </a:r>
            <a:r>
              <a:rPr lang="en-US" altLang="en-US" sz="1600" dirty="0" smtClean="0">
                <a:ea typeface="Arial Unicode MS" panose="020B0604020202020204" pitchFamily="34" charset="-128"/>
                <a:cs typeface="Arial Unicode MS" panose="020B0604020202020204" pitchFamily="34" charset="-128"/>
              </a:rPr>
              <a:t> </a:t>
            </a:r>
            <a:r>
              <a:rPr lang="en-US" altLang="en-US" sz="1600" dirty="0" err="1" smtClean="0">
                <a:ea typeface="Arial Unicode MS" panose="020B0604020202020204" pitchFamily="34" charset="-128"/>
                <a:cs typeface="Arial Unicode MS" panose="020B0604020202020204" pitchFamily="34" charset="-128"/>
              </a:rPr>
              <a:t>Akademi</a:t>
            </a:r>
            <a:r>
              <a:rPr lang="en-US" altLang="en-US" sz="1600" dirty="0" smtClean="0">
                <a:ea typeface="Arial Unicode MS" panose="020B0604020202020204" pitchFamily="34" charset="-128"/>
                <a:cs typeface="Arial Unicode MS" panose="020B0604020202020204" pitchFamily="34" charset="-128"/>
              </a:rPr>
              <a:t>.</a:t>
            </a:r>
          </a:p>
          <a:p>
            <a:pPr marL="685800" indent="-342900" eaLnBrk="1" hangingPunct="1">
              <a:buFont typeface="+mj-lt"/>
              <a:buAutoNum type="alphaLcPeriod"/>
              <a:defRPr/>
            </a:pPr>
            <a:endParaRPr lang="en-US" alt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altLang="en-US" sz="1600" dirty="0" smtClean="0">
                <a:ea typeface="Arial Unicode MS" panose="020B0604020202020204" pitchFamily="34" charset="-128"/>
                <a:cs typeface="Arial Unicode MS" panose="020B0604020202020204" pitchFamily="34" charset="-128"/>
              </a:rPr>
              <a:t>(2) </a:t>
            </a:r>
            <a:r>
              <a:rPr lang="en-US" altLang="en-US" sz="1600" dirty="0" smtClean="0"/>
              <a:t> </a:t>
            </a:r>
            <a:r>
              <a:rPr lang="id-ID" sz="1600" dirty="0" smtClean="0"/>
              <a:t>Ketentuan lebih lanjut mengenai penulis dan kriteria jurnal ilmiah nasional terakreditasi dan jurnal ilmiah internasional sebagaimana dimaksud pada ayat (1) huruf c dan huruf d diatur dalam Pedoman Operasional yang ditetapkan oleh Direktur Jenderal. </a:t>
            </a:r>
          </a:p>
          <a:p>
            <a:pPr marL="685800" indent="-342900" eaLnBrk="1" hangingPunct="1">
              <a:defRPr/>
            </a:pPr>
            <a:endParaRPr lang="en-US" alt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54D0314-F130-4C65-A572-8BCCAB443473}" type="slidenum">
              <a:rPr lang="en-US"/>
              <a:pPr/>
              <a:t>25</a:t>
            </a:fld>
            <a:endParaRPr lang="en-US"/>
          </a:p>
        </p:txBody>
      </p:sp>
      <p:sp>
        <p:nvSpPr>
          <p:cNvPr id="3" name="TextBox 6"/>
          <p:cNvSpPr txBox="1">
            <a:spLocks noChangeArrowheads="1"/>
          </p:cNvSpPr>
          <p:nvPr/>
        </p:nvSpPr>
        <p:spPr bwMode="auto">
          <a:xfrm>
            <a:off x="990600" y="533400"/>
            <a:ext cx="8153400" cy="58785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10</a:t>
            </a:r>
          </a:p>
          <a:p>
            <a:pPr eaLnBrk="1" hangingPunct="1">
              <a:defRPr/>
            </a:pPr>
            <a:endParaRPr lang="en-US" altLang="en-US" sz="24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400050" indent="-400050" eaLnBrk="1" hangingPunct="1">
              <a:defRPr/>
            </a:pPr>
            <a:r>
              <a:rPr lang="en-US" altLang="en-US" sz="2000" dirty="0" smtClean="0">
                <a:ea typeface="Arial Unicode MS" panose="020B0604020202020204" pitchFamily="34" charset="-128"/>
                <a:cs typeface="Arial Unicode MS" panose="020B0604020202020204" pitchFamily="34" charset="-128"/>
              </a:rPr>
              <a:t>(1)	</a:t>
            </a:r>
            <a:r>
              <a:rPr lang="en-US" altLang="en-US" sz="2000" dirty="0" err="1" smtClean="0">
                <a:ea typeface="Arial Unicode MS" panose="020B0604020202020204" pitchFamily="34" charset="-128"/>
                <a:cs typeface="Arial Unicode MS" panose="020B0604020202020204" pitchFamily="34" charset="-128"/>
              </a:rPr>
              <a:t>Kenaikan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jabatan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akademik</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secara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reguler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dari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Lektor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Kepala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Profesor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dapat</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dipertimbangkan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apabila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telah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memenuhi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syarat</a:t>
            </a:r>
            <a:r>
              <a:rPr lang="en-US" altLang="en-US" sz="2000" dirty="0" smtClean="0">
                <a:ea typeface="Arial Unicode MS" panose="020B0604020202020204" pitchFamily="34" charset="-128"/>
                <a:cs typeface="Arial Unicode MS" panose="020B0604020202020204" pitchFamily="34" charset="-128"/>
              </a:rPr>
              <a:t>:</a:t>
            </a:r>
          </a:p>
          <a:p>
            <a:pPr marL="742950" indent="-342900" eaLnBrk="1" hangingPunct="1">
              <a:buFont typeface="+mj-lt"/>
              <a:buAutoNum type="alphaLcPeriod"/>
              <a:defRPr/>
            </a:pPr>
            <a:r>
              <a:rPr lang="en-US" altLang="en-US" sz="2000" dirty="0" err="1" smtClean="0">
                <a:ea typeface="Arial Unicode MS" panose="020B0604020202020204" pitchFamily="34" charset="-128"/>
                <a:cs typeface="Arial Unicode MS" panose="020B0604020202020204" pitchFamily="34" charset="-128"/>
              </a:rPr>
              <a:t>Memiliki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pengalaman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kerja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sebagai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dosen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tetap</a:t>
            </a:r>
            <a:r>
              <a:rPr lang="en-US" altLang="en-US" sz="2000" dirty="0" smtClean="0">
                <a:ea typeface="Arial Unicode MS" panose="020B0604020202020204" pitchFamily="34" charset="-128"/>
                <a:cs typeface="Arial Unicode MS" panose="020B0604020202020204" pitchFamily="34" charset="-128"/>
              </a:rPr>
              <a:t> paling </a:t>
            </a:r>
            <a:r>
              <a:rPr lang="en-US" altLang="en-US" sz="2000" dirty="0" err="1" smtClean="0">
                <a:ea typeface="Arial Unicode MS" panose="020B0604020202020204" pitchFamily="34" charset="-128"/>
                <a:cs typeface="Arial Unicode MS" panose="020B0604020202020204" pitchFamily="34" charset="-128"/>
              </a:rPr>
              <a:t>singkat</a:t>
            </a:r>
            <a:r>
              <a:rPr lang="en-US" altLang="en-US" sz="2000" dirty="0" smtClean="0">
                <a:ea typeface="Arial Unicode MS" panose="020B0604020202020204" pitchFamily="34" charset="-128"/>
                <a:cs typeface="Arial Unicode MS" panose="020B0604020202020204" pitchFamily="34" charset="-128"/>
              </a:rPr>
              <a:t> 10 (</a:t>
            </a:r>
            <a:r>
              <a:rPr lang="en-US" altLang="en-US" sz="2000" dirty="0" err="1" smtClean="0">
                <a:ea typeface="Arial Unicode MS" panose="020B0604020202020204" pitchFamily="34" charset="-128"/>
                <a:cs typeface="Arial Unicode MS" panose="020B0604020202020204" pitchFamily="34" charset="-128"/>
              </a:rPr>
              <a:t>sepuluh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tahun</a:t>
            </a:r>
            <a:r>
              <a:rPr lang="en-US" altLang="en-US" sz="2000" dirty="0" smtClean="0">
                <a:ea typeface="Arial Unicode MS" panose="020B0604020202020204" pitchFamily="34" charset="-128"/>
                <a:cs typeface="Arial Unicode MS" panose="020B0604020202020204" pitchFamily="34" charset="-128"/>
              </a:rPr>
              <a:t>; </a:t>
            </a:r>
          </a:p>
          <a:p>
            <a:pPr marL="742950" indent="-342900" eaLnBrk="1" hangingPunct="1">
              <a:buFont typeface="+mj-lt"/>
              <a:buAutoNum type="alphaLcPeriod"/>
              <a:defRPr/>
            </a:pPr>
            <a:r>
              <a:rPr lang="en-US" altLang="en-US" sz="2000" dirty="0" err="1" smtClean="0">
                <a:ea typeface="Arial Unicode MS" panose="020B0604020202020204" pitchFamily="34" charset="-128"/>
                <a:cs typeface="Arial Unicode MS" panose="020B0604020202020204" pitchFamily="34" charset="-128"/>
              </a:rPr>
              <a:t>Memiliki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kualifikasi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akademik</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doktor</a:t>
            </a:r>
            <a:r>
              <a:rPr lang="en-US" altLang="en-US" sz="2000" dirty="0" smtClean="0">
                <a:ea typeface="Arial Unicode MS" panose="020B0604020202020204" pitchFamily="34" charset="-128"/>
                <a:cs typeface="Arial Unicode MS" panose="020B0604020202020204" pitchFamily="34" charset="-128"/>
              </a:rPr>
              <a:t> (S3);</a:t>
            </a:r>
          </a:p>
          <a:p>
            <a:pPr marL="742950" indent="-342900" eaLnBrk="1" hangingPunct="1">
              <a:buFont typeface="+mj-lt"/>
              <a:buAutoNum type="alphaLcPeriod"/>
              <a:defRPr/>
            </a:pPr>
            <a:r>
              <a:rPr lang="en-US" altLang="en-US" sz="2000" dirty="0" smtClean="0">
                <a:ea typeface="Arial Unicode MS" panose="020B0604020202020204" pitchFamily="34" charset="-128"/>
                <a:cs typeface="Arial Unicode MS" panose="020B0604020202020204" pitchFamily="34" charset="-128"/>
              </a:rPr>
              <a:t>Paling </a:t>
            </a:r>
            <a:r>
              <a:rPr lang="en-US" altLang="en-US" sz="2000" dirty="0" err="1" smtClean="0">
                <a:ea typeface="Arial Unicode MS" panose="020B0604020202020204" pitchFamily="34" charset="-128"/>
                <a:cs typeface="Arial Unicode MS" panose="020B0604020202020204" pitchFamily="34" charset="-128"/>
              </a:rPr>
              <a:t>singkat</a:t>
            </a:r>
            <a:r>
              <a:rPr lang="en-US" altLang="en-US" sz="2000" dirty="0" smtClean="0">
                <a:ea typeface="Arial Unicode MS" panose="020B0604020202020204" pitchFamily="34" charset="-128"/>
                <a:cs typeface="Arial Unicode MS" panose="020B0604020202020204" pitchFamily="34" charset="-128"/>
              </a:rPr>
              <a:t> 3 (</a:t>
            </a:r>
            <a:r>
              <a:rPr lang="id-ID" altLang="en-US" sz="2000" dirty="0" smtClean="0">
                <a:ea typeface="Arial Unicode MS" panose="020B0604020202020204" pitchFamily="34" charset="-128"/>
                <a:cs typeface="Arial Unicode MS" panose="020B0604020202020204" pitchFamily="34" charset="-128"/>
              </a:rPr>
              <a:t>tiga</a:t>
            </a:r>
            <a:r>
              <a:rPr lang="en-US" altLang="en-US" sz="2000" dirty="0" smtClean="0">
                <a:ea typeface="Arial Unicode MS" panose="020B0604020202020204" pitchFamily="34" charset="-128"/>
                <a:cs typeface="Arial Unicode MS" panose="020B0604020202020204" pitchFamily="34" charset="-128"/>
              </a:rPr>
              <a:t>) </a:t>
            </a:r>
            <a:r>
              <a:rPr lang="id-ID" altLang="en-US" sz="2000" dirty="0" smtClean="0">
                <a:ea typeface="Arial Unicode MS" panose="020B0604020202020204" pitchFamily="34" charset="-128"/>
                <a:cs typeface="Arial Unicode MS" panose="020B0604020202020204" pitchFamily="34" charset="-128"/>
              </a:rPr>
              <a:t>tahun </a:t>
            </a:r>
            <a:r>
              <a:rPr lang="en-US" altLang="en-US" sz="2000" dirty="0" err="1" smtClean="0">
                <a:ea typeface="Arial Unicode MS" panose="020B0604020202020204" pitchFamily="34" charset="-128"/>
                <a:cs typeface="Arial Unicode MS" panose="020B0604020202020204" pitchFamily="34" charset="-128"/>
              </a:rPr>
              <a:t>setelah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memperoleh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ijazah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doktor</a:t>
            </a:r>
            <a:r>
              <a:rPr lang="en-US" altLang="en-US" sz="2000" dirty="0" smtClean="0">
                <a:ea typeface="Arial Unicode MS" panose="020B0604020202020204" pitchFamily="34" charset="-128"/>
                <a:cs typeface="Arial Unicode MS" panose="020B0604020202020204" pitchFamily="34" charset="-128"/>
              </a:rPr>
              <a:t> (S3);</a:t>
            </a:r>
          </a:p>
          <a:p>
            <a:pPr marL="742950" indent="-342900" eaLnBrk="1" hangingPunct="1">
              <a:buFont typeface="+mj-lt"/>
              <a:buAutoNum type="alphaLcPeriod"/>
              <a:defRPr/>
            </a:pPr>
            <a:r>
              <a:rPr lang="en-US" altLang="en-US" sz="2000" dirty="0" smtClean="0">
                <a:ea typeface="Arial Unicode MS" panose="020B0604020202020204" pitchFamily="34" charset="-128"/>
                <a:cs typeface="Arial Unicode MS" panose="020B0604020202020204" pitchFamily="34" charset="-128"/>
              </a:rPr>
              <a:t>Paling </a:t>
            </a:r>
            <a:r>
              <a:rPr lang="en-US" altLang="en-US" sz="2000" dirty="0" err="1" smtClean="0">
                <a:ea typeface="Arial Unicode MS" panose="020B0604020202020204" pitchFamily="34" charset="-128"/>
                <a:cs typeface="Arial Unicode MS" panose="020B0604020202020204" pitchFamily="34" charset="-128"/>
              </a:rPr>
              <a:t>singkat</a:t>
            </a:r>
            <a:r>
              <a:rPr lang="en-US" altLang="en-US" sz="2000" dirty="0" smtClean="0">
                <a:ea typeface="Arial Unicode MS" panose="020B0604020202020204" pitchFamily="34" charset="-128"/>
                <a:cs typeface="Arial Unicode MS" panose="020B0604020202020204" pitchFamily="34" charset="-128"/>
              </a:rPr>
              <a:t> 2 (</a:t>
            </a:r>
            <a:r>
              <a:rPr lang="en-US" altLang="en-US" sz="2000" dirty="0" err="1" smtClean="0">
                <a:ea typeface="Arial Unicode MS" panose="020B0604020202020204" pitchFamily="34" charset="-128"/>
                <a:cs typeface="Arial Unicode MS" panose="020B0604020202020204" pitchFamily="34" charset="-128"/>
              </a:rPr>
              <a:t>dua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tahun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menduduki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jabatan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Lektor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Kepala</a:t>
            </a:r>
            <a:r>
              <a:rPr lang="en-US" altLang="en-US" sz="2000" dirty="0" smtClean="0">
                <a:ea typeface="Arial Unicode MS" panose="020B0604020202020204" pitchFamily="34" charset="-128"/>
                <a:cs typeface="Arial Unicode MS" panose="020B0604020202020204" pitchFamily="34" charset="-128"/>
              </a:rPr>
              <a:t>;</a:t>
            </a:r>
          </a:p>
          <a:p>
            <a:pPr marL="742950" indent="-342900" eaLnBrk="1" hangingPunct="1">
              <a:buFont typeface="+mj-lt"/>
              <a:buAutoNum type="alphaLcPeriod"/>
              <a:defRPr/>
            </a:pPr>
            <a:r>
              <a:rPr lang="en-US" altLang="en-US" sz="2000" dirty="0" err="1" smtClean="0">
                <a:ea typeface="Arial Unicode MS" panose="020B0604020202020204" pitchFamily="34" charset="-128"/>
                <a:cs typeface="Arial Unicode MS" panose="020B0604020202020204" pitchFamily="34" charset="-128"/>
              </a:rPr>
              <a:t>Telah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memenuhi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angka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kredit</a:t>
            </a:r>
            <a:r>
              <a:rPr lang="en-US" altLang="en-US" sz="2000" dirty="0" smtClean="0">
                <a:ea typeface="Arial Unicode MS" panose="020B0604020202020204" pitchFamily="34" charset="-128"/>
                <a:cs typeface="Arial Unicode MS" panose="020B0604020202020204" pitchFamily="34" charset="-128"/>
              </a:rPr>
              <a:t> yang </a:t>
            </a:r>
            <a:r>
              <a:rPr lang="en-US" altLang="en-US" sz="2000" dirty="0" err="1" smtClean="0">
                <a:ea typeface="Arial Unicode MS" panose="020B0604020202020204" pitchFamily="34" charset="-128"/>
                <a:cs typeface="Arial Unicode MS" panose="020B0604020202020204" pitchFamily="34" charset="-128"/>
              </a:rPr>
              <a:t>dipersyaratkan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baik</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secara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kumulatif</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maupun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setiap</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unsur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kegiatan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sesuai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dengan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Lampiran</a:t>
            </a:r>
            <a:r>
              <a:rPr lang="en-US" altLang="en-US" sz="2000" dirty="0" smtClean="0">
                <a:ea typeface="Arial Unicode MS" panose="020B0604020202020204" pitchFamily="34" charset="-128"/>
                <a:cs typeface="Arial Unicode MS" panose="020B0604020202020204" pitchFamily="34" charset="-128"/>
              </a:rPr>
              <a:t>;</a:t>
            </a:r>
          </a:p>
          <a:p>
            <a:pPr marL="742950" indent="-342900" eaLnBrk="1" hangingPunct="1">
              <a:buFont typeface="+mj-lt"/>
              <a:buAutoNum type="alphaLcPeriod"/>
              <a:defRPr/>
            </a:pPr>
            <a:r>
              <a:rPr lang="en-US" altLang="en-US" sz="2000" dirty="0" err="1" smtClean="0">
                <a:ea typeface="Arial Unicode MS" panose="020B0604020202020204" pitchFamily="34" charset="-128"/>
                <a:cs typeface="Arial Unicode MS" panose="020B0604020202020204" pitchFamily="34" charset="-128"/>
              </a:rPr>
              <a:t>Memiliki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karya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ilmiah</a:t>
            </a:r>
            <a:r>
              <a:rPr lang="en-US" altLang="en-US" sz="2000" dirty="0" smtClean="0">
                <a:ea typeface="Arial Unicode MS" panose="020B0604020202020204" pitchFamily="34" charset="-128"/>
                <a:cs typeface="Arial Unicode MS" panose="020B0604020202020204" pitchFamily="34" charset="-128"/>
              </a:rPr>
              <a:t> yang </a:t>
            </a:r>
            <a:r>
              <a:rPr lang="en-US" altLang="en-US" sz="2000" dirty="0" err="1" smtClean="0">
                <a:ea typeface="Arial Unicode MS" panose="020B0604020202020204" pitchFamily="34" charset="-128"/>
                <a:cs typeface="Arial Unicode MS" panose="020B0604020202020204" pitchFamily="34" charset="-128"/>
              </a:rPr>
              <a:t>dipublikasikan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dalam</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jurnal</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ilmiah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internasional</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bereputasi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sebagai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penulis</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pertama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dan</a:t>
            </a:r>
            <a:endParaRPr lang="en-US" altLang="en-US" sz="2000" dirty="0" smtClean="0">
              <a:ea typeface="Arial Unicode MS" panose="020B0604020202020204" pitchFamily="34" charset="-128"/>
              <a:cs typeface="Arial Unicode MS" panose="020B0604020202020204" pitchFamily="34" charset="-128"/>
            </a:endParaRPr>
          </a:p>
          <a:p>
            <a:pPr marL="742950" indent="-342900" eaLnBrk="1" hangingPunct="1">
              <a:buFont typeface="+mj-lt"/>
              <a:buAutoNum type="alphaLcPeriod"/>
              <a:defRPr/>
            </a:pPr>
            <a:r>
              <a:rPr lang="en-US" altLang="en-US" sz="2000" dirty="0" err="1" smtClean="0">
                <a:ea typeface="Arial Unicode MS" panose="020B0604020202020204" pitchFamily="34" charset="-128"/>
                <a:cs typeface="Arial Unicode MS" panose="020B0604020202020204" pitchFamily="34" charset="-128"/>
              </a:rPr>
              <a:t>Memiliki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kinerja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integritas</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etika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tata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krama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serta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tanggung</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jawab</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berdasarkan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penilaian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senat</a:t>
            </a:r>
            <a:r>
              <a:rPr lang="en-US" altLang="en-US" sz="2000" dirty="0" smtClean="0">
                <a:ea typeface="Arial Unicode MS" panose="020B0604020202020204" pitchFamily="34" charset="-128"/>
                <a:cs typeface="Arial Unicode MS" panose="020B0604020202020204" pitchFamily="34" charset="-128"/>
              </a:rPr>
              <a:t> yang </a:t>
            </a:r>
            <a:r>
              <a:rPr lang="en-US" altLang="en-US" sz="2000" dirty="0" err="1" smtClean="0">
                <a:ea typeface="Arial Unicode MS" panose="020B0604020202020204" pitchFamily="34" charset="-128"/>
                <a:cs typeface="Arial Unicode MS" panose="020B0604020202020204" pitchFamily="34" charset="-128"/>
              </a:rPr>
              <a:t>dibuktikan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dengan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berita</a:t>
            </a:r>
            <a:r>
              <a:rPr lang="en-US" altLang="en-US" sz="2000" dirty="0" smtClean="0">
                <a:ea typeface="Arial Unicode MS" panose="020B0604020202020204" pitchFamily="34" charset="-128"/>
                <a:cs typeface="Arial Unicode MS" panose="020B0604020202020204" pitchFamily="34" charset="-128"/>
              </a:rPr>
              <a:t> acara </a:t>
            </a:r>
            <a:r>
              <a:rPr lang="en-US" altLang="en-US" sz="2000" dirty="0" err="1" smtClean="0">
                <a:ea typeface="Arial Unicode MS" panose="020B0604020202020204" pitchFamily="34" charset="-128"/>
                <a:cs typeface="Arial Unicode MS" panose="020B0604020202020204" pitchFamily="34" charset="-128"/>
              </a:rPr>
              <a:t>rapat</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persetujuan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senat</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perguruan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tinggi</a:t>
            </a:r>
            <a:r>
              <a:rPr lang="en-US" altLang="en-US" sz="2000" dirty="0" smtClean="0">
                <a:ea typeface="Arial Unicode MS" panose="020B0604020202020204" pitchFamily="34" charset="-128"/>
                <a:cs typeface="Arial Unicode MS" panose="020B0604020202020204" pitchFamily="34" charset="-128"/>
              </a:rPr>
              <a:t>. </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F67B0F-FBE4-4F13-A6BD-363EE312C136}" type="slidenum">
              <a:rPr lang="en-US"/>
              <a:pPr/>
              <a:t>26</a:t>
            </a:fld>
            <a:endParaRPr lang="en-US"/>
          </a:p>
        </p:txBody>
      </p:sp>
      <p:sp>
        <p:nvSpPr>
          <p:cNvPr id="3" name="Rectangle 2"/>
          <p:cNvSpPr>
            <a:spLocks noChangeArrowheads="1"/>
          </p:cNvSpPr>
          <p:nvPr/>
        </p:nvSpPr>
        <p:spPr bwMode="auto">
          <a:xfrm>
            <a:off x="1066800" y="723900"/>
            <a:ext cx="8077200" cy="5570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10</a:t>
            </a:r>
            <a:r>
              <a:rPr lang="id-ID" altLang="en-US" sz="3200" b="1" dirty="0">
                <a:ea typeface="Arial Unicode MS" panose="020B0604020202020204" pitchFamily="34" charset="-128"/>
                <a:cs typeface="Arial Unicode MS" panose="020B0604020202020204" pitchFamily="34" charset="-128"/>
              </a:rPr>
              <a:t> </a:t>
            </a:r>
            <a:r>
              <a:rPr lang="id-ID" altLang="en-US" sz="3200" b="1" dirty="0" smtClean="0">
                <a:ea typeface="Arial Unicode MS" panose="020B0604020202020204" pitchFamily="34" charset="-128"/>
                <a:cs typeface="Arial Unicode MS" panose="020B0604020202020204" pitchFamily="34" charset="-128"/>
              </a:rPr>
              <a:t>lanjutan</a:t>
            </a:r>
            <a:endParaRPr lang="en-US" altLang="en-US" sz="3200" b="1" dirty="0" smtClean="0">
              <a:ea typeface="Arial Unicode MS" panose="020B0604020202020204" pitchFamily="34" charset="-128"/>
              <a:cs typeface="Arial Unicode MS" panose="020B0604020202020204" pitchFamily="34" charset="-128"/>
            </a:endParaRPr>
          </a:p>
          <a:p>
            <a:pPr eaLnBrk="1" hangingPunct="1">
              <a:defRPr/>
            </a:pPr>
            <a:endParaRPr lang="en-US" altLang="en-US" sz="2400" b="1" dirty="0" smtClean="0">
              <a:ea typeface="Arial Unicode MS" panose="020B0604020202020204" pitchFamily="34" charset="-128"/>
              <a:cs typeface="Arial Unicode MS" panose="020B0604020202020204" pitchFamily="34" charset="-128"/>
            </a:endParaRPr>
          </a:p>
          <a:p>
            <a:pPr marL="457200" indent="-457200">
              <a:buAutoNum type="arabicParenBoth" startAt="2"/>
            </a:pPr>
            <a:r>
              <a:rPr lang="id-ID" sz="2000" dirty="0" smtClean="0"/>
              <a:t>Dosen yang memperoleh gelar doktor dalam jabatan Lektor Kepala dapat dinaikkan dalam jabatan Profesor paling singkat 3 (tiga) tahun sebagaimana dimaksud pada ayat (1) huruf c, apabila mempunyai tambahan karya ilmiah yang dipublikasikan jurnal ilmiah internasional bereputasi sebagai penulis pertama yang diperoleh setelah memperoleh gelar doktor (S3) dan memenuhi syarat-syarat lain sebagaimana dimaksud pada ayat (1) huruf a, huruf b, huruf d, huruf e, huruf f, dan huruf g. </a:t>
            </a:r>
            <a:endParaRPr lang="en-US" sz="2000" dirty="0" smtClean="0"/>
          </a:p>
          <a:p>
            <a:pPr marL="457200" indent="-457200">
              <a:buAutoNum type="arabicParenBoth" startAt="2"/>
            </a:pPr>
            <a:endParaRPr lang="en-US" sz="2000" dirty="0" smtClean="0"/>
          </a:p>
          <a:p>
            <a:pPr marL="457200" indent="-457200">
              <a:buAutoNum type="arabicParenBoth" startAt="2"/>
            </a:pPr>
            <a:r>
              <a:rPr lang="id-ID" sz="2000" dirty="0" smtClean="0"/>
              <a:t>Ketentuan lebih lanjut mengenai penulis dan kriteria jurnal internasional bereputasi sebagaimana dimaksud pada ayat (1) dan ayat (2) diatur dalam Pedoman Operasional yang ditetapkan oleh Direktur Jenderal. </a:t>
            </a:r>
          </a:p>
          <a:p>
            <a:endParaRPr lang="id-ID" sz="2000" dirty="0" smtClean="0"/>
          </a:p>
          <a:p>
            <a:pPr marL="285750" indent="-285750" eaLnBrk="1" hangingPunct="1">
              <a:defRPr/>
            </a:pPr>
            <a:endParaRPr lang="en-US" altLang="en-US" sz="2000" dirty="0" smtClean="0">
              <a:ea typeface="Arial Unicode MS" panose="020B0604020202020204" pitchFamily="34" charset="-128"/>
              <a:cs typeface="Arial Unicode MS" panose="020B0604020202020204" pitchFamily="34" charset="-128"/>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4F96D2-6268-4D2A-98F8-56C4585DA830}" type="slidenum">
              <a:rPr lang="en-US"/>
              <a:pPr/>
              <a:t>27</a:t>
            </a:fld>
            <a:endParaRPr lang="en-US"/>
          </a:p>
        </p:txBody>
      </p:sp>
      <p:sp>
        <p:nvSpPr>
          <p:cNvPr id="3" name="Rectangle 2"/>
          <p:cNvSpPr>
            <a:spLocks noChangeArrowheads="1"/>
          </p:cNvSpPr>
          <p:nvPr/>
        </p:nvSpPr>
        <p:spPr bwMode="auto">
          <a:xfrm>
            <a:off x="990600" y="491490"/>
            <a:ext cx="8153400" cy="61247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11</a:t>
            </a:r>
          </a:p>
          <a:p>
            <a:pPr eaLnBrk="1" hangingPunct="1">
              <a:defRPr/>
            </a:pPr>
            <a:endParaRPr lang="en-US" altLang="en-US" sz="2000" dirty="0" smtClean="0">
              <a:ea typeface="Arial Unicode MS" panose="020B0604020202020204" pitchFamily="34" charset="-128"/>
              <a:cs typeface="Arial Unicode MS" panose="020B0604020202020204" pitchFamily="34" charset="-128"/>
            </a:endParaRPr>
          </a:p>
          <a:p>
            <a:pPr marL="457200" indent="-457200" eaLnBrk="1" hangingPunct="1">
              <a:buAutoNum type="arabicParenBoth"/>
              <a:defRPr/>
            </a:pPr>
            <a:r>
              <a:rPr lang="en-US" altLang="en-US" sz="2000" dirty="0" err="1" smtClean="0">
                <a:ea typeface="Arial Unicode MS" panose="020B0604020202020204" pitchFamily="34" charset="-128"/>
                <a:cs typeface="Arial Unicode MS" panose="020B0604020202020204" pitchFamily="34" charset="-128"/>
              </a:rPr>
              <a:t>Dosen</a:t>
            </a:r>
            <a:r>
              <a:rPr lang="en-US" altLang="en-US" sz="2000" dirty="0" smtClean="0">
                <a:ea typeface="Arial Unicode MS" panose="020B0604020202020204" pitchFamily="34" charset="-128"/>
                <a:cs typeface="Arial Unicode MS" panose="020B0604020202020204" pitchFamily="34" charset="-128"/>
              </a:rPr>
              <a:t> yang </a:t>
            </a:r>
            <a:r>
              <a:rPr lang="en-US" altLang="en-US" sz="2000" dirty="0" err="1" smtClean="0">
                <a:ea typeface="Arial Unicode MS" panose="020B0604020202020204" pitchFamily="34" charset="-128"/>
                <a:cs typeface="Arial Unicode MS" panose="020B0604020202020204" pitchFamily="34" charset="-128"/>
              </a:rPr>
              <a:t>berprestasi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luar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biasa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dapat</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dinaikan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jenjang</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jabatan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akademik</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dua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tingkat</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lebih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tinggi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loncat</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jabatan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dari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Asisten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Ahli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Lektor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Kepala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atau</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dari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Lektor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ke</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Profesor</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pangkatnya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dinaikan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setingkat</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lebih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tinggi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sesuai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dengan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peraturan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perundangan</a:t>
            </a:r>
            <a:r>
              <a:rPr lang="en-US" altLang="en-US" sz="2000" dirty="0" smtClean="0">
                <a:ea typeface="Arial Unicode MS" panose="020B0604020202020204" pitchFamily="34" charset="-128"/>
                <a:cs typeface="Arial Unicode MS" panose="020B0604020202020204" pitchFamily="34" charset="-128"/>
              </a:rPr>
              <a:t>. </a:t>
            </a:r>
          </a:p>
          <a:p>
            <a:pPr marL="457200" indent="-457200" eaLnBrk="1" hangingPunct="1">
              <a:buAutoNum type="arabicParenBoth"/>
              <a:defRPr/>
            </a:pPr>
            <a:endParaRPr lang="en-US" sz="2000" dirty="0" smtClean="0">
              <a:ea typeface="Arial Unicode MS" panose="020B0604020202020204" pitchFamily="34" charset="-128"/>
              <a:cs typeface="Arial Unicode MS" panose="020B0604020202020204" pitchFamily="34" charset="-128"/>
            </a:endParaRPr>
          </a:p>
          <a:p>
            <a:pPr marL="457200" indent="-457200" eaLnBrk="1" hangingPunct="1">
              <a:buAutoNum type="arabicParenBoth"/>
              <a:defRPr/>
            </a:pPr>
            <a:r>
              <a:rPr lang="sv-SE" sz="2000" dirty="0" smtClean="0"/>
              <a:t>Kenaikan jabatan akademik dari Asisten Ahli ke Lektor Kepala sebagaimana dimaksud pada ayat (1), dapat dipertimbangkan apabila : </a:t>
            </a:r>
            <a:endParaRPr lang="en-US" altLang="en-US" sz="2000" dirty="0" smtClean="0">
              <a:ea typeface="Arial Unicode MS" panose="020B0604020202020204" pitchFamily="34" charset="-128"/>
              <a:cs typeface="Arial Unicode MS" panose="020B0604020202020204" pitchFamily="34" charset="-128"/>
            </a:endParaRPr>
          </a:p>
          <a:p>
            <a:pPr marL="800100" indent="-342900" eaLnBrk="1" hangingPunct="1">
              <a:buFont typeface="+mj-lt"/>
              <a:buAutoNum type="alphaLcPeriod"/>
              <a:defRPr/>
            </a:pPr>
            <a:r>
              <a:rPr lang="en-US" altLang="en-US" sz="2000" dirty="0" smtClean="0">
                <a:ea typeface="Arial Unicode MS" panose="020B0604020202020204" pitchFamily="34" charset="-128"/>
                <a:cs typeface="Arial Unicode MS" panose="020B0604020202020204" pitchFamily="34" charset="-128"/>
              </a:rPr>
              <a:t>Paling </a:t>
            </a:r>
            <a:r>
              <a:rPr lang="en-US" altLang="en-US" sz="2000" dirty="0" err="1" smtClean="0">
                <a:ea typeface="Arial Unicode MS" panose="020B0604020202020204" pitchFamily="34" charset="-128"/>
                <a:cs typeface="Arial Unicode MS" panose="020B0604020202020204" pitchFamily="34" charset="-128"/>
              </a:rPr>
              <a:t>singkat</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telah</a:t>
            </a:r>
            <a:r>
              <a:rPr lang="en-US" altLang="en-US" sz="2000" dirty="0" smtClean="0">
                <a:ea typeface="Arial Unicode MS" panose="020B0604020202020204" pitchFamily="34" charset="-128"/>
                <a:cs typeface="Arial Unicode MS" panose="020B0604020202020204" pitchFamily="34" charset="-128"/>
              </a:rPr>
              <a:t> 2 (</a:t>
            </a:r>
            <a:r>
              <a:rPr lang="en-US" altLang="en-US" sz="2000" dirty="0" err="1" smtClean="0">
                <a:ea typeface="Arial Unicode MS" panose="020B0604020202020204" pitchFamily="34" charset="-128"/>
                <a:cs typeface="Arial Unicode MS" panose="020B0604020202020204" pitchFamily="34" charset="-128"/>
              </a:rPr>
              <a:t>dua</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tahun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menduduki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jabatan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Asisten</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Ahli</a:t>
            </a:r>
            <a:r>
              <a:rPr lang="en-US" altLang="en-US" sz="2000" dirty="0" smtClean="0">
                <a:ea typeface="Arial Unicode MS" panose="020B0604020202020204" pitchFamily="34" charset="-128"/>
                <a:cs typeface="Arial Unicode MS" panose="020B0604020202020204" pitchFamily="34" charset="-128"/>
              </a:rPr>
              <a:t>;</a:t>
            </a:r>
          </a:p>
          <a:p>
            <a:pPr marL="800100" indent="-342900" eaLnBrk="1" hangingPunct="1">
              <a:buFont typeface="+mj-lt"/>
              <a:buAutoNum type="alphaLcPeriod"/>
              <a:defRPr/>
            </a:pPr>
            <a:r>
              <a:rPr lang="en-US" altLang="en-US" sz="2000" dirty="0" err="1" smtClean="0">
                <a:ea typeface="Arial Unicode MS" panose="020B0604020202020204" pitchFamily="34" charset="-128"/>
                <a:cs typeface="Arial Unicode MS" panose="020B0604020202020204" pitchFamily="34" charset="-128"/>
              </a:rPr>
              <a:t>memiliki</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ijazah</a:t>
            </a:r>
            <a:r>
              <a:rPr lang="en-US" altLang="en-US" sz="2000" dirty="0" smtClean="0">
                <a:ea typeface="Arial Unicode MS" panose="020B0604020202020204" pitchFamily="34" charset="-128"/>
                <a:cs typeface="Arial Unicode MS" panose="020B0604020202020204" pitchFamily="34" charset="-128"/>
              </a:rPr>
              <a:t> </a:t>
            </a:r>
            <a:r>
              <a:rPr lang="en-US" altLang="en-US" sz="2000" dirty="0" err="1" smtClean="0">
                <a:ea typeface="Arial Unicode MS" panose="020B0604020202020204" pitchFamily="34" charset="-128"/>
                <a:cs typeface="Arial Unicode MS" panose="020B0604020202020204" pitchFamily="34" charset="-128"/>
              </a:rPr>
              <a:t>Doktor</a:t>
            </a:r>
            <a:r>
              <a:rPr lang="en-US" altLang="en-US" sz="2000" dirty="0" smtClean="0">
                <a:ea typeface="Arial Unicode MS" panose="020B0604020202020204" pitchFamily="34" charset="-128"/>
                <a:cs typeface="Arial Unicode MS" panose="020B0604020202020204" pitchFamily="34" charset="-128"/>
              </a:rPr>
              <a:t> (S3);</a:t>
            </a:r>
          </a:p>
          <a:p>
            <a:pPr marL="800100" indent="-342900" eaLnBrk="1" hangingPunct="1">
              <a:buFont typeface="+mj-lt"/>
              <a:buAutoNum type="alphaLcPeriod"/>
              <a:defRPr/>
            </a:pPr>
            <a:r>
              <a:rPr lang="id-ID" sz="2000" dirty="0" smtClean="0"/>
              <a:t>memiliki paling sedikit 2 (dua) karya ilmiah yang dipublikasikan pada jurnal ilmiah internasional bereputasi sebagai penulis pertama; dan </a:t>
            </a:r>
            <a:endParaRPr lang="en-US" sz="2000" dirty="0" smtClean="0"/>
          </a:p>
          <a:p>
            <a:pPr marL="800100" indent="-342900" eaLnBrk="1" hangingPunct="1">
              <a:buFont typeface="+mj-lt"/>
              <a:buAutoNum type="alphaLcPeriod"/>
              <a:defRPr/>
            </a:pPr>
            <a:r>
              <a:rPr lang="id-ID" sz="2000" dirty="0" smtClean="0"/>
              <a:t>memenuhi syarat-syarat lainnya sebagaimana dimaksud Pasal 9 ayat (1) huruf b. </a:t>
            </a:r>
          </a:p>
        </p:txBody>
      </p:sp>
      <p:sp>
        <p:nvSpPr>
          <p:cNvPr id="5" name="Rectangle 4"/>
          <p:cNvSpPr/>
          <p:nvPr/>
        </p:nvSpPr>
        <p:spPr>
          <a:xfrm>
            <a:off x="2362200" y="127337"/>
            <a:ext cx="6705600" cy="707886"/>
          </a:xfrm>
          <a:prstGeom prst="rect">
            <a:avLst/>
          </a:prstGeom>
        </p:spPr>
        <p:txBody>
          <a:bodyPr wrap="square">
            <a:spAutoFit/>
          </a:bodyPr>
          <a:lstStyle/>
          <a:p>
            <a:pPr algn="r"/>
            <a:r>
              <a:rPr lang="en-US" sz="2000" b="1" dirty="0" smtClean="0">
                <a:solidFill>
                  <a:srgbClr val="0000FF"/>
                </a:solidFill>
              </a:rPr>
              <a:t>KENAIKAN JABATAN MELALUI </a:t>
            </a:r>
          </a:p>
          <a:p>
            <a:pPr algn="r"/>
            <a:r>
              <a:rPr lang="en-US" sz="2000" b="1" dirty="0" smtClean="0">
                <a:solidFill>
                  <a:srgbClr val="0000FF"/>
                </a:solidFill>
              </a:rPr>
              <a:t>LONCAT JABATAN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E4F70F-AA86-4A1F-91FB-CF190C533350}" type="slidenum">
              <a:rPr lang="en-US"/>
              <a:pPr/>
              <a:t>28</a:t>
            </a:fld>
            <a:endParaRPr lang="en-US"/>
          </a:p>
        </p:txBody>
      </p:sp>
      <p:sp>
        <p:nvSpPr>
          <p:cNvPr id="3" name="Rectangle 2"/>
          <p:cNvSpPr>
            <a:spLocks noChangeArrowheads="1"/>
          </p:cNvSpPr>
          <p:nvPr/>
        </p:nvSpPr>
        <p:spPr bwMode="auto">
          <a:xfrm>
            <a:off x="914400" y="738188"/>
            <a:ext cx="7924800" cy="56323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11</a:t>
            </a:r>
            <a:r>
              <a:rPr lang="id-ID" altLang="en-US" sz="3200" b="1" dirty="0" smtClean="0">
                <a:ea typeface="Arial Unicode MS" panose="020B0604020202020204" pitchFamily="34" charset="-128"/>
                <a:cs typeface="Arial Unicode MS" panose="020B0604020202020204" pitchFamily="34" charset="-128"/>
              </a:rPr>
              <a:t> lanjutan</a:t>
            </a:r>
            <a:endParaRPr lang="en-US" altLang="en-US" sz="3200" b="1" dirty="0" smtClean="0">
              <a:ea typeface="Arial Unicode MS" panose="020B0604020202020204" pitchFamily="34" charset="-128"/>
              <a:cs typeface="Arial Unicode MS" panose="020B0604020202020204" pitchFamily="34" charset="-128"/>
            </a:endParaRPr>
          </a:p>
          <a:p>
            <a:pPr eaLnBrk="1" hangingPunct="1">
              <a:defRPr/>
            </a:pPr>
            <a:endParaRPr lang="en-US" altLang="en-US" sz="2000" b="1" dirty="0" smtClean="0">
              <a:ea typeface="Arial Unicode MS" panose="020B0604020202020204" pitchFamily="34" charset="-128"/>
              <a:cs typeface="Arial Unicode MS" panose="020B0604020202020204" pitchFamily="34" charset="-128"/>
            </a:endParaRPr>
          </a:p>
          <a:p>
            <a:pPr marL="457200" indent="-457200"/>
            <a:r>
              <a:rPr lang="en-US" sz="2000" dirty="0" smtClean="0"/>
              <a:t>(3)	</a:t>
            </a:r>
            <a:r>
              <a:rPr lang="id-ID" sz="2200" dirty="0" smtClean="0"/>
              <a:t>Kenaikan jabatan akademik dari Lektor ke Profesor sebagaimana dimaksud pada ayat (1), dapat dipertimbangkan apabila : </a:t>
            </a:r>
            <a:endParaRPr lang="en-US" altLang="en-US" sz="2200" dirty="0" smtClean="0">
              <a:ea typeface="Arial Unicode MS" panose="020B0604020202020204" pitchFamily="34" charset="-128"/>
              <a:cs typeface="Arial Unicode MS" panose="020B0604020202020204" pitchFamily="34" charset="-128"/>
            </a:endParaRPr>
          </a:p>
          <a:p>
            <a:pPr marL="800100" indent="-342900" eaLnBrk="1" hangingPunct="1">
              <a:buFont typeface="+mj-lt"/>
              <a:buAutoNum type="alphaLcPeriod"/>
              <a:defRPr/>
            </a:pPr>
            <a:r>
              <a:rPr lang="en-US" altLang="en-US" sz="2200" dirty="0" smtClean="0">
                <a:ea typeface="Arial Unicode MS" panose="020B0604020202020204" pitchFamily="34" charset="-128"/>
                <a:cs typeface="Arial Unicode MS" panose="020B0604020202020204" pitchFamily="34" charset="-128"/>
              </a:rPr>
              <a:t>Paling </a:t>
            </a:r>
            <a:r>
              <a:rPr lang="en-US" altLang="en-US" sz="2200" dirty="0" err="1" smtClean="0">
                <a:ea typeface="Arial Unicode MS" panose="020B0604020202020204" pitchFamily="34" charset="-128"/>
                <a:cs typeface="Arial Unicode MS" panose="020B0604020202020204" pitchFamily="34" charset="-128"/>
              </a:rPr>
              <a:t>singkat</a:t>
            </a:r>
            <a:r>
              <a:rPr lang="en-US" altLang="en-US" sz="2200" dirty="0" smtClean="0">
                <a:ea typeface="Arial Unicode MS" panose="020B0604020202020204" pitchFamily="34" charset="-128"/>
                <a:cs typeface="Arial Unicode MS" panose="020B0604020202020204" pitchFamily="34" charset="-128"/>
              </a:rPr>
              <a:t> 2 (</a:t>
            </a:r>
            <a:r>
              <a:rPr lang="en-US" altLang="en-US" sz="2200" dirty="0" err="1" smtClean="0">
                <a:ea typeface="Arial Unicode MS" panose="020B0604020202020204" pitchFamily="34" charset="-128"/>
                <a:cs typeface="Arial Unicode MS" panose="020B0604020202020204" pitchFamily="34" charset="-128"/>
              </a:rPr>
              <a:t>dua</a:t>
            </a:r>
            <a:r>
              <a:rPr lang="en-US" altLang="en-US" sz="2200" dirty="0" smtClean="0">
                <a:ea typeface="Arial Unicode MS" panose="020B0604020202020204" pitchFamily="34" charset="-128"/>
                <a:cs typeface="Arial Unicode MS" panose="020B0604020202020204" pitchFamily="34" charset="-128"/>
              </a:rPr>
              <a:t>) </a:t>
            </a:r>
            <a:r>
              <a:rPr lang="en-US" altLang="en-US" sz="2200" dirty="0" err="1" smtClean="0">
                <a:ea typeface="Arial Unicode MS" panose="020B0604020202020204" pitchFamily="34" charset="-128"/>
                <a:cs typeface="Arial Unicode MS" panose="020B0604020202020204" pitchFamily="34" charset="-128"/>
              </a:rPr>
              <a:t>tahun</a:t>
            </a:r>
            <a:r>
              <a:rPr lang="en-US" altLang="en-US" sz="2200" dirty="0" smtClean="0">
                <a:ea typeface="Arial Unicode MS" panose="020B0604020202020204" pitchFamily="34" charset="-128"/>
                <a:cs typeface="Arial Unicode MS" panose="020B0604020202020204" pitchFamily="34" charset="-128"/>
              </a:rPr>
              <a:t> </a:t>
            </a:r>
            <a:r>
              <a:rPr lang="en-US" altLang="en-US" sz="2200" dirty="0" err="1" smtClean="0">
                <a:ea typeface="Arial Unicode MS" panose="020B0604020202020204" pitchFamily="34" charset="-128"/>
                <a:cs typeface="Arial Unicode MS" panose="020B0604020202020204" pitchFamily="34" charset="-128"/>
              </a:rPr>
              <a:t>menduduki</a:t>
            </a:r>
            <a:r>
              <a:rPr lang="en-US" altLang="en-US" sz="2200" dirty="0" smtClean="0">
                <a:ea typeface="Arial Unicode MS" panose="020B0604020202020204" pitchFamily="34" charset="-128"/>
                <a:cs typeface="Arial Unicode MS" panose="020B0604020202020204" pitchFamily="34" charset="-128"/>
              </a:rPr>
              <a:t> </a:t>
            </a:r>
            <a:r>
              <a:rPr lang="en-US" altLang="en-US" sz="2200" dirty="0" err="1" smtClean="0">
                <a:ea typeface="Arial Unicode MS" panose="020B0604020202020204" pitchFamily="34" charset="-128"/>
                <a:cs typeface="Arial Unicode MS" panose="020B0604020202020204" pitchFamily="34" charset="-128"/>
              </a:rPr>
              <a:t>jabatan</a:t>
            </a:r>
            <a:r>
              <a:rPr lang="en-US" altLang="en-US" sz="2200" dirty="0" smtClean="0">
                <a:ea typeface="Arial Unicode MS" panose="020B0604020202020204" pitchFamily="34" charset="-128"/>
                <a:cs typeface="Arial Unicode MS" panose="020B0604020202020204" pitchFamily="34" charset="-128"/>
              </a:rPr>
              <a:t> </a:t>
            </a:r>
            <a:r>
              <a:rPr lang="en-US" altLang="en-US" sz="2200" dirty="0" err="1" smtClean="0">
                <a:ea typeface="Arial Unicode MS" panose="020B0604020202020204" pitchFamily="34" charset="-128"/>
                <a:cs typeface="Arial Unicode MS" panose="020B0604020202020204" pitchFamily="34" charset="-128"/>
              </a:rPr>
              <a:t>Lektor</a:t>
            </a:r>
            <a:r>
              <a:rPr lang="en-US" altLang="en-US" sz="2200" dirty="0" smtClean="0">
                <a:ea typeface="Arial Unicode MS" panose="020B0604020202020204" pitchFamily="34" charset="-128"/>
                <a:cs typeface="Arial Unicode MS" panose="020B0604020202020204" pitchFamily="34" charset="-128"/>
              </a:rPr>
              <a:t>;</a:t>
            </a:r>
          </a:p>
          <a:p>
            <a:pPr marL="800100" indent="-342900" eaLnBrk="1" hangingPunct="1">
              <a:buFont typeface="+mj-lt"/>
              <a:buAutoNum type="alphaLcPeriod"/>
              <a:defRPr/>
            </a:pPr>
            <a:r>
              <a:rPr lang="id-ID" sz="2200" dirty="0" smtClean="0"/>
              <a:t>memiliki paling sedikit 4 (empat) karya ilmiah yang dipublikasikan pada jurnal ilmiah internasional bereputasi sebagai penulis pertama; dan </a:t>
            </a:r>
            <a:endParaRPr lang="en-US" sz="2200" dirty="0" smtClean="0"/>
          </a:p>
          <a:p>
            <a:pPr marL="800100" indent="-342900" eaLnBrk="1" hangingPunct="1">
              <a:buFont typeface="+mj-lt"/>
              <a:buAutoNum type="alphaLcPeriod"/>
              <a:defRPr/>
            </a:pPr>
            <a:r>
              <a:rPr lang="id-ID" sz="2200" dirty="0" smtClean="0"/>
              <a:t>memenuhi syarat-syarat lainnya sebagaimana dimaksud dalam Pasal 10 ayat (1) huruf a, huruf b, dan huruf c. </a:t>
            </a:r>
          </a:p>
          <a:p>
            <a:pPr eaLnBrk="1" hangingPunct="1">
              <a:defRPr/>
            </a:pPr>
            <a:endParaRPr lang="en-US" altLang="en-US" sz="2200" dirty="0" smtClean="0">
              <a:ea typeface="Arial Unicode MS" panose="020B0604020202020204" pitchFamily="34" charset="-128"/>
              <a:cs typeface="Arial Unicode MS" panose="020B0604020202020204" pitchFamily="34" charset="-128"/>
            </a:endParaRPr>
          </a:p>
          <a:p>
            <a:pPr marL="457200" indent="-457200"/>
            <a:r>
              <a:rPr lang="en-US" sz="2200" dirty="0" smtClean="0">
                <a:ea typeface="Arial Unicode MS" panose="020B0604020202020204" pitchFamily="34" charset="-128"/>
                <a:cs typeface="Arial Unicode MS" panose="020B0604020202020204" pitchFamily="34" charset="-128"/>
              </a:rPr>
              <a:t>(4)	</a:t>
            </a:r>
            <a:r>
              <a:rPr lang="id-ID" sz="2200" dirty="0" smtClean="0"/>
              <a:t>Ketentuan lebih lanjut tentang penulis dan kriteria jurnal internasional bereputasi sebagaimana dimaksud pada ayat (1), ayat (2) dan ayat (3) diatur dalam Pedoman Operasional yang ditetapkan oleh Direktur Jenderal. </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249B78-F7E8-4A94-B50D-2148D2AA98B5}" type="slidenum">
              <a:rPr lang="en-US"/>
              <a:pPr/>
              <a:t>29</a:t>
            </a:fld>
            <a:endParaRPr lang="en-US"/>
          </a:p>
        </p:txBody>
      </p:sp>
      <p:sp>
        <p:nvSpPr>
          <p:cNvPr id="3" name="Rectangle 2"/>
          <p:cNvSpPr>
            <a:spLocks noChangeArrowheads="1"/>
          </p:cNvSpPr>
          <p:nvPr/>
        </p:nvSpPr>
        <p:spPr bwMode="auto">
          <a:xfrm>
            <a:off x="1066800" y="304800"/>
            <a:ext cx="7924800" cy="59708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12</a:t>
            </a:r>
          </a:p>
          <a:p>
            <a:endParaRPr lang="en-US" altLang="en-US" sz="2000" dirty="0" smtClean="0">
              <a:ea typeface="Arial Unicode MS" panose="020B0604020202020204" pitchFamily="34" charset="-128"/>
              <a:cs typeface="Arial Unicode MS" panose="020B0604020202020204" pitchFamily="34" charset="-128"/>
            </a:endParaRPr>
          </a:p>
          <a:p>
            <a:pPr marL="342900" indent="-342900"/>
            <a:r>
              <a:rPr lang="en-US" sz="1700" dirty="0" smtClean="0"/>
              <a:t>(1)	</a:t>
            </a:r>
            <a:r>
              <a:rPr lang="id-ID" sz="1700" dirty="0" smtClean="0"/>
              <a:t>Kenaikan pangkat dapat dilakukan apabila paling singkat 2 (dua) tahun dalam pangkat terakhir. </a:t>
            </a:r>
            <a:endParaRPr lang="en-US" sz="1700" dirty="0" smtClean="0"/>
          </a:p>
          <a:p>
            <a:pPr marL="342900" indent="-342900">
              <a:buFont typeface="+mj-lt"/>
              <a:buAutoNum type="arabicParenR"/>
            </a:pPr>
            <a:endParaRPr lang="en-US" sz="1700" dirty="0" smtClean="0"/>
          </a:p>
          <a:p>
            <a:pPr marL="342900" indent="-342900"/>
            <a:r>
              <a:rPr lang="en-US" sz="1700" dirty="0" smtClean="0"/>
              <a:t>(2)	</a:t>
            </a:r>
            <a:r>
              <a:rPr lang="id-ID" sz="1700" dirty="0" smtClean="0"/>
              <a:t>Kenaikan pangkat dalam lingkup jabatan yang sama dapat dilakukan apabila memenuhi: </a:t>
            </a:r>
          </a:p>
          <a:p>
            <a:pPr marL="457200" indent="-457200" eaLnBrk="1" hangingPunct="1">
              <a:defRPr/>
            </a:pPr>
            <a:endParaRPr lang="en-US" altLang="en-US" sz="1700" dirty="0" smtClean="0">
              <a:ea typeface="Arial Unicode MS" panose="020B0604020202020204" pitchFamily="34" charset="-128"/>
              <a:cs typeface="Arial Unicode MS" panose="020B0604020202020204" pitchFamily="34" charset="-128"/>
            </a:endParaRPr>
          </a:p>
          <a:p>
            <a:pPr marL="1085850" lvl="1" indent="-342900">
              <a:buFont typeface="+mj-lt"/>
              <a:buAutoNum type="alphaLcPeriod"/>
            </a:pPr>
            <a:r>
              <a:rPr lang="id-ID" sz="1700" dirty="0" smtClean="0"/>
              <a:t>telah memenuhi angka kredit yang dipersyaratkan baik secara kumulatif maupun setiap unsur kegiatan pada lingkup jabatan tersebut sesuai dengan Lampiran; </a:t>
            </a:r>
            <a:endParaRPr lang="en-US" sz="1700" dirty="0" smtClean="0"/>
          </a:p>
          <a:p>
            <a:pPr marL="1085850" lvl="1" indent="-342900">
              <a:buFont typeface="+mj-lt"/>
              <a:buAutoNum type="alphaLcPeriod"/>
            </a:pPr>
            <a:endParaRPr lang="en-US" sz="1700" dirty="0" smtClean="0"/>
          </a:p>
          <a:p>
            <a:pPr marL="1085850" lvl="1" indent="-342900">
              <a:buFont typeface="+mj-lt"/>
              <a:buAutoNum type="alphaLcPeriod"/>
            </a:pPr>
            <a:r>
              <a:rPr lang="id-ID" sz="1700" dirty="0" smtClean="0"/>
              <a:t>memiliki karya ilmiah yang dipublikasikan dalam jurnal ilmiah nasional dan/atau internasional untuk jabatan Lektor dan Lektor Kepala sebagai penulis utama; dan</a:t>
            </a:r>
            <a:endParaRPr lang="en-US" sz="1700" dirty="0" smtClean="0"/>
          </a:p>
          <a:p>
            <a:pPr marL="1085850" lvl="1" indent="-342900">
              <a:buFont typeface="+mj-lt"/>
              <a:buAutoNum type="alphaLcPeriod"/>
            </a:pPr>
            <a:endParaRPr lang="en-US" sz="1700" dirty="0" smtClean="0"/>
          </a:p>
          <a:p>
            <a:pPr marL="1085850" lvl="1" indent="-342900">
              <a:buFont typeface="+mj-lt"/>
              <a:buAutoNum type="alphaLcPeriod"/>
            </a:pPr>
            <a:r>
              <a:rPr lang="id-ID" sz="1700" dirty="0" smtClean="0"/>
              <a:t>memiliki karya ilmiah yang dipublikasikan dalam jurnal ilmiah nasional terakreditasi untuk jabatan Profesor sebagai penulis utama. </a:t>
            </a:r>
          </a:p>
          <a:p>
            <a:pPr eaLnBrk="1" hangingPunct="1">
              <a:defRPr/>
            </a:pPr>
            <a:endParaRPr lang="en-US" altLang="en-US" dirty="0" smtClean="0">
              <a:ea typeface="Arial Unicode MS" panose="020B0604020202020204" pitchFamily="34" charset="-128"/>
              <a:cs typeface="Arial Unicode MS" panose="020B0604020202020204" pitchFamily="34" charset="-128"/>
            </a:endParaRPr>
          </a:p>
          <a:p>
            <a:pPr marL="457200" algn="ctr" eaLnBrk="1" hangingPunct="1">
              <a:defRPr/>
            </a:pPr>
            <a:r>
              <a:rPr lang="en-US" altLang="en-US" sz="2000" i="1" dirty="0" smtClean="0">
                <a:solidFill>
                  <a:srgbClr val="0033CC"/>
                </a:solidFill>
                <a:ea typeface="Arial Unicode MS" panose="020B0604020202020204" pitchFamily="34" charset="-128"/>
                <a:cs typeface="Arial Unicode MS" panose="020B0604020202020204" pitchFamily="34" charset="-128"/>
              </a:rPr>
              <a:t>   </a:t>
            </a:r>
            <a:r>
              <a:rPr lang="id-ID" altLang="en-US" sz="2000" b="1" i="1" dirty="0" smtClean="0">
                <a:solidFill>
                  <a:srgbClr val="0033CC"/>
                </a:solidFill>
                <a:ea typeface="Arial Unicode MS" panose="020B0604020202020204" pitchFamily="34" charset="-128"/>
                <a:cs typeface="Arial Unicode MS" panose="020B0604020202020204" pitchFamily="34" charset="-128"/>
              </a:rPr>
              <a:t>Proporsi</a:t>
            </a:r>
            <a:r>
              <a:rPr lang="en-US" altLang="en-US" sz="2000" b="1" i="1" dirty="0" smtClean="0">
                <a:solidFill>
                  <a:srgbClr val="0033CC"/>
                </a:solidFill>
                <a:ea typeface="Arial Unicode MS" panose="020B0604020202020204" pitchFamily="34" charset="-128"/>
                <a:cs typeface="Arial Unicode MS" panose="020B0604020202020204" pitchFamily="34" charset="-128"/>
              </a:rPr>
              <a:t> </a:t>
            </a:r>
            <a:r>
              <a:rPr lang="en-US" altLang="en-US" sz="2000" b="1" i="1" dirty="0" err="1" smtClean="0">
                <a:solidFill>
                  <a:srgbClr val="0033CC"/>
                </a:solidFill>
                <a:ea typeface="Arial Unicode MS" panose="020B0604020202020204" pitchFamily="34" charset="-128"/>
                <a:cs typeface="Arial Unicode MS" panose="020B0604020202020204" pitchFamily="34" charset="-128"/>
              </a:rPr>
              <a:t>kegiatan</a:t>
            </a:r>
            <a:r>
              <a:rPr lang="en-US" altLang="en-US" sz="2000" b="1" i="1" dirty="0" smtClean="0">
                <a:solidFill>
                  <a:srgbClr val="0033CC"/>
                </a:solidFill>
                <a:ea typeface="Arial Unicode MS" panose="020B0604020202020204" pitchFamily="34" charset="-128"/>
                <a:cs typeface="Arial Unicode MS" panose="020B0604020202020204" pitchFamily="34" charset="-128"/>
              </a:rPr>
              <a:t> </a:t>
            </a:r>
            <a:r>
              <a:rPr lang="en-US" altLang="en-US" sz="2000" b="1" i="1" dirty="0" err="1" smtClean="0">
                <a:solidFill>
                  <a:srgbClr val="0033CC"/>
                </a:solidFill>
                <a:ea typeface="Arial Unicode MS" panose="020B0604020202020204" pitchFamily="34" charset="-128"/>
                <a:cs typeface="Arial Unicode MS" panose="020B0604020202020204" pitchFamily="34" charset="-128"/>
              </a:rPr>
              <a:t>Tridharma</a:t>
            </a:r>
            <a:r>
              <a:rPr lang="en-US" altLang="en-US" sz="2000" b="1" i="1" dirty="0" smtClean="0">
                <a:solidFill>
                  <a:srgbClr val="0033CC"/>
                </a:solidFill>
                <a:ea typeface="Arial Unicode MS" panose="020B0604020202020204" pitchFamily="34" charset="-128"/>
                <a:cs typeface="Arial Unicode MS" panose="020B0604020202020204" pitchFamily="34" charset="-128"/>
              </a:rPr>
              <a:t> </a:t>
            </a:r>
            <a:r>
              <a:rPr lang="id-ID" altLang="en-US" sz="2000" b="1" i="1" dirty="0" smtClean="0">
                <a:solidFill>
                  <a:srgbClr val="0033CC"/>
                </a:solidFill>
                <a:ea typeface="Arial Unicode MS" panose="020B0604020202020204" pitchFamily="34" charset="-128"/>
                <a:cs typeface="Arial Unicode MS" panose="020B0604020202020204" pitchFamily="34" charset="-128"/>
              </a:rPr>
              <a:t>kenaikan pangkat pada jabatan yang sama ditetapkan dalam Pedoman Operasional</a:t>
            </a:r>
            <a:r>
              <a:rPr lang="en-US" altLang="en-US" sz="2000" b="1" i="1" dirty="0" smtClean="0">
                <a:solidFill>
                  <a:srgbClr val="0033CC"/>
                </a:solidFill>
                <a:ea typeface="Arial Unicode MS" panose="020B0604020202020204" pitchFamily="34" charset="-128"/>
                <a:cs typeface="Arial Unicode MS" panose="020B0604020202020204" pitchFamily="34" charset="-128"/>
              </a:rPr>
              <a:t>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KENAIKAN PANGKAT</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108BC9-7E21-46EE-9DA1-A4B4CB722597}" type="slidenum">
              <a:rPr lang="en-US">
                <a:solidFill>
                  <a:prstClr val="black"/>
                </a:solidFill>
              </a:rPr>
              <a:pPr/>
              <a:t>3</a:t>
            </a:fld>
            <a:endParaRPr lang="en-US" dirty="0">
              <a:solidFill>
                <a:prstClr val="black"/>
              </a:solidFill>
            </a:endParaRPr>
          </a:p>
        </p:txBody>
      </p:sp>
      <p:sp>
        <p:nvSpPr>
          <p:cNvPr id="5" name="Rectangle 4"/>
          <p:cNvSpPr/>
          <p:nvPr/>
        </p:nvSpPr>
        <p:spPr>
          <a:xfrm>
            <a:off x="990600" y="1149489"/>
            <a:ext cx="7848600" cy="5262979"/>
          </a:xfrm>
          <a:prstGeom prst="rect">
            <a:avLst/>
          </a:prstGeom>
        </p:spPr>
        <p:txBody>
          <a:bodyPr wrap="square">
            <a:spAutoFit/>
          </a:bodyPr>
          <a:lstStyle/>
          <a:p>
            <a:pPr eaLnBrk="1" fontAlgn="auto" hangingPunct="1">
              <a:spcBef>
                <a:spcPts val="0"/>
              </a:spcBef>
              <a:spcAft>
                <a:spcPts val="0"/>
              </a:spcAft>
              <a:defRPr/>
            </a:pPr>
            <a:r>
              <a:rPr lang="en-US" sz="3200" b="1" dirty="0" err="1">
                <a:solidFill>
                  <a:prstClr val="black"/>
                </a:solidFill>
                <a:ea typeface="Arial Unicode MS" panose="020B0604020202020204" pitchFamily="34" charset="-128"/>
                <a:cs typeface="Arial Unicode MS" panose="020B0604020202020204" pitchFamily="34" charset="-128"/>
              </a:rPr>
              <a:t>Pasal</a:t>
            </a:r>
            <a:r>
              <a:rPr lang="en-US" sz="3200" b="1" dirty="0">
                <a:solidFill>
                  <a:prstClr val="black"/>
                </a:solidFill>
                <a:ea typeface="Arial Unicode MS" panose="020B0604020202020204" pitchFamily="34" charset="-128"/>
                <a:cs typeface="Arial Unicode MS" panose="020B0604020202020204" pitchFamily="34" charset="-128"/>
              </a:rPr>
              <a:t> </a:t>
            </a:r>
            <a:r>
              <a:rPr lang="en-US" sz="3200" b="1" dirty="0" smtClean="0">
                <a:solidFill>
                  <a:prstClr val="black"/>
                </a:solidFill>
                <a:ea typeface="Arial Unicode MS" panose="020B0604020202020204" pitchFamily="34" charset="-128"/>
                <a:cs typeface="Arial Unicode MS" panose="020B0604020202020204" pitchFamily="34" charset="-128"/>
              </a:rPr>
              <a:t>4</a:t>
            </a:r>
            <a:endParaRPr lang="en-US" sz="3200" b="1" dirty="0">
              <a:solidFill>
                <a:prstClr val="black"/>
              </a:solidFill>
              <a:ea typeface="Arial Unicode MS" panose="020B0604020202020204" pitchFamily="34" charset="-128"/>
              <a:cs typeface="Arial Unicode MS" panose="020B0604020202020204" pitchFamily="34" charset="-128"/>
            </a:endParaRPr>
          </a:p>
          <a:p>
            <a:endParaRPr lang="id-ID" sz="1900" dirty="0" smtClean="0">
              <a:solidFill>
                <a:prstClr val="black"/>
              </a:solidFill>
            </a:endParaRPr>
          </a:p>
          <a:p>
            <a:pPr marL="457200" indent="-457200">
              <a:buAutoNum type="arabicParenBoth"/>
            </a:pPr>
            <a:r>
              <a:rPr lang="en-US" sz="1900" dirty="0" err="1" smtClean="0"/>
              <a:t>Penilaian</a:t>
            </a:r>
            <a:r>
              <a:rPr lang="en-US" sz="1900" dirty="0" smtClean="0"/>
              <a:t> </a:t>
            </a:r>
            <a:r>
              <a:rPr lang="en-US" sz="1900" dirty="0" err="1"/>
              <a:t>kenaikan</a:t>
            </a:r>
            <a:r>
              <a:rPr lang="en-US" sz="1900" dirty="0"/>
              <a:t> </a:t>
            </a:r>
            <a:r>
              <a:rPr lang="en-US" sz="1900" dirty="0" err="1"/>
              <a:t>jabatan</a:t>
            </a:r>
            <a:r>
              <a:rPr lang="en-US" sz="1900" dirty="0"/>
              <a:t> </a:t>
            </a:r>
            <a:r>
              <a:rPr lang="en-US" sz="1900" dirty="0" err="1"/>
              <a:t>akademik</a:t>
            </a:r>
            <a:r>
              <a:rPr lang="en-US" sz="1900" dirty="0"/>
              <a:t> </a:t>
            </a:r>
            <a:r>
              <a:rPr lang="en-US" sz="1900" dirty="0" err="1"/>
              <a:t>Asisten</a:t>
            </a:r>
            <a:r>
              <a:rPr lang="en-US" sz="1900" dirty="0"/>
              <a:t> </a:t>
            </a:r>
            <a:r>
              <a:rPr lang="en-US" sz="1900" dirty="0" err="1"/>
              <a:t>Ahli</a:t>
            </a:r>
            <a:r>
              <a:rPr lang="en-US" sz="1900" dirty="0"/>
              <a:t> </a:t>
            </a:r>
            <a:r>
              <a:rPr lang="en-US" sz="1900" dirty="0" err="1"/>
              <a:t>dan</a:t>
            </a:r>
            <a:r>
              <a:rPr lang="en-US" sz="1900" dirty="0"/>
              <a:t> </a:t>
            </a:r>
            <a:r>
              <a:rPr lang="en-US" sz="1900" dirty="0" err="1" smtClean="0"/>
              <a:t>Lektor</a:t>
            </a:r>
            <a:r>
              <a:rPr lang="en-US" sz="1900" dirty="0" smtClean="0"/>
              <a:t> </a:t>
            </a:r>
            <a:r>
              <a:rPr lang="en-US" sz="1900" dirty="0" err="1"/>
              <a:t>untuk</a:t>
            </a:r>
            <a:r>
              <a:rPr lang="en-US" sz="1900" dirty="0" smtClean="0"/>
              <a:t>:</a:t>
            </a:r>
            <a:r>
              <a:rPr lang="en-US" sz="1900" dirty="0" smtClean="0">
                <a:solidFill>
                  <a:schemeClr val="accent1"/>
                </a:solidFill>
              </a:rPr>
              <a:t> </a:t>
            </a:r>
          </a:p>
          <a:p>
            <a:pPr marL="1371600" lvl="2" indent="-457200">
              <a:buFont typeface="+mj-lt"/>
              <a:buAutoNum type="alphaLcPeriod"/>
            </a:pPr>
            <a:r>
              <a:rPr lang="sv-SE" sz="1900" dirty="0"/>
              <a:t>dosen perguruan tinggi negeri dilakukan oleh Tim Penilai Jabatan Akademik Dosen Perguruan Tinggi yang ditetapkan oleh Rektor/Ketua/Direktur; </a:t>
            </a:r>
          </a:p>
          <a:p>
            <a:pPr marL="1371600" lvl="2" indent="-457200">
              <a:buFont typeface="+mj-lt"/>
              <a:buAutoNum type="alphaLcPeriod"/>
            </a:pPr>
            <a:r>
              <a:rPr lang="en-US" sz="1900" dirty="0" err="1"/>
              <a:t>dosen</a:t>
            </a:r>
            <a:r>
              <a:rPr lang="en-US" sz="1900" dirty="0"/>
              <a:t> </a:t>
            </a:r>
            <a:r>
              <a:rPr lang="en-US" sz="1900" dirty="0" err="1"/>
              <a:t>perguruan</a:t>
            </a:r>
            <a:r>
              <a:rPr lang="en-US" sz="1900" dirty="0"/>
              <a:t> </a:t>
            </a:r>
            <a:r>
              <a:rPr lang="en-US" sz="1900" dirty="0" err="1"/>
              <a:t>tinggi</a:t>
            </a:r>
            <a:r>
              <a:rPr lang="en-US" sz="1900" dirty="0"/>
              <a:t> </a:t>
            </a:r>
            <a:r>
              <a:rPr lang="en-US" sz="1900" dirty="0" err="1"/>
              <a:t>swasta</a:t>
            </a:r>
            <a:r>
              <a:rPr lang="en-US" sz="1900" dirty="0"/>
              <a:t> </a:t>
            </a:r>
            <a:r>
              <a:rPr lang="en-US" sz="1900" dirty="0" err="1"/>
              <a:t>dilakukan</a:t>
            </a:r>
            <a:r>
              <a:rPr lang="en-US" sz="1900" dirty="0"/>
              <a:t> </a:t>
            </a:r>
            <a:r>
              <a:rPr lang="en-US" sz="1900" dirty="0" err="1"/>
              <a:t>oleh</a:t>
            </a:r>
            <a:r>
              <a:rPr lang="en-US" sz="1900" dirty="0"/>
              <a:t> Tim </a:t>
            </a:r>
            <a:r>
              <a:rPr lang="en-US" sz="1900" dirty="0" err="1"/>
              <a:t>Penilai</a:t>
            </a:r>
            <a:r>
              <a:rPr lang="en-US" sz="1900" dirty="0"/>
              <a:t> </a:t>
            </a:r>
            <a:r>
              <a:rPr lang="en-US" sz="1900" dirty="0" err="1"/>
              <a:t>Jabatan</a:t>
            </a:r>
            <a:r>
              <a:rPr lang="en-US" sz="1900" dirty="0"/>
              <a:t> </a:t>
            </a:r>
            <a:r>
              <a:rPr lang="en-US" sz="1900" dirty="0" err="1"/>
              <a:t>Akademik</a:t>
            </a:r>
            <a:r>
              <a:rPr lang="en-US" sz="1900" dirty="0"/>
              <a:t> </a:t>
            </a:r>
            <a:r>
              <a:rPr lang="en-US" sz="1900" dirty="0" err="1"/>
              <a:t>Dosen</a:t>
            </a:r>
            <a:r>
              <a:rPr lang="en-US" sz="1900" dirty="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yang </a:t>
            </a:r>
            <a:r>
              <a:rPr lang="en-US" sz="1900" dirty="0" err="1"/>
              <a:t>ditetapkan</a:t>
            </a:r>
            <a:r>
              <a:rPr lang="en-US" sz="1900" dirty="0"/>
              <a:t> </a:t>
            </a:r>
            <a:r>
              <a:rPr lang="en-US" sz="1900" dirty="0" err="1"/>
              <a:t>oleh</a:t>
            </a:r>
            <a:r>
              <a:rPr lang="en-US" sz="1900" dirty="0"/>
              <a:t> </a:t>
            </a:r>
            <a:r>
              <a:rPr lang="en-US" sz="1900" dirty="0" err="1"/>
              <a:t>Kepala</a:t>
            </a:r>
            <a:r>
              <a:rPr lang="en-US" sz="1900" dirty="0"/>
              <a:t>/</a:t>
            </a:r>
            <a:r>
              <a:rPr lang="en-US" sz="1900" dirty="0" err="1"/>
              <a:t>Ketua</a:t>
            </a:r>
            <a:r>
              <a:rPr lang="en-US" sz="1900" dirty="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r>
              <a:rPr lang="en-US" sz="1900" dirty="0" err="1"/>
              <a:t>dan</a:t>
            </a:r>
            <a:r>
              <a:rPr lang="en-US" sz="1900" dirty="0"/>
              <a:t> </a:t>
            </a:r>
          </a:p>
          <a:p>
            <a:pPr marL="1371600" lvl="2" indent="-457200">
              <a:buFont typeface="+mj-lt"/>
              <a:buAutoNum type="alphaLcPeriod"/>
            </a:pPr>
            <a:r>
              <a:rPr lang="en-US" sz="1900" dirty="0" err="1"/>
              <a:t>dosen</a:t>
            </a:r>
            <a:r>
              <a:rPr lang="en-US" sz="1900" dirty="0"/>
              <a:t> </a:t>
            </a:r>
            <a:r>
              <a:rPr lang="en-US" sz="1900" dirty="0" err="1"/>
              <a:t>perguruan</a:t>
            </a:r>
            <a:r>
              <a:rPr lang="en-US" sz="1900" dirty="0"/>
              <a:t> </a:t>
            </a:r>
            <a:r>
              <a:rPr lang="en-US" sz="1900" dirty="0" err="1"/>
              <a:t>tinggi</a:t>
            </a:r>
            <a:r>
              <a:rPr lang="en-US" sz="1900" dirty="0"/>
              <a:t> non </a:t>
            </a:r>
            <a:r>
              <a:rPr lang="en-US" sz="1900" dirty="0" err="1"/>
              <a:t>Kementerian</a:t>
            </a:r>
            <a:r>
              <a:rPr lang="en-US" sz="1900" dirty="0"/>
              <a:t> </a:t>
            </a:r>
            <a:r>
              <a:rPr lang="en-US" sz="1900" dirty="0" err="1"/>
              <a:t>dilakukan</a:t>
            </a:r>
            <a:r>
              <a:rPr lang="en-US" sz="1900" dirty="0"/>
              <a:t> </a:t>
            </a:r>
            <a:r>
              <a:rPr lang="en-US" sz="1900" dirty="0" err="1"/>
              <a:t>oleh</a:t>
            </a:r>
            <a:r>
              <a:rPr lang="en-US" sz="1900" dirty="0"/>
              <a:t> Tim </a:t>
            </a:r>
            <a:r>
              <a:rPr lang="en-US" sz="1900" dirty="0" err="1"/>
              <a:t>Penilai</a:t>
            </a:r>
            <a:r>
              <a:rPr lang="en-US" sz="1900" dirty="0"/>
              <a:t> </a:t>
            </a:r>
            <a:r>
              <a:rPr lang="en-US" sz="1900" dirty="0" err="1"/>
              <a:t>Lembaga</a:t>
            </a:r>
            <a:r>
              <a:rPr lang="en-US" sz="1900" dirty="0"/>
              <a:t> yang </a:t>
            </a:r>
            <a:r>
              <a:rPr lang="en-US" sz="1900" dirty="0" err="1"/>
              <a:t>ditetapkan</a:t>
            </a:r>
            <a:r>
              <a:rPr lang="en-US" sz="1900" dirty="0"/>
              <a:t> </a:t>
            </a:r>
            <a:r>
              <a:rPr lang="en-US" sz="1900" dirty="0" err="1"/>
              <a:t>oleh</a:t>
            </a:r>
            <a:r>
              <a:rPr lang="en-US" sz="1900" dirty="0"/>
              <a:t> </a:t>
            </a:r>
            <a:r>
              <a:rPr lang="en-US" sz="1900" dirty="0" err="1"/>
              <a:t>pimpinan</a:t>
            </a:r>
            <a:r>
              <a:rPr lang="en-US" sz="1900" dirty="0"/>
              <a:t> </a:t>
            </a:r>
            <a:r>
              <a:rPr lang="en-US" sz="1900" dirty="0" err="1"/>
              <a:t>lembaga</a:t>
            </a:r>
            <a:r>
              <a:rPr lang="en-US" sz="1900" dirty="0"/>
              <a:t> yang </a:t>
            </a:r>
            <a:r>
              <a:rPr lang="en-US" sz="1900" dirty="0" err="1"/>
              <a:t>bersangkutan</a:t>
            </a:r>
            <a:r>
              <a:rPr lang="en-US" sz="1900" dirty="0" smtClean="0"/>
              <a:t>.</a:t>
            </a:r>
          </a:p>
          <a:p>
            <a:pPr marL="914400" lvl="1" indent="-457200">
              <a:buFont typeface="+mj-lt"/>
              <a:buAutoNum type="alphaLcPeriod"/>
            </a:pPr>
            <a:endParaRPr lang="en-US" sz="1900" dirty="0" smtClean="0">
              <a:solidFill>
                <a:schemeClr val="accent1"/>
              </a:solidFill>
            </a:endParaRPr>
          </a:p>
          <a:p>
            <a:pPr marL="457200" indent="-457200">
              <a:buAutoNum type="arabicParenBoth"/>
            </a:pPr>
            <a:r>
              <a:rPr lang="en-US" sz="1900" dirty="0" err="1"/>
              <a:t>Penilaian</a:t>
            </a:r>
            <a:r>
              <a:rPr lang="en-US" sz="1900" dirty="0"/>
              <a:t> </a:t>
            </a:r>
            <a:r>
              <a:rPr lang="en-US" sz="1900" dirty="0" err="1"/>
              <a:t>kenaikan</a:t>
            </a:r>
            <a:r>
              <a:rPr lang="en-US" sz="1900" dirty="0"/>
              <a:t> </a:t>
            </a:r>
            <a:r>
              <a:rPr lang="en-US" sz="1900" dirty="0" err="1"/>
              <a:t>jabatan</a:t>
            </a:r>
            <a:r>
              <a:rPr lang="en-US" sz="1900" dirty="0"/>
              <a:t> </a:t>
            </a:r>
            <a:r>
              <a:rPr lang="en-US" sz="1900" dirty="0" err="1"/>
              <a:t>akademik</a:t>
            </a:r>
            <a:r>
              <a:rPr lang="en-US" sz="1900" dirty="0"/>
              <a:t> </a:t>
            </a:r>
            <a:r>
              <a:rPr lang="en-US" sz="1900" dirty="0" err="1"/>
              <a:t>Lektor</a:t>
            </a:r>
            <a:r>
              <a:rPr lang="en-US" sz="1900" dirty="0"/>
              <a:t> </a:t>
            </a:r>
            <a:r>
              <a:rPr lang="en-US" sz="1900" dirty="0" err="1"/>
              <a:t>Kepala</a:t>
            </a:r>
            <a:r>
              <a:rPr lang="en-US" sz="1900" dirty="0"/>
              <a:t> </a:t>
            </a:r>
            <a:r>
              <a:rPr lang="en-US" sz="1900" dirty="0" err="1"/>
              <a:t>dan</a:t>
            </a:r>
            <a:r>
              <a:rPr lang="en-US" sz="1900" dirty="0"/>
              <a:t> </a:t>
            </a:r>
            <a:r>
              <a:rPr lang="en-US" sz="1900" dirty="0" err="1"/>
              <a:t>Profesor</a:t>
            </a:r>
            <a:r>
              <a:rPr lang="en-US" sz="1900" dirty="0"/>
              <a:t> </a:t>
            </a:r>
            <a:r>
              <a:rPr lang="en-US" sz="1900" dirty="0" err="1"/>
              <a:t>dilakukan</a:t>
            </a:r>
            <a:r>
              <a:rPr lang="en-US" sz="1900" dirty="0"/>
              <a:t> </a:t>
            </a:r>
            <a:r>
              <a:rPr lang="en-US" sz="1900" dirty="0" err="1"/>
              <a:t>oleh</a:t>
            </a:r>
            <a:r>
              <a:rPr lang="en-US" sz="1900" dirty="0"/>
              <a:t> Tim </a:t>
            </a:r>
            <a:r>
              <a:rPr lang="en-US" sz="1900" dirty="0" err="1"/>
              <a:t>Penilai</a:t>
            </a:r>
            <a:r>
              <a:rPr lang="en-US" sz="1900" dirty="0"/>
              <a:t> </a:t>
            </a:r>
            <a:r>
              <a:rPr lang="en-US" sz="1900" dirty="0" err="1"/>
              <a:t>Pusat</a:t>
            </a:r>
            <a:r>
              <a:rPr lang="en-US" sz="1900" dirty="0"/>
              <a:t> yang </a:t>
            </a:r>
            <a:r>
              <a:rPr lang="en-US" sz="1900" dirty="0" err="1"/>
              <a:t>ditetapkan</a:t>
            </a:r>
            <a:r>
              <a:rPr lang="en-US" sz="1900" dirty="0"/>
              <a:t> </a:t>
            </a:r>
            <a:r>
              <a:rPr lang="en-US" sz="1900" dirty="0" err="1"/>
              <a:t>oleh</a:t>
            </a:r>
            <a:r>
              <a:rPr lang="en-US" sz="1900" dirty="0"/>
              <a:t> </a:t>
            </a:r>
            <a:r>
              <a:rPr lang="en-US" sz="1900" dirty="0" err="1"/>
              <a:t>Direktur</a:t>
            </a:r>
            <a:r>
              <a:rPr lang="en-US" sz="1900" dirty="0"/>
              <a:t> </a:t>
            </a:r>
            <a:r>
              <a:rPr lang="en-US" sz="1900" dirty="0" err="1"/>
              <a:t>Jenderal</a:t>
            </a:r>
            <a:r>
              <a:rPr lang="en-US" sz="1900" dirty="0" smtClean="0"/>
              <a:t>.</a:t>
            </a:r>
          </a:p>
        </p:txBody>
      </p:sp>
      <p:sp>
        <p:nvSpPr>
          <p:cNvPr id="7" name="Rectangle 6"/>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390856810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5ADB60-2EE8-4522-9265-3FD9731F4E90}" type="slidenum">
              <a:rPr lang="en-US"/>
              <a:pPr/>
              <a:t>30</a:t>
            </a:fld>
            <a:endParaRPr lang="en-US"/>
          </a:p>
        </p:txBody>
      </p:sp>
      <p:sp>
        <p:nvSpPr>
          <p:cNvPr id="3" name="Rectangle 2"/>
          <p:cNvSpPr>
            <a:spLocks noChangeArrowheads="1"/>
          </p:cNvSpPr>
          <p:nvPr/>
        </p:nvSpPr>
        <p:spPr bwMode="auto">
          <a:xfrm>
            <a:off x="1066800" y="228392"/>
            <a:ext cx="8001000" cy="64633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a:t>
            </a:r>
            <a:r>
              <a:rPr lang="id-ID" altLang="en-US" sz="3200" b="1" dirty="0" smtClean="0">
                <a:ea typeface="Arial Unicode MS" panose="020B0604020202020204" pitchFamily="34" charset="-128"/>
                <a:cs typeface="Arial Unicode MS" panose="020B0604020202020204" pitchFamily="34" charset="-128"/>
              </a:rPr>
              <a:t>2 lanjutan</a:t>
            </a:r>
            <a:endParaRPr lang="en-US" altLang="en-US" sz="3200" b="1" dirty="0" smtClean="0">
              <a:ea typeface="Arial Unicode MS" panose="020B0604020202020204" pitchFamily="34" charset="-128"/>
              <a:cs typeface="Arial Unicode MS" panose="020B0604020202020204" pitchFamily="34" charset="-128"/>
            </a:endParaRPr>
          </a:p>
          <a:p>
            <a:pPr eaLnBrk="1" hangingPunct="1">
              <a:defRPr/>
            </a:pPr>
            <a:endParaRPr lang="en-US" altLang="en-US" sz="2000" b="1" dirty="0" smtClean="0">
              <a:ea typeface="Arial Unicode MS" panose="020B0604020202020204" pitchFamily="34" charset="-128"/>
              <a:cs typeface="Arial Unicode MS" panose="020B0604020202020204" pitchFamily="34" charset="-128"/>
            </a:endParaRPr>
          </a:p>
          <a:p>
            <a:pPr marL="457200" indent="-457200">
              <a:buAutoNum type="arabicParenBoth" startAt="3"/>
            </a:pPr>
            <a:r>
              <a:rPr lang="id-ID" sz="1900" dirty="0" smtClean="0"/>
              <a:t>Dosen yang telah memperoleh kenaikan jabatan secara reguler namun pangkatnya masih dalam lingkup jabatan sebelumnya, maka untuk kenaikan pangkat berikutnya tidak disyaratkan tambahan angka kredit sampai pada pangkat maksimum dalam lingkup jabatan tersebut apabila jumlah angka kredit yang telah ditetapkan memenuhi. </a:t>
            </a:r>
            <a:endParaRPr lang="en-US" sz="1900" dirty="0" smtClean="0"/>
          </a:p>
          <a:p>
            <a:pPr marL="457200" indent="-457200">
              <a:buAutoNum type="arabicParenBoth" startAt="3"/>
            </a:pPr>
            <a:endParaRPr lang="en-US" sz="1900" dirty="0" smtClean="0"/>
          </a:p>
          <a:p>
            <a:pPr marL="457200" indent="-457200">
              <a:buAutoNum type="arabicParenBoth" startAt="3"/>
            </a:pPr>
            <a:r>
              <a:rPr lang="id-ID" sz="1900" dirty="0" smtClean="0"/>
              <a:t>Dosen yang telah memperoleh kenaikan jabatan secara loncat jabatan, maka kenaikan pangkat berikutnya sampai pada pangkat maksimum dalam lingkup jabatan setingkat lebih tinggi dari jabatan semula tidak lagi disyaratkan tambahan angka kredit, sedangkan untuk kenaikan pangkat sampai pada pangkat maksimum dalam lingkup jabatan yang diperoleh melalui loncat jabatan sesuai dengan jumlah angka kredit yang telah ditetapkan, wajib mengumpulkan tambahan angka kredit sebanyak 30% dari unsur utama yang disyaratkan untuk kenaikan pangkat tersebut. </a:t>
            </a:r>
            <a:endParaRPr lang="en-US" sz="1900" dirty="0" smtClean="0"/>
          </a:p>
          <a:p>
            <a:pPr marL="457200" indent="-457200">
              <a:buAutoNum type="arabicParenBoth" startAt="3"/>
            </a:pPr>
            <a:endParaRPr lang="en-US" sz="1900" dirty="0" smtClean="0"/>
          </a:p>
          <a:p>
            <a:pPr marL="457200" indent="-457200">
              <a:buAutoNum type="arabicParenBoth" startAt="3"/>
            </a:pPr>
            <a:r>
              <a:rPr lang="id-ID" sz="1900" dirty="0" smtClean="0"/>
              <a:t>Ketentuan lebih lanjut mengenai kenaikan pangkat diatur dalam Pedoman Operasional yang ditetapkan oleh Direktur Jenderal. </a:t>
            </a:r>
          </a:p>
          <a:p>
            <a:pPr marL="457200" indent="-457200" eaLnBrk="1" hangingPunct="1">
              <a:defRPr/>
            </a:pPr>
            <a:endParaRPr lang="en-US" altLang="en-US" sz="2000" dirty="0" smtClean="0">
              <a:ea typeface="Arial Unicode MS" panose="020B0604020202020204" pitchFamily="34" charset="-128"/>
              <a:cs typeface="Arial Unicode MS" panose="020B0604020202020204" pitchFamily="34" charset="-128"/>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76A24C-A96B-4873-BF3F-CEE87BB39399}" type="slidenum">
              <a:rPr lang="en-US"/>
              <a:pPr/>
              <a:t>31</a:t>
            </a:fld>
            <a:endParaRPr lang="en-US"/>
          </a:p>
        </p:txBody>
      </p:sp>
      <p:sp>
        <p:nvSpPr>
          <p:cNvPr id="22531" name="Rectangle 1"/>
          <p:cNvSpPr>
            <a:spLocks noChangeArrowheads="1"/>
          </p:cNvSpPr>
          <p:nvPr/>
        </p:nvSpPr>
        <p:spPr bwMode="auto">
          <a:xfrm>
            <a:off x="990600" y="1066801"/>
            <a:ext cx="7848600" cy="3447098"/>
          </a:xfrm>
          <a:prstGeom prst="rect">
            <a:avLst/>
          </a:prstGeom>
          <a:noFill/>
          <a:ln w="9525">
            <a:noFill/>
            <a:miter lim="800000"/>
            <a:headEnd/>
            <a:tailEnd/>
          </a:ln>
        </p:spPr>
        <p:txBody>
          <a:bodyPr lIns="0" tIns="0" rIns="0" bIns="0" anchor="ctr">
            <a:spAutoFit/>
          </a:bodyPr>
          <a:lstStyle/>
          <a:p>
            <a:pPr algn="just" eaLnBrk="1" hangingPunct="1"/>
            <a:r>
              <a:rPr lang="sv-SE" altLang="en-US" sz="3200" b="1" dirty="0" smtClean="0">
                <a:solidFill>
                  <a:srgbClr val="000000"/>
                </a:solidFill>
                <a:ea typeface="Arial Unicode MS" pitchFamily="34" charset="-128"/>
                <a:cs typeface="Arial Unicode MS" pitchFamily="34" charset="-128"/>
              </a:rPr>
              <a:t>Pasal </a:t>
            </a:r>
            <a:r>
              <a:rPr lang="sv-SE" altLang="en-US" sz="3200" b="1" dirty="0">
                <a:solidFill>
                  <a:srgbClr val="000000"/>
                </a:solidFill>
                <a:ea typeface="Arial Unicode MS" pitchFamily="34" charset="-128"/>
                <a:cs typeface="Arial Unicode MS" pitchFamily="34" charset="-128"/>
              </a:rPr>
              <a:t>13</a:t>
            </a:r>
          </a:p>
          <a:p>
            <a:pPr algn="just" eaLnBrk="1" hangingPunct="1"/>
            <a:endParaRPr lang="sv-SE" altLang="en-US" sz="2400" b="1" dirty="0">
              <a:solidFill>
                <a:srgbClr val="000000"/>
              </a:solidFill>
              <a:ea typeface="Arial Unicode MS" pitchFamily="34" charset="-128"/>
              <a:cs typeface="Arial Unicode MS" pitchFamily="34" charset="-128"/>
            </a:endParaRPr>
          </a:p>
          <a:p>
            <a:pPr algn="just" eaLnBrk="1" hangingPunct="1"/>
            <a:r>
              <a:rPr lang="id-ID" sz="2400" dirty="0" smtClean="0"/>
              <a:t>Dosen yang sedang dalam masa tugas belajar dapat diproses kenaikan jabatan akademik/pangkat apabila memenuhi angka kredit dan syarat-syarat lainnya yang diperoleh sebelum dosen tersebut melaksanakan tugas belajar walaupun masa kerja dalam jabatan akademik/pangkat terakhir baru terpenuhi pada saat yang bersangkutan sedang dalam masa tugas belajar. </a:t>
            </a:r>
            <a:r>
              <a:rPr lang="sv-SE" altLang="en-US" sz="2400" dirty="0" smtClean="0">
                <a:solidFill>
                  <a:srgbClr val="000000"/>
                </a:solidFill>
                <a:ea typeface="Arial Unicode MS" pitchFamily="34" charset="-128"/>
                <a:cs typeface="Arial Unicode MS" pitchFamily="34" charset="-128"/>
              </a:rPr>
              <a:t>  </a:t>
            </a:r>
            <a:endParaRPr lang="sv-SE" altLang="en-US" sz="2400" dirty="0">
              <a:ea typeface="Arial Unicode MS" pitchFamily="34" charset="-128"/>
              <a:cs typeface="Arial Unicode MS" pitchFamily="34" charset="-128"/>
            </a:endParaRP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DOSEN DALAM MASA BELAJAR</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01263AF-2649-4E28-BC81-09AE761DCDF0}" type="slidenum">
              <a:rPr lang="en-US"/>
              <a:pPr/>
              <a:t>32</a:t>
            </a:fld>
            <a:endParaRPr lang="en-US"/>
          </a:p>
        </p:txBody>
      </p:sp>
      <p:sp>
        <p:nvSpPr>
          <p:cNvPr id="3" name="Rectangle 2"/>
          <p:cNvSpPr>
            <a:spLocks noChangeArrowheads="1"/>
          </p:cNvSpPr>
          <p:nvPr/>
        </p:nvSpPr>
        <p:spPr bwMode="auto">
          <a:xfrm>
            <a:off x="914400" y="762000"/>
            <a:ext cx="7848600" cy="4955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14</a:t>
            </a:r>
          </a:p>
          <a:p>
            <a:pPr eaLnBrk="1" hangingPunct="1">
              <a:defRPr/>
            </a:pPr>
            <a:endParaRPr lang="en-US" altLang="en-US" sz="2000" b="1" dirty="0" smtClean="0">
              <a:ea typeface="Arial Unicode MS" panose="020B0604020202020204" pitchFamily="34" charset="-128"/>
              <a:cs typeface="Arial Unicode MS" panose="020B0604020202020204" pitchFamily="34" charset="-128"/>
            </a:endParaRPr>
          </a:p>
          <a:p>
            <a:pPr marL="457200" indent="-457200">
              <a:buAutoNum type="arabicParenBoth"/>
            </a:pPr>
            <a:r>
              <a:rPr lang="id-ID" sz="2400" dirty="0" smtClean="0"/>
              <a:t>Kelebihan angka kredit yang diperoleh pada kenaikan jabatan dan/atau kenaikan pangkat terakhir yang dapat dipergunakan untuk kenaikan jabatan dan/atau pangkat berikutnya hanya dari unsur penelitian. </a:t>
            </a:r>
            <a:endParaRPr lang="en-US" sz="2400" dirty="0" smtClean="0"/>
          </a:p>
          <a:p>
            <a:pPr marL="457200" indent="-457200">
              <a:buAutoNum type="arabicParenBoth"/>
            </a:pPr>
            <a:endParaRPr lang="en-US" sz="2400" dirty="0" smtClean="0"/>
          </a:p>
          <a:p>
            <a:pPr marL="457200" indent="-457200">
              <a:buAutoNum type="arabicParenBoth"/>
            </a:pPr>
            <a:r>
              <a:rPr lang="id-ID" sz="2400" dirty="0" smtClean="0"/>
              <a:t>Kelebihan angka kredit pada unsur penelitian yang diperoleh pada kenaikan jabatan dan/atau kenaikan pangkat terakhir dapat dipergunakan untuk kenaikan jabatan dan/atau pangkat berikutnya jika kebutuhan minimal angka kredit unsur penelitian pada saat diusulkan sudah terpenuhi. </a:t>
            </a: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KELEBIHAN ANGKA KREDIT</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34427F-886C-499B-AE0B-D38A75524C58}" type="slidenum">
              <a:rPr lang="en-US"/>
              <a:pPr/>
              <a:t>33</a:t>
            </a:fld>
            <a:endParaRPr lang="en-US"/>
          </a:p>
        </p:txBody>
      </p:sp>
      <p:sp>
        <p:nvSpPr>
          <p:cNvPr id="3" name="Rectangle 2"/>
          <p:cNvSpPr>
            <a:spLocks noChangeArrowheads="1"/>
          </p:cNvSpPr>
          <p:nvPr/>
        </p:nvSpPr>
        <p:spPr bwMode="auto">
          <a:xfrm>
            <a:off x="914400" y="457200"/>
            <a:ext cx="7772400" cy="58477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14 </a:t>
            </a:r>
            <a:r>
              <a:rPr lang="id-ID" altLang="en-US" sz="3200" b="1" dirty="0" smtClean="0">
                <a:ea typeface="Arial Unicode MS" panose="020B0604020202020204" pitchFamily="34" charset="-128"/>
                <a:cs typeface="Arial Unicode MS" panose="020B0604020202020204" pitchFamily="34" charset="-128"/>
              </a:rPr>
              <a:t>lanjutan</a:t>
            </a:r>
            <a:endParaRPr lang="en-US" altLang="en-US" sz="3200" b="1" dirty="0" smtClean="0">
              <a:ea typeface="Arial Unicode MS" panose="020B0604020202020204" pitchFamily="34" charset="-128"/>
              <a:cs typeface="Arial Unicode MS" panose="020B0604020202020204" pitchFamily="34" charset="-128"/>
            </a:endParaRPr>
          </a:p>
          <a:p>
            <a:pPr eaLnBrk="1" hangingPunct="1">
              <a:defRPr/>
            </a:pPr>
            <a:endParaRPr lang="en-US" altLang="en-US" sz="2000" b="1" dirty="0" smtClean="0">
              <a:ea typeface="Arial Unicode MS" panose="020B0604020202020204" pitchFamily="34" charset="-128"/>
              <a:cs typeface="Arial Unicode MS" panose="020B0604020202020204" pitchFamily="34" charset="-128"/>
            </a:endParaRPr>
          </a:p>
          <a:p>
            <a:pPr marL="457200" indent="-457200">
              <a:buAutoNum type="arabicParenBoth" startAt="3"/>
            </a:pPr>
            <a:r>
              <a:rPr lang="id-ID" sz="2300" dirty="0" smtClean="0"/>
              <a:t>Kelebihan angka kredit pada unsur penelitian sebagaimana dimaksud pada ayat (2) dapat dipergunakan paling banyak 80% (delapan puluh persen) dari kebutuhan minimal unsur penelitian untuk kenaikan jabatan akademik/pangkat berikutnya. </a:t>
            </a:r>
            <a:endParaRPr lang="en-US" sz="2300" dirty="0" smtClean="0">
              <a:ea typeface="Arial Unicode MS" panose="020B0604020202020204" pitchFamily="34" charset="-128"/>
              <a:cs typeface="Arial Unicode MS" panose="020B0604020202020204" pitchFamily="34" charset="-128"/>
            </a:endParaRPr>
          </a:p>
          <a:p>
            <a:pPr marL="457200" indent="-457200">
              <a:buAutoNum type="arabicParenBoth" startAt="3"/>
            </a:pPr>
            <a:endParaRPr lang="en-US" sz="2300" dirty="0" smtClean="0">
              <a:ea typeface="Arial Unicode MS" panose="020B0604020202020204" pitchFamily="34" charset="-128"/>
              <a:cs typeface="Arial Unicode MS" panose="020B0604020202020204" pitchFamily="34" charset="-128"/>
            </a:endParaRPr>
          </a:p>
          <a:p>
            <a:pPr marL="457200" indent="-457200">
              <a:buAutoNum type="arabicParenBoth" startAt="3"/>
            </a:pPr>
            <a:r>
              <a:rPr lang="id-ID" sz="2300" dirty="0" smtClean="0"/>
              <a:t>Kelebihan angka kredit sebagaimana disebut pada ayat (3) tidak berlaku untuk pengangkatan pertama dalam jabatan akademik dosen. </a:t>
            </a:r>
            <a:endParaRPr lang="en-US" sz="2300" dirty="0" smtClean="0"/>
          </a:p>
          <a:p>
            <a:pPr marL="457200" indent="-457200">
              <a:buAutoNum type="arabicParenBoth" startAt="3"/>
            </a:pPr>
            <a:endParaRPr lang="en-US" sz="2300" dirty="0" smtClean="0"/>
          </a:p>
          <a:p>
            <a:pPr marL="457200" indent="-457200">
              <a:buAutoNum type="arabicParenBoth" startAt="3"/>
            </a:pPr>
            <a:r>
              <a:rPr lang="id-ID" sz="2300" dirty="0" smtClean="0"/>
              <a:t>Ketentuan lebih lanjut mengenai kelebihan angka kredit diatur dalam Pedoman Operasional Penetapan Angka Kredit yang ditetapkan oleh Direktur Jenderal. </a:t>
            </a:r>
          </a:p>
          <a:p>
            <a:pPr marL="571500" indent="-571500" eaLnBrk="1" hangingPunct="1">
              <a:defRPr/>
            </a:pPr>
            <a:endParaRPr lang="en-US" altLang="en-US" sz="2300" dirty="0" smtClean="0">
              <a:ea typeface="Arial Unicode MS" panose="020B0604020202020204" pitchFamily="34" charset="-128"/>
              <a:cs typeface="Arial Unicode MS" panose="020B0604020202020204" pitchFamily="34" charset="-128"/>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A1885C-09D4-498C-A9DB-4DD9F9BE53D9}" type="slidenum">
              <a:rPr lang="en-US"/>
              <a:pPr/>
              <a:t>34</a:t>
            </a:fld>
            <a:endParaRPr lang="en-US"/>
          </a:p>
        </p:txBody>
      </p:sp>
      <p:sp>
        <p:nvSpPr>
          <p:cNvPr id="3" name="Rectangle 2"/>
          <p:cNvSpPr>
            <a:spLocks noChangeArrowheads="1"/>
          </p:cNvSpPr>
          <p:nvPr/>
        </p:nvSpPr>
        <p:spPr bwMode="auto">
          <a:xfrm>
            <a:off x="914400" y="706438"/>
            <a:ext cx="8077200" cy="6217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defRPr/>
            </a:pPr>
            <a:r>
              <a:rPr lang="en-US" altLang="en-US" sz="3200" b="1" dirty="0" err="1" smtClean="0">
                <a:ea typeface="Arial Unicode MS" panose="020B0604020202020204" pitchFamily="34" charset="-128"/>
                <a:cs typeface="Arial Unicode MS" panose="020B0604020202020204" pitchFamily="34" charset="-128"/>
              </a:rPr>
              <a:t>Pasal</a:t>
            </a:r>
            <a:r>
              <a:rPr lang="en-US" altLang="en-US" sz="3200" b="1" dirty="0" smtClean="0">
                <a:ea typeface="Arial Unicode MS" panose="020B0604020202020204" pitchFamily="34" charset="-128"/>
                <a:cs typeface="Arial Unicode MS" panose="020B0604020202020204" pitchFamily="34" charset="-128"/>
              </a:rPr>
              <a:t>  15</a:t>
            </a:r>
          </a:p>
          <a:p>
            <a:pPr eaLnBrk="1" hangingPunct="1">
              <a:defRPr/>
            </a:pPr>
            <a:endParaRPr lang="en-US" altLang="en-US" b="1" dirty="0" smtClean="0">
              <a:ea typeface="Arial Unicode MS" panose="020B0604020202020204" pitchFamily="34" charset="-128"/>
              <a:cs typeface="Arial Unicode MS" panose="020B0604020202020204" pitchFamily="34" charset="-128"/>
            </a:endParaRPr>
          </a:p>
          <a:p>
            <a:pPr marL="457200" indent="-457200">
              <a:buAutoNum type="arabicParenBoth"/>
            </a:pPr>
            <a:r>
              <a:rPr lang="id-ID" dirty="0" smtClean="0"/>
              <a:t>Usulan kenaikan jabatan/pangkat yang diterima Kementerian sebelum diberlakukannya Peraturan Menteri ini dinilai sesuai dengan Keputusan Menteri Negara Koordinator Bidang Pengawasan Pembangunan dan Pendayagunaan Aparatur Negara Nomor 38/KEP/ MK.WASPAN/ 8/1999 tentang Jabatan Fungsional Dosen dan Angka Kreditnya. </a:t>
            </a:r>
            <a:endParaRPr lang="en-US" dirty="0" smtClean="0"/>
          </a:p>
          <a:p>
            <a:pPr marL="457200" indent="-457200">
              <a:buAutoNum type="arabicParenBoth"/>
            </a:pPr>
            <a:endParaRPr lang="en-US" dirty="0" smtClean="0"/>
          </a:p>
          <a:p>
            <a:pPr marL="457200" indent="-457200">
              <a:buAutoNum type="arabicParenBoth"/>
            </a:pPr>
            <a:r>
              <a:rPr lang="id-ID" dirty="0" smtClean="0"/>
              <a:t>Kenaikan jabatan/pangkat dari jalur akademik dan jalur vokasi/profesional yang diperoleh menurut Keputusan Menteri Negara Koordinator Bidang Pengawasan Pembangunan dan Pendayagunaan Aparatur Negara Nomor 38/KEP/MK.WASPAN/8/1999 tentang Jabatan Fungsional Dosen dan Angka Kreditnya tetap diperhitungkan untuk kenaikan jabatan/pangkat selanjutnya sesuai dengan ketentuan Peraturan Menteri ini. </a:t>
            </a:r>
            <a:endParaRPr lang="en-US" dirty="0" smtClean="0"/>
          </a:p>
          <a:p>
            <a:pPr marL="457200" indent="-457200">
              <a:buAutoNum type="arabicParenBoth"/>
            </a:pPr>
            <a:endParaRPr lang="en-US" dirty="0" smtClean="0"/>
          </a:p>
          <a:p>
            <a:pPr marL="457200" indent="-457200">
              <a:buAutoNum type="arabicParenBoth"/>
            </a:pPr>
            <a:r>
              <a:rPr lang="id-ID" dirty="0" smtClean="0"/>
              <a:t>Sebelum lembaga layanan pendidikan tinggi terbentuk, fungsi dari lembaga layanan pendidikan tinggi sebagaimana dimaksud dalam Peraturan Menteri ini dilaksanakan oleh Koordinator Koordinasi Perguruan Tinggi Swasta. </a:t>
            </a:r>
          </a:p>
          <a:p>
            <a:pPr marL="457200" indent="-457200" eaLnBrk="1" hangingPunct="1">
              <a:defRPr/>
            </a:pPr>
            <a:endParaRPr lang="en-US" altLang="en-US" sz="2000" dirty="0" smtClean="0">
              <a:ea typeface="Arial Unicode MS" panose="020B0604020202020204" pitchFamily="34" charset="-128"/>
              <a:cs typeface="Arial Unicode MS" panose="020B0604020202020204" pitchFamily="34" charset="-128"/>
            </a:endParaRPr>
          </a:p>
          <a:p>
            <a:pPr eaLnBrk="1" hangingPunct="1">
              <a:defRPr/>
            </a:pPr>
            <a:endParaRPr lang="en-US" altLang="en-US" sz="2200" dirty="0" smtClean="0">
              <a:ea typeface="Arial Unicode MS" panose="020B0604020202020204" pitchFamily="34" charset="-128"/>
              <a:cs typeface="Arial Unicode MS" panose="020B0604020202020204" pitchFamily="34" charset="-128"/>
            </a:endParaRPr>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KETENTUAN PERALIHAN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1577119174"/>
              </p:ext>
            </p:extLst>
          </p:nvPr>
        </p:nvGraphicFramePr>
        <p:xfrm>
          <a:off x="914400" y="1066801"/>
          <a:ext cx="8001000" cy="5492111"/>
        </p:xfrm>
        <a:graphic>
          <a:graphicData uri="http://schemas.openxmlformats.org/drawingml/2006/table">
            <a:tbl>
              <a:tblPr firstRow="1" bandRow="1">
                <a:tableStyleId>{5C22544A-7EE6-4342-B048-85BDC9FD1C3A}</a:tableStyleId>
              </a:tblPr>
              <a:tblGrid>
                <a:gridCol w="457200"/>
                <a:gridCol w="1295400"/>
                <a:gridCol w="2514600"/>
                <a:gridCol w="1981200"/>
                <a:gridCol w="1752600"/>
              </a:tblGrid>
              <a:tr h="1183008">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303391">
                <a:tc>
                  <a:txBody>
                    <a:bodyPr/>
                    <a:lstStyle/>
                    <a:p>
                      <a:r>
                        <a:rPr lang="en-US" sz="1200" dirty="0" smtClean="0">
                          <a:latin typeface="Constantia" pitchFamily="18" charset="0"/>
                        </a:rPr>
                        <a:t>1</a:t>
                      </a:r>
                      <a:endParaRPr lang="id-ID" sz="1200" dirty="0">
                        <a:latin typeface="Constantia" pitchFamily="18" charset="0"/>
                      </a:endParaRPr>
                    </a:p>
                  </a:txBody>
                  <a:tcPr/>
                </a:tc>
                <a:tc>
                  <a:txBody>
                    <a:bodyPr/>
                    <a:lstStyle/>
                    <a:p>
                      <a:r>
                        <a:rPr lang="en-US" sz="1200" dirty="0" err="1" smtClean="0">
                          <a:latin typeface="Constantia" pitchFamily="18" charset="0"/>
                        </a:rPr>
                        <a:t>Asisten</a:t>
                      </a:r>
                      <a:r>
                        <a:rPr lang="en-US" sz="1200" dirty="0" smtClean="0">
                          <a:latin typeface="Constantia" pitchFamily="18" charset="0"/>
                        </a:rPr>
                        <a:t> </a:t>
                      </a:r>
                      <a:r>
                        <a:rPr lang="en-US" sz="1200" dirty="0" err="1" smtClean="0">
                          <a:latin typeface="Constantia" pitchFamily="18" charset="0"/>
                        </a:rPr>
                        <a:t>Ahli</a:t>
                      </a:r>
                      <a:endParaRPr lang="id-ID" sz="1200" dirty="0">
                        <a:latin typeface="Constantia" pitchFamily="18" charset="0"/>
                      </a:endParaRPr>
                    </a:p>
                  </a:txBody>
                  <a:tcPr/>
                </a:tc>
                <a:tc>
                  <a:txBody>
                    <a:bodyPr/>
                    <a:lstStyle/>
                    <a:p>
                      <a:pPr marL="342900" indent="-342900">
                        <a:buFont typeface="+mj-lt"/>
                        <a:buAutoNum type="alphaLcPeriod"/>
                      </a:pPr>
                      <a:r>
                        <a:rPr lang="id-ID" sz="1200" kern="1200" baseline="0" dirty="0" smtClean="0">
                          <a:solidFill>
                            <a:schemeClr val="dk1"/>
                          </a:solidFill>
                          <a:latin typeface="Constantia" pitchFamily="18" charset="0"/>
                          <a:ea typeface="+mn-ea"/>
                          <a:cs typeface="+mn-cs"/>
                        </a:rPr>
                        <a:t>Memiliki ijazah serendah-rendahnya magister dalam bidang ilmu yang sesuai dengan bidang ilmu penugasannya</a:t>
                      </a: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endParaRPr lang="en-US" sz="1200" kern="1200" baseline="0" dirty="0" smtClean="0">
                        <a:solidFill>
                          <a:schemeClr val="dk1"/>
                        </a:solidFill>
                        <a:latin typeface="Constantia" pitchFamily="18" charset="0"/>
                        <a:ea typeface="+mn-ea"/>
                        <a:cs typeface="+mn-cs"/>
                      </a:endParaRPr>
                    </a:p>
                    <a:p>
                      <a:pPr marL="342900" indent="-342900">
                        <a:buAutoNum type="alphaLcPeriod"/>
                      </a:pPr>
                      <a:r>
                        <a:rPr lang="id-ID" sz="1200" kern="1200" baseline="0" dirty="0" smtClean="0">
                          <a:solidFill>
                            <a:schemeClr val="dk1"/>
                          </a:solidFill>
                          <a:latin typeface="Constantia" pitchFamily="18" charset="0"/>
                          <a:ea typeface="+mn-ea"/>
                          <a:cs typeface="+mn-cs"/>
                        </a:rPr>
                        <a:t>Memiliki pengalaman penyelenggaraan pengajaran</a:t>
                      </a:r>
                      <a:endParaRPr lang="en-US" sz="1200" kern="1200" baseline="0" dirty="0" smtClean="0">
                        <a:solidFill>
                          <a:schemeClr val="dk1"/>
                        </a:solidFill>
                        <a:latin typeface="Constantia" pitchFamily="18" charset="0"/>
                        <a:ea typeface="+mn-ea"/>
                        <a:cs typeface="+mn-cs"/>
                      </a:endParaRPr>
                    </a:p>
                    <a:p>
                      <a:pPr marL="342900" indent="-342900">
                        <a:buAutoNum type="alphaLcPeriod"/>
                      </a:pPr>
                      <a:endParaRPr lang="en-US" sz="1200" kern="1200" baseline="0" dirty="0" smtClean="0">
                        <a:solidFill>
                          <a:schemeClr val="dk1"/>
                        </a:solidFill>
                        <a:latin typeface="Constantia" pitchFamily="18" charset="0"/>
                        <a:ea typeface="+mn-ea"/>
                        <a:cs typeface="+mn-cs"/>
                      </a:endParaRPr>
                    </a:p>
                    <a:p>
                      <a:pPr marL="342900" indent="-342900">
                        <a:buAutoNum type="alphaLcPeriod"/>
                      </a:pPr>
                      <a:r>
                        <a:rPr lang="id-ID" sz="1200" kern="1200" baseline="0" dirty="0" smtClean="0">
                          <a:solidFill>
                            <a:schemeClr val="dk1"/>
                          </a:solidFill>
                          <a:latin typeface="Constantia" pitchFamily="18" charset="0"/>
                          <a:ea typeface="+mn-ea"/>
                          <a:cs typeface="+mn-cs"/>
                        </a:rPr>
                        <a:t>Mampu menyebarluaskan ilmu pengetahuan, teknologi dan/atau seni.</a:t>
                      </a:r>
                      <a:endParaRPr lang="en-US" sz="1200" kern="1200" baseline="0" dirty="0" smtClean="0">
                        <a:solidFill>
                          <a:schemeClr val="dk1"/>
                        </a:solidFill>
                        <a:latin typeface="Constantia" pitchFamily="18" charset="0"/>
                        <a:ea typeface="+mn-ea"/>
                        <a:cs typeface="+mn-cs"/>
                      </a:endParaRPr>
                    </a:p>
                    <a:p>
                      <a:pPr marL="342900" indent="-342900">
                        <a:buAutoNum type="alphaLcPeriod"/>
                      </a:pPr>
                      <a:endParaRPr lang="en-US" sz="1200" kern="1200" baseline="0" dirty="0" smtClean="0">
                        <a:solidFill>
                          <a:schemeClr val="dk1"/>
                        </a:solidFill>
                        <a:latin typeface="Constantia" pitchFamily="18" charset="0"/>
                        <a:ea typeface="+mn-ea"/>
                        <a:cs typeface="+mn-cs"/>
                      </a:endParaRPr>
                    </a:p>
                    <a:p>
                      <a:pPr marL="342900" indent="-342900">
                        <a:buAutoNum type="alphaLcPeriod"/>
                      </a:pPr>
                      <a:r>
                        <a:rPr lang="id-ID" sz="1200" kern="1200" baseline="0" dirty="0" smtClean="0">
                          <a:solidFill>
                            <a:schemeClr val="dk1"/>
                          </a:solidFill>
                          <a:latin typeface="Constantia" pitchFamily="18" charset="0"/>
                          <a:ea typeface="+mn-ea"/>
                          <a:cs typeface="+mn-cs"/>
                        </a:rPr>
                        <a:t>Mampu memahami pelaksanaan penelitian dan pengabdian kepada masyarakat </a:t>
                      </a:r>
                      <a:endParaRPr lang="en-US" sz="1200" kern="1200" baseline="0" dirty="0" smtClean="0">
                        <a:solidFill>
                          <a:schemeClr val="dk1"/>
                        </a:solidFill>
                        <a:latin typeface="Constantia" pitchFamily="18" charset="0"/>
                        <a:ea typeface="+mn-ea"/>
                        <a:cs typeface="+mn-cs"/>
                      </a:endParaRPr>
                    </a:p>
                    <a:p>
                      <a:pPr marL="342900" indent="-342900">
                        <a:buAutoNum type="alphaLcPeriod"/>
                      </a:pPr>
                      <a:endParaRPr lang="en-US" sz="1200" kern="1200" baseline="0" dirty="0" smtClean="0">
                        <a:solidFill>
                          <a:schemeClr val="dk1"/>
                        </a:solidFill>
                        <a:latin typeface="Constantia" pitchFamily="18" charset="0"/>
                        <a:ea typeface="+mn-ea"/>
                        <a:cs typeface="+mn-cs"/>
                      </a:endParaRPr>
                    </a:p>
                    <a:p>
                      <a:pPr marL="342900" indent="-342900">
                        <a:buAutoNum type="alphaLcPeriod"/>
                      </a:pPr>
                      <a:r>
                        <a:rPr lang="id-ID" sz="1200" kern="1200" baseline="0" dirty="0" smtClean="0">
                          <a:solidFill>
                            <a:schemeClr val="dk1"/>
                          </a:solidFill>
                          <a:latin typeface="Constantia" pitchFamily="18" charset="0"/>
                          <a:ea typeface="+mn-ea"/>
                          <a:cs typeface="+mn-cs"/>
                        </a:rPr>
                        <a:t>Mampu menulis karya ilmiah yang dipublikasikan pada jurnal ilmiah. </a:t>
                      </a:r>
                    </a:p>
                  </a:txBody>
                  <a:tcPr/>
                </a:tc>
                <a:tc>
                  <a:txBody>
                    <a:bodyPr/>
                    <a:lstStyle/>
                    <a:p>
                      <a:pPr marL="342900" indent="-342900">
                        <a:buFont typeface="+mj-lt"/>
                        <a:buAutoNum type="alphaLcPeriod"/>
                      </a:pPr>
                      <a:r>
                        <a:rPr lang="id-ID" sz="1200" kern="1200" baseline="0" dirty="0" smtClean="0">
                          <a:solidFill>
                            <a:schemeClr val="dk1"/>
                          </a:solidFill>
                          <a:latin typeface="Constantia" pitchFamily="18" charset="0"/>
                          <a:ea typeface="+mn-ea"/>
                          <a:cs typeface="+mn-cs"/>
                        </a:rPr>
                        <a:t>Mengikuti pendidikan dan pelatihan</a:t>
                      </a: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r>
                        <a:rPr lang="id-ID" sz="1200" kern="1200" baseline="0" dirty="0" smtClean="0">
                          <a:solidFill>
                            <a:schemeClr val="dk1"/>
                          </a:solidFill>
                          <a:latin typeface="Constantia" pitchFamily="18" charset="0"/>
                          <a:ea typeface="+mn-ea"/>
                          <a:cs typeface="+mn-cs"/>
                        </a:rPr>
                        <a:t>Melaksanakan pengajaran setinggi-tingginya jenjang sarjana,</a:t>
                      </a: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r>
                        <a:rPr lang="id-ID" sz="1200" kern="1200" baseline="0" dirty="0" smtClean="0">
                          <a:solidFill>
                            <a:schemeClr val="dk1"/>
                          </a:solidFill>
                          <a:latin typeface="Constantia" pitchFamily="18" charset="0"/>
                          <a:ea typeface="+mn-ea"/>
                          <a:cs typeface="+mn-cs"/>
                        </a:rPr>
                        <a:t>Membina kegiatan mahasiswa di bidang akademik dan kemahasiswaan</a:t>
                      </a: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r>
                        <a:rPr lang="id-ID" sz="1200" kern="1200" baseline="0" dirty="0" smtClean="0">
                          <a:solidFill>
                            <a:schemeClr val="dk1"/>
                          </a:solidFill>
                          <a:latin typeface="Constantia" pitchFamily="18" charset="0"/>
                          <a:ea typeface="+mn-ea"/>
                          <a:cs typeface="+mn-cs"/>
                        </a:rPr>
                        <a:t>Mengembangkan bahan ajar</a:t>
                      </a: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a:pPr>
                      <a:r>
                        <a:rPr lang="id-ID" sz="1200" kern="1200" baseline="0" dirty="0" smtClean="0">
                          <a:solidFill>
                            <a:schemeClr val="dk1"/>
                          </a:solidFill>
                          <a:latin typeface="Constantia" pitchFamily="18" charset="0"/>
                          <a:ea typeface="+mn-ea"/>
                          <a:cs typeface="+mn-cs"/>
                        </a:rPr>
                        <a:t>Menyampaikan presentasi ilmiah </a:t>
                      </a:r>
                      <a:endParaRPr lang="en-US" sz="1200" kern="1200" baseline="0" dirty="0" smtClean="0">
                        <a:solidFill>
                          <a:schemeClr val="dk1"/>
                        </a:solidFill>
                        <a:latin typeface="Constantia" pitchFamily="18" charset="0"/>
                        <a:ea typeface="+mn-ea"/>
                        <a:cs typeface="+mn-cs"/>
                      </a:endParaRPr>
                    </a:p>
                  </a:txBody>
                  <a:tcPr/>
                </a:tc>
                <a:tc>
                  <a:txBody>
                    <a:bodyPr/>
                    <a:lstStyle/>
                    <a:p>
                      <a:pPr marL="342900" indent="-342900">
                        <a:buFont typeface="+mj-lt"/>
                        <a:buAutoNum type="alphaLcPeriod"/>
                      </a:pPr>
                      <a:r>
                        <a:rPr lang="id-ID" sz="1200" kern="1200" baseline="0" dirty="0" smtClean="0">
                          <a:solidFill>
                            <a:schemeClr val="dk1"/>
                          </a:solidFill>
                          <a:latin typeface="Constantia" pitchFamily="18" charset="0"/>
                          <a:ea typeface="+mn-ea"/>
                          <a:cs typeface="+mn-cs"/>
                        </a:rPr>
                        <a:t>Memiliki angka kredit yang memenuhi persyaratan dengan proporsi:</a:t>
                      </a:r>
                      <a:endParaRPr lang="en-US" sz="1200" kern="1200" baseline="0" dirty="0" smtClean="0">
                        <a:solidFill>
                          <a:schemeClr val="dk1"/>
                        </a:solidFill>
                        <a:latin typeface="Constantia" pitchFamily="18" charset="0"/>
                        <a:ea typeface="+mn-ea"/>
                        <a:cs typeface="+mn-cs"/>
                      </a:endParaRPr>
                    </a:p>
                    <a:p>
                      <a:pPr marL="342900" indent="-342900">
                        <a:buFont typeface="+mj-lt"/>
                        <a:buAutoNum type="arabicPeriod"/>
                      </a:pPr>
                      <a:r>
                        <a:rPr lang="id-ID" sz="1200" kern="1200" baseline="0" dirty="0" smtClean="0">
                          <a:solidFill>
                            <a:schemeClr val="dk1"/>
                          </a:solidFill>
                          <a:latin typeface="Constantia" pitchFamily="18" charset="0"/>
                          <a:ea typeface="+mn-ea"/>
                          <a:cs typeface="+mn-cs"/>
                        </a:rPr>
                        <a:t>Pendidikan:</a:t>
                      </a:r>
                      <a:r>
                        <a:rPr lang="id-ID" sz="1200" u="sng" kern="1200" baseline="0" dirty="0" smtClean="0">
                          <a:solidFill>
                            <a:schemeClr val="dk1"/>
                          </a:solidFill>
                          <a:latin typeface="Constantia" pitchFamily="18" charset="0"/>
                          <a:ea typeface="+mn-ea"/>
                          <a:cs typeface="+mn-cs"/>
                        </a:rPr>
                        <a:t>&gt;</a:t>
                      </a:r>
                      <a:r>
                        <a:rPr lang="id-ID" sz="1200" kern="1200" baseline="0" dirty="0" smtClean="0">
                          <a:solidFill>
                            <a:schemeClr val="dk1"/>
                          </a:solidFill>
                          <a:latin typeface="Constantia" pitchFamily="18" charset="0"/>
                          <a:ea typeface="+mn-ea"/>
                          <a:cs typeface="+mn-cs"/>
                        </a:rPr>
                        <a:t> 55%</a:t>
                      </a:r>
                      <a:endParaRPr lang="en-US" sz="1200" kern="1200" baseline="0" dirty="0" smtClean="0">
                        <a:solidFill>
                          <a:schemeClr val="dk1"/>
                        </a:solidFill>
                        <a:latin typeface="Constantia" pitchFamily="18" charset="0"/>
                        <a:ea typeface="+mn-ea"/>
                        <a:cs typeface="+mn-cs"/>
                      </a:endParaRPr>
                    </a:p>
                    <a:p>
                      <a:pPr marL="342900" indent="-342900">
                        <a:buFont typeface="+mj-lt"/>
                        <a:buAutoNum type="arabicPeriod"/>
                      </a:pPr>
                      <a:r>
                        <a:rPr lang="id-ID" sz="1200" kern="1200" baseline="0" dirty="0" smtClean="0">
                          <a:solidFill>
                            <a:schemeClr val="dk1"/>
                          </a:solidFill>
                          <a:latin typeface="Constantia" pitchFamily="18" charset="0"/>
                          <a:ea typeface="+mn-ea"/>
                          <a:cs typeface="+mn-cs"/>
                        </a:rPr>
                        <a:t>Penelitian:</a:t>
                      </a:r>
                      <a:r>
                        <a:rPr lang="id-ID" sz="1200" u="sng" kern="1200" baseline="0" dirty="0" smtClean="0">
                          <a:solidFill>
                            <a:schemeClr val="dk1"/>
                          </a:solidFill>
                          <a:latin typeface="Constantia" pitchFamily="18" charset="0"/>
                          <a:ea typeface="+mn-ea"/>
                          <a:cs typeface="+mn-cs"/>
                        </a:rPr>
                        <a:t>&gt;</a:t>
                      </a:r>
                      <a:r>
                        <a:rPr lang="id-ID" sz="1200" kern="1200" baseline="0" dirty="0" smtClean="0">
                          <a:solidFill>
                            <a:schemeClr val="dk1"/>
                          </a:solidFill>
                          <a:latin typeface="Constantia" pitchFamily="18" charset="0"/>
                          <a:ea typeface="+mn-ea"/>
                          <a:cs typeface="+mn-cs"/>
                        </a:rPr>
                        <a:t> 25%</a:t>
                      </a:r>
                      <a:endParaRPr lang="en-US" sz="1200" kern="1200" baseline="0" dirty="0" smtClean="0">
                        <a:solidFill>
                          <a:schemeClr val="dk1"/>
                        </a:solidFill>
                        <a:latin typeface="Constantia" pitchFamily="18" charset="0"/>
                        <a:ea typeface="+mn-ea"/>
                        <a:cs typeface="+mn-cs"/>
                      </a:endParaRPr>
                    </a:p>
                    <a:p>
                      <a:pPr marL="342900" indent="-342900">
                        <a:buFont typeface="+mj-lt"/>
                        <a:buAutoNum type="arabicPeriod"/>
                      </a:pPr>
                      <a:r>
                        <a:rPr lang="fi-FI" sz="1200" kern="1200" baseline="0" dirty="0" smtClean="0">
                          <a:solidFill>
                            <a:schemeClr val="dk1"/>
                          </a:solidFill>
                          <a:latin typeface="Constantia" pitchFamily="18" charset="0"/>
                          <a:ea typeface="+mn-ea"/>
                          <a:cs typeface="+mn-cs"/>
                        </a:rPr>
                        <a:t>Pengabdian kepada Masyarakat : </a:t>
                      </a:r>
                      <a:r>
                        <a:rPr lang="fi-FI" sz="1200" u="sng" kern="1200" baseline="0" dirty="0" smtClean="0">
                          <a:solidFill>
                            <a:schemeClr val="dk1"/>
                          </a:solidFill>
                          <a:latin typeface="Constantia" pitchFamily="18" charset="0"/>
                          <a:ea typeface="+mn-ea"/>
                          <a:cs typeface="+mn-cs"/>
                        </a:rPr>
                        <a:t>&lt;</a:t>
                      </a:r>
                      <a:r>
                        <a:rPr lang="fi-FI" sz="1200" kern="1200" baseline="0" dirty="0" smtClean="0">
                          <a:solidFill>
                            <a:schemeClr val="dk1"/>
                          </a:solidFill>
                          <a:latin typeface="Constantia" pitchFamily="18" charset="0"/>
                          <a:ea typeface="+mn-ea"/>
                          <a:cs typeface="+mn-cs"/>
                        </a:rPr>
                        <a:t> 10%</a:t>
                      </a:r>
                    </a:p>
                    <a:p>
                      <a:pPr marL="342900" indent="-342900">
                        <a:buFont typeface="+mj-lt"/>
                        <a:buAutoNum type="arabicPeriod"/>
                      </a:pPr>
                      <a:r>
                        <a:rPr lang="id-ID" sz="1200" kern="1200" baseline="0" dirty="0" smtClean="0">
                          <a:solidFill>
                            <a:schemeClr val="dk1"/>
                          </a:solidFill>
                          <a:latin typeface="Constantia" pitchFamily="18" charset="0"/>
                          <a:ea typeface="+mn-ea"/>
                          <a:cs typeface="+mn-cs"/>
                        </a:rPr>
                        <a:t>Penunjang Tri Dharma: </a:t>
                      </a:r>
                      <a:r>
                        <a:rPr lang="id-ID" sz="1200" u="sng" kern="1200" baseline="0" dirty="0" smtClean="0">
                          <a:solidFill>
                            <a:schemeClr val="dk1"/>
                          </a:solidFill>
                          <a:latin typeface="Constantia" pitchFamily="18" charset="0"/>
                          <a:ea typeface="+mn-ea"/>
                          <a:cs typeface="+mn-cs"/>
                        </a:rPr>
                        <a:t>&lt;</a:t>
                      </a:r>
                      <a:r>
                        <a:rPr lang="id-ID" sz="1200" kern="1200" baseline="0" dirty="0" smtClean="0">
                          <a:solidFill>
                            <a:schemeClr val="dk1"/>
                          </a:solidFill>
                          <a:latin typeface="Constantia" pitchFamily="18" charset="0"/>
                          <a:ea typeface="+mn-ea"/>
                          <a:cs typeface="+mn-cs"/>
                        </a:rPr>
                        <a:t> 10% </a:t>
                      </a:r>
                      <a:endParaRPr lang="en-US" sz="1200" kern="1200" baseline="0" dirty="0" smtClean="0">
                        <a:solidFill>
                          <a:schemeClr val="dk1"/>
                        </a:solidFill>
                        <a:latin typeface="Constantia" pitchFamily="18" charset="0"/>
                        <a:ea typeface="+mn-ea"/>
                        <a:cs typeface="+mn-cs"/>
                      </a:endParaRPr>
                    </a:p>
                    <a:p>
                      <a:pPr marL="342900" indent="-342900">
                        <a:buFont typeface="+mj-lt"/>
                        <a:buAutoNum type="arabicPeriod"/>
                      </a:pP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startAt="2"/>
                      </a:pPr>
                      <a:r>
                        <a:rPr lang="id-ID" sz="1200" kern="1200" baseline="0" dirty="0" smtClean="0">
                          <a:solidFill>
                            <a:schemeClr val="dk1"/>
                          </a:solidFill>
                          <a:latin typeface="Constantia" pitchFamily="18" charset="0"/>
                          <a:ea typeface="+mn-ea"/>
                          <a:cs typeface="+mn-cs"/>
                        </a:rPr>
                        <a:t>Memiliki karya ilmiah yang dipublikasikan di jurnal nasional sebagai penulis pertama. </a:t>
                      </a:r>
                      <a:endParaRPr lang="en-US" sz="1200" kern="1200" baseline="0" dirty="0" smtClean="0">
                        <a:solidFill>
                          <a:schemeClr val="dk1"/>
                        </a:solidFill>
                        <a:latin typeface="Constantia" pitchFamily="18" charset="0"/>
                        <a:ea typeface="+mn-ea"/>
                        <a:cs typeface="+mn-cs"/>
                      </a:endParaRPr>
                    </a:p>
                  </a:txBody>
                  <a:tcPr/>
                </a:tc>
              </a:tr>
            </a:tbl>
          </a:graphicData>
        </a:graphic>
      </p:graphicFrame>
      <p:sp>
        <p:nvSpPr>
          <p:cNvPr id="2" name="Title 1"/>
          <p:cNvSpPr>
            <a:spLocks noGrp="1"/>
          </p:cNvSpPr>
          <p:nvPr>
            <p:ph type="title"/>
          </p:nvPr>
        </p:nvSpPr>
        <p:spPr>
          <a:xfrm>
            <a:off x="982133" y="609601"/>
            <a:ext cx="7704667" cy="609599"/>
          </a:xfrm>
        </p:spPr>
        <p:txBody>
          <a:bodyPr/>
          <a:lstStyle/>
          <a:p>
            <a:r>
              <a:rPr lang="en-US" sz="1600" b="1" dirty="0" smtClean="0"/>
              <a:t>A.  </a:t>
            </a:r>
            <a:r>
              <a:rPr lang="id-ID" sz="1600" b="1" dirty="0" smtClean="0"/>
              <a:t>J</a:t>
            </a:r>
            <a:r>
              <a:rPr lang="en-US" sz="1600" b="1" dirty="0" smtClean="0"/>
              <a:t>ABATAN AKADEMIK</a:t>
            </a:r>
            <a:r>
              <a:rPr lang="id-ID" sz="1600" b="1" dirty="0" smtClean="0"/>
              <a:t>, </a:t>
            </a:r>
            <a:r>
              <a:rPr lang="en-US" sz="1600" b="1" dirty="0" smtClean="0"/>
              <a:t>KUALIFIKASI DAN KRITERIA</a:t>
            </a:r>
            <a:r>
              <a:rPr lang="id-ID" sz="1600" b="1" dirty="0" smtClean="0"/>
              <a:t>, </a:t>
            </a:r>
            <a:r>
              <a:rPr lang="en-US" sz="1600" b="1" dirty="0" smtClean="0"/>
              <a:t>TUGAS</a:t>
            </a:r>
            <a:r>
              <a:rPr lang="id-ID" sz="1600" b="1" dirty="0" smtClean="0"/>
              <a:t>, </a:t>
            </a:r>
            <a:r>
              <a:rPr lang="en-US" sz="1600" b="1" dirty="0" smtClean="0"/>
              <a:t>TANGGUNGJAWAB</a:t>
            </a:r>
            <a:r>
              <a:rPr lang="id-ID" sz="1600" b="1" dirty="0" smtClean="0"/>
              <a:t>, </a:t>
            </a:r>
            <a:r>
              <a:rPr lang="en-US" sz="1600" b="1" dirty="0" smtClean="0"/>
              <a:t>WEWENANG</a:t>
            </a:r>
            <a:r>
              <a:rPr lang="id-ID" sz="1600" b="1" dirty="0" smtClean="0"/>
              <a:t>, </a:t>
            </a:r>
            <a:r>
              <a:rPr lang="en-US" sz="1600" b="1" dirty="0" smtClean="0"/>
              <a:t>DAN</a:t>
            </a:r>
            <a:r>
              <a:rPr lang="id-ID" sz="1600" b="1" dirty="0" smtClean="0"/>
              <a:t> </a:t>
            </a:r>
            <a:r>
              <a:rPr lang="en-US" sz="1600" b="1" dirty="0" smtClean="0"/>
              <a:t>INDIKATOR</a:t>
            </a:r>
            <a:r>
              <a:rPr lang="id-ID" sz="1600" b="1" dirty="0" smtClean="0"/>
              <a:t> </a:t>
            </a:r>
            <a:r>
              <a:rPr lang="en-US" sz="1600" b="1" dirty="0" smtClean="0"/>
              <a:t>PENILAIAN KENAIKAN AKADEMIK DOSEN</a:t>
            </a:r>
            <a:r>
              <a:rPr lang="id-ID" sz="1600" b="1" dirty="0" smtClean="0"/>
              <a:t> </a:t>
            </a:r>
            <a:br>
              <a:rPr lang="id-ID" sz="1600" b="1" dirty="0" smtClean="0"/>
            </a:br>
            <a:endParaRPr lang="id-ID" sz="1600" b="1" dirty="0"/>
          </a:p>
        </p:txBody>
      </p:sp>
      <p:sp>
        <p:nvSpPr>
          <p:cNvPr id="4" name="Slide Number Placeholder 3"/>
          <p:cNvSpPr>
            <a:spLocks noGrp="1"/>
          </p:cNvSpPr>
          <p:nvPr>
            <p:ph type="sldNum" sz="quarter" idx="12"/>
          </p:nvPr>
        </p:nvSpPr>
        <p:spPr/>
        <p:txBody>
          <a:bodyPr/>
          <a:lstStyle/>
          <a:p>
            <a:fld id="{E3824FE4-04BA-47CE-A7F8-58EDC427D30F}" type="slidenum">
              <a:rPr lang="en-US" smtClean="0"/>
              <a:pPr/>
              <a:t>35</a:t>
            </a:fld>
            <a:endParaRPr lang="en-US"/>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914400" y="1066800"/>
          <a:ext cx="8001000" cy="5445409"/>
        </p:xfrm>
        <a:graphic>
          <a:graphicData uri="http://schemas.openxmlformats.org/drawingml/2006/table">
            <a:tbl>
              <a:tblPr firstRow="1" bandRow="1">
                <a:tableStyleId>{5C22544A-7EE6-4342-B048-85BDC9FD1C3A}</a:tableStyleId>
              </a:tblPr>
              <a:tblGrid>
                <a:gridCol w="457200"/>
                <a:gridCol w="1295400"/>
                <a:gridCol w="2514600"/>
                <a:gridCol w="1981200"/>
                <a:gridCol w="1752600"/>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56689">
                <a:tc>
                  <a:txBody>
                    <a:bodyPr/>
                    <a:lstStyle/>
                    <a:p>
                      <a:r>
                        <a:rPr lang="en-US" sz="1200" dirty="0" smtClean="0">
                          <a:latin typeface="Constantia" pitchFamily="18" charset="0"/>
                        </a:rPr>
                        <a:t>1</a:t>
                      </a:r>
                      <a:endParaRPr lang="id-ID" sz="1200" dirty="0">
                        <a:latin typeface="Constantia" pitchFamily="18" charset="0"/>
                      </a:endParaRPr>
                    </a:p>
                  </a:txBody>
                  <a:tcPr/>
                </a:tc>
                <a:tc>
                  <a:txBody>
                    <a:bodyPr/>
                    <a:lstStyle/>
                    <a:p>
                      <a:r>
                        <a:rPr lang="en-US" sz="1200" dirty="0" err="1" smtClean="0">
                          <a:latin typeface="Constantia" pitchFamily="18" charset="0"/>
                        </a:rPr>
                        <a:t>Asisten</a:t>
                      </a:r>
                      <a:r>
                        <a:rPr lang="en-US" sz="1200" dirty="0" smtClean="0">
                          <a:latin typeface="Constantia" pitchFamily="18" charset="0"/>
                        </a:rPr>
                        <a:t> </a:t>
                      </a:r>
                      <a:r>
                        <a:rPr lang="en-US" sz="1200" dirty="0" err="1" smtClean="0">
                          <a:latin typeface="Constantia" pitchFamily="18" charset="0"/>
                        </a:rPr>
                        <a:t>Ahli</a:t>
                      </a:r>
                      <a:endParaRPr lang="id-ID" sz="1200" dirty="0">
                        <a:latin typeface="Constantia" pitchFamily="18" charset="0"/>
                      </a:endParaRPr>
                    </a:p>
                  </a:txBody>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lphaLcPeriod" startAt="6"/>
                        <a:tabLst/>
                        <a:defRPr/>
                      </a:pPr>
                      <a:r>
                        <a:rPr lang="sv-SE" sz="1200" kern="1200" baseline="0" dirty="0" smtClean="0">
                          <a:solidFill>
                            <a:schemeClr val="dk1"/>
                          </a:solidFill>
                          <a:latin typeface="Constantia" pitchFamily="18" charset="0"/>
                          <a:ea typeface="+mn-ea"/>
                          <a:cs typeface="+mn-cs"/>
                        </a:rPr>
                        <a:t>Memiliki kinerja, integritas, tanggung jawab pelaksanaan tugas, etika dan tata krama dalam kehidupan kampus </a:t>
                      </a:r>
                    </a:p>
                    <a:p>
                      <a:pPr marL="342900" indent="-342900">
                        <a:buFont typeface="+mj-lt"/>
                        <a:buAutoNum type="alphaLcPeriod" startAt="6"/>
                      </a:pPr>
                      <a:endParaRPr lang="id-ID" sz="1200" kern="1200" baseline="0" dirty="0" smtClean="0">
                        <a:solidFill>
                          <a:schemeClr val="dk1"/>
                        </a:solidFill>
                        <a:latin typeface="Constantia" pitchFamily="18" charset="0"/>
                        <a:ea typeface="+mn-ea"/>
                        <a:cs typeface="+mn-cs"/>
                      </a:endParaRPr>
                    </a:p>
                    <a:p>
                      <a:endParaRPr lang="id-ID" sz="1200" dirty="0">
                        <a:latin typeface="Constantia" pitchFamily="18" charset="0"/>
                      </a:endParaRPr>
                    </a:p>
                  </a:txBody>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lphaLcPeriod" startAt="6"/>
                        <a:tabLst/>
                        <a:defRPr/>
                      </a:pPr>
                      <a:r>
                        <a:rPr lang="id-ID" sz="1200" kern="1200" baseline="0" dirty="0" smtClean="0">
                          <a:solidFill>
                            <a:schemeClr val="dk1"/>
                          </a:solidFill>
                          <a:latin typeface="Constantia" pitchFamily="18" charset="0"/>
                          <a:ea typeface="+mn-ea"/>
                          <a:cs typeface="+mn-cs"/>
                        </a:rPr>
                        <a:t>Menghasilkan karya ilmiah yang dipublikasikan pada jurnal ilmiah nasional, </a:t>
                      </a: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startAt="6"/>
                      </a:pP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startAt="6"/>
                      </a:pPr>
                      <a:r>
                        <a:rPr lang="id-ID" sz="1200" kern="1200" baseline="0" dirty="0" smtClean="0">
                          <a:solidFill>
                            <a:schemeClr val="dk1"/>
                          </a:solidFill>
                          <a:latin typeface="Constantia" pitchFamily="18" charset="0"/>
                          <a:ea typeface="+mn-ea"/>
                          <a:cs typeface="+mn-cs"/>
                        </a:rPr>
                        <a:t>Menghasilkan karya ilmiah dalam bentuk lain </a:t>
                      </a: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startAt="6"/>
                      </a:pP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startAt="6"/>
                      </a:pPr>
                      <a:r>
                        <a:rPr lang="sv-SE" sz="1200" kern="1200" baseline="0" dirty="0" smtClean="0">
                          <a:solidFill>
                            <a:schemeClr val="dk1"/>
                          </a:solidFill>
                          <a:latin typeface="Constantia" pitchFamily="18" charset="0"/>
                          <a:ea typeface="+mn-ea"/>
                          <a:cs typeface="+mn-cs"/>
                        </a:rPr>
                        <a:t>Membuat rancangan dan karya teknologi/karya seni monumental/ seni pertunjukan</a:t>
                      </a:r>
                    </a:p>
                    <a:p>
                      <a:pPr marL="342900" indent="-342900">
                        <a:buFont typeface="+mj-lt"/>
                        <a:buAutoNum type="alphaLcPeriod" startAt="6"/>
                      </a:pPr>
                      <a:endParaRPr lang="sv-SE" sz="1200" kern="1200" baseline="0" dirty="0" smtClean="0">
                        <a:solidFill>
                          <a:schemeClr val="dk1"/>
                        </a:solidFill>
                        <a:latin typeface="Constantia" pitchFamily="18" charset="0"/>
                        <a:ea typeface="+mn-ea"/>
                        <a:cs typeface="+mn-cs"/>
                      </a:endParaRPr>
                    </a:p>
                    <a:p>
                      <a:pPr marL="342900" indent="-342900">
                        <a:buFont typeface="+mj-lt"/>
                        <a:buAutoNum type="alphaLcPeriod" startAt="6"/>
                      </a:pPr>
                      <a:r>
                        <a:rPr lang="id-ID" sz="1200" kern="1200" baseline="0" dirty="0" smtClean="0">
                          <a:solidFill>
                            <a:schemeClr val="dk1"/>
                          </a:solidFill>
                          <a:latin typeface="Constantia" pitchFamily="18" charset="0"/>
                          <a:ea typeface="+mn-ea"/>
                          <a:cs typeface="+mn-cs"/>
                        </a:rPr>
                        <a:t>Melaksanakan pengabdian masyarakat </a:t>
                      </a: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startAt="6"/>
                      </a:pPr>
                      <a:endParaRPr lang="en-US" sz="1200" kern="1200" baseline="0" dirty="0" smtClean="0">
                        <a:solidFill>
                          <a:schemeClr val="dk1"/>
                        </a:solidFill>
                        <a:latin typeface="Constantia" pitchFamily="18" charset="0"/>
                        <a:ea typeface="+mn-ea"/>
                        <a:cs typeface="+mn-cs"/>
                      </a:endParaRPr>
                    </a:p>
                    <a:p>
                      <a:pPr marL="342900" indent="-342900">
                        <a:buFont typeface="+mj-lt"/>
                        <a:buAutoNum type="alphaLcPeriod" startAt="6"/>
                      </a:pPr>
                      <a:r>
                        <a:rPr lang="id-ID" sz="1200" kern="1200" baseline="0" dirty="0" smtClean="0">
                          <a:solidFill>
                            <a:schemeClr val="dk1"/>
                          </a:solidFill>
                          <a:latin typeface="Constantia" pitchFamily="18" charset="0"/>
                          <a:ea typeface="+mn-ea"/>
                          <a:cs typeface="+mn-cs"/>
                        </a:rPr>
                        <a:t>Melaksanakan tugas penunjang </a:t>
                      </a:r>
                    </a:p>
                  </a:txBody>
                  <a:tcPr/>
                </a:tc>
                <a:tc>
                  <a:txBody>
                    <a:bodyPr/>
                    <a:lstStyle/>
                    <a:p>
                      <a:pPr marL="342900" indent="-342900">
                        <a:buFont typeface="+mj-lt"/>
                        <a:buAutoNum type="alphaLcPeriod" startAt="3"/>
                      </a:pPr>
                      <a:r>
                        <a:rPr lang="id-ID" sz="1200" kern="1200" baseline="0" dirty="0" smtClean="0">
                          <a:solidFill>
                            <a:schemeClr val="dk1"/>
                          </a:solidFill>
                          <a:latin typeface="Constantia" pitchFamily="18" charset="0"/>
                          <a:ea typeface="+mn-ea"/>
                          <a:cs typeface="+mn-cs"/>
                        </a:rPr>
                        <a:t>DP3 atau dokumen yang setara dengan nilai minimal baik dan pertimbangan Senat Fakultas bagi Universitas/Institut atau Senat Perguruan Tinggi bagi Sekolah Tinggi/Politeknik dan Akademi.</a:t>
                      </a:r>
                    </a:p>
                    <a:p>
                      <a:endParaRPr lang="id-ID" sz="1200" dirty="0">
                        <a:latin typeface="Constantia" pitchFamily="18" charset="0"/>
                      </a:endParaRPr>
                    </a:p>
                  </a:txBody>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36</a:t>
            </a:fld>
            <a:endParaRPr lang="en-US"/>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1430970415"/>
              </p:ext>
            </p:extLst>
          </p:nvPr>
        </p:nvGraphicFramePr>
        <p:xfrm>
          <a:off x="914400" y="1066800"/>
          <a:ext cx="8000999" cy="5401491"/>
        </p:xfrm>
        <a:graphic>
          <a:graphicData uri="http://schemas.openxmlformats.org/drawingml/2006/table">
            <a:tbl>
              <a:tblPr firstRow="1" bandRow="1">
                <a:tableStyleId>{5C22544A-7EE6-4342-B048-85BDC9FD1C3A}</a:tableStyleId>
              </a:tblPr>
              <a:tblGrid>
                <a:gridCol w="457200"/>
                <a:gridCol w="1295400"/>
                <a:gridCol w="2514600"/>
                <a:gridCol w="1981200"/>
                <a:gridCol w="1752599"/>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12771">
                <a:tc>
                  <a:txBody>
                    <a:bodyPr/>
                    <a:lstStyle/>
                    <a:p>
                      <a:r>
                        <a:rPr lang="en-US" sz="1200" dirty="0" smtClean="0">
                          <a:latin typeface="Constantia" pitchFamily="18" charset="0"/>
                        </a:rPr>
                        <a:t>2</a:t>
                      </a:r>
                      <a:endParaRPr lang="id-ID" sz="1200" dirty="0">
                        <a:latin typeface="Constantia" pitchFamily="18" charset="0"/>
                      </a:endParaRPr>
                    </a:p>
                  </a:txBody>
                  <a:tcPr>
                    <a:solidFill>
                      <a:schemeClr val="bg2"/>
                    </a:solidFill>
                  </a:tcPr>
                </a:tc>
                <a:tc>
                  <a:txBody>
                    <a:bodyPr/>
                    <a:lstStyle/>
                    <a:p>
                      <a:r>
                        <a:rPr lang="en-US" sz="1200" dirty="0" err="1" smtClean="0">
                          <a:latin typeface="Constantia" pitchFamily="18" charset="0"/>
                        </a:rPr>
                        <a:t>Lektor</a:t>
                      </a:r>
                      <a:endParaRPr lang="id-ID" sz="1200" dirty="0">
                        <a:latin typeface="Constantia" pitchFamily="18" charset="0"/>
                      </a:endParaRPr>
                    </a:p>
                  </a:txBody>
                  <a:tcPr>
                    <a:solidFill>
                      <a:schemeClr val="bg2"/>
                    </a:solidFill>
                  </a:tcPr>
                </a:tc>
                <a:tc>
                  <a:txBody>
                    <a:bodyPr/>
                    <a:lstStyle/>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Memiliki ijazah serendah-rendahnya magister dalam bidang ilmu yang sesuai dengan bidang ilmu penugasannya</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Mampu mendidik secara professional;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Mampu menerapkan proses pembelajaran dan pembimbingan secara mandiri bagi: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mahasiswa diploma dan/atau sarjana bagi yang berkualifikasi magister,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mahasiswa diploma, sarjana dan/atau magister bagi yang berkualifikasi doktor 	</a:t>
                      </a:r>
                    </a:p>
                    <a:p>
                      <a:endParaRPr lang="id-ID" sz="1200" dirty="0">
                        <a:latin typeface="Constantia" pitchFamily="18" charset="0"/>
                      </a:endParaRPr>
                    </a:p>
                  </a:txBody>
                  <a:tcPr>
                    <a:solidFill>
                      <a:schemeClr val="bg2"/>
                    </a:solidFill>
                  </a:tcPr>
                </a:tc>
                <a:tc>
                  <a:txBody>
                    <a:bodyPr/>
                    <a:lstStyle/>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Mengikuti pendidikan dan pelatihan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Melaksanakan pengajaran setinggi-tingginya jenjang sarjana bagi yang berijazah Magister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Melaksanakan pengajaran setinggi-tingginya jenjang Magister bagi yang berijazah Doktor dan membantu pengajaran program doktor</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Membina kegiatan mahasiswa di bidang akademik dan kemahasiswaan </a:t>
                      </a:r>
                      <a:endParaRPr lang="en-US" sz="1200" kern="1200" baseline="0" dirty="0" smtClean="0">
                        <a:solidFill>
                          <a:schemeClr val="dk1"/>
                        </a:solidFill>
                        <a:latin typeface="Constantia" pitchFamily="18" charset="0"/>
                        <a:ea typeface="+mn-ea"/>
                        <a:cs typeface="+mn-cs"/>
                      </a:endParaRPr>
                    </a:p>
                  </a:txBody>
                  <a:tcPr>
                    <a:solidFill>
                      <a:schemeClr val="bg2"/>
                    </a:solidFill>
                  </a:tcPr>
                </a:tc>
                <a:tc>
                  <a:txBody>
                    <a:bodyPr/>
                    <a:lstStyle/>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Memiliki angka kredit yang memenuhi persyaratan dengan proporsi: </a:t>
                      </a: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Pendidikan: </a:t>
                      </a:r>
                      <a:r>
                        <a:rPr lang="id-ID" sz="1200" u="sng" kern="1200" baseline="0" dirty="0" smtClean="0">
                          <a:solidFill>
                            <a:schemeClr val="dk1"/>
                          </a:solidFill>
                          <a:latin typeface="Constantia" pitchFamily="18" charset="0"/>
                          <a:ea typeface="+mn-ea"/>
                          <a:cs typeface="+mn-cs"/>
                        </a:rPr>
                        <a:t>&gt;</a:t>
                      </a:r>
                      <a:r>
                        <a:rPr lang="id-ID" sz="1200" kern="1200" baseline="0" dirty="0" smtClean="0">
                          <a:solidFill>
                            <a:schemeClr val="dk1"/>
                          </a:solidFill>
                          <a:latin typeface="Constantia" pitchFamily="18" charset="0"/>
                          <a:ea typeface="+mn-ea"/>
                          <a:cs typeface="+mn-cs"/>
                        </a:rPr>
                        <a:t> 45%</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Penelitian: </a:t>
                      </a:r>
                      <a:r>
                        <a:rPr lang="id-ID" sz="1200" u="sng" kern="1200" baseline="0" dirty="0" smtClean="0">
                          <a:solidFill>
                            <a:schemeClr val="dk1"/>
                          </a:solidFill>
                          <a:latin typeface="Constantia" pitchFamily="18" charset="0"/>
                          <a:ea typeface="+mn-ea"/>
                          <a:cs typeface="+mn-cs"/>
                        </a:rPr>
                        <a:t>&gt;</a:t>
                      </a:r>
                      <a:r>
                        <a:rPr lang="id-ID" sz="1200" kern="1200" baseline="0" dirty="0" smtClean="0">
                          <a:solidFill>
                            <a:schemeClr val="dk1"/>
                          </a:solidFill>
                          <a:latin typeface="Constantia" pitchFamily="18" charset="0"/>
                          <a:ea typeface="+mn-ea"/>
                          <a:cs typeface="+mn-cs"/>
                        </a:rPr>
                        <a:t> 35%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Pengabdian kepada Masyarakat : </a:t>
                      </a:r>
                      <a:r>
                        <a:rPr lang="id-ID" sz="1200" u="sng" kern="1200" baseline="0" dirty="0" smtClean="0">
                          <a:solidFill>
                            <a:schemeClr val="dk1"/>
                          </a:solidFill>
                          <a:latin typeface="Constantia" pitchFamily="18" charset="0"/>
                          <a:ea typeface="+mn-ea"/>
                          <a:cs typeface="+mn-cs"/>
                        </a:rPr>
                        <a:t>&lt;</a:t>
                      </a:r>
                      <a:r>
                        <a:rPr lang="id-ID" sz="1200" kern="1200" baseline="0" dirty="0" smtClean="0">
                          <a:solidFill>
                            <a:schemeClr val="dk1"/>
                          </a:solidFill>
                          <a:latin typeface="Constantia" pitchFamily="18" charset="0"/>
                          <a:ea typeface="+mn-ea"/>
                          <a:cs typeface="+mn-cs"/>
                        </a:rPr>
                        <a:t> 10%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Penunjang Tri Dharma: </a:t>
                      </a:r>
                      <a:r>
                        <a:rPr lang="id-ID" sz="1200" u="sng" kern="1200" baseline="0" dirty="0" smtClean="0">
                          <a:solidFill>
                            <a:schemeClr val="dk1"/>
                          </a:solidFill>
                          <a:latin typeface="Constantia" pitchFamily="18" charset="0"/>
                          <a:ea typeface="+mn-ea"/>
                          <a:cs typeface="+mn-cs"/>
                        </a:rPr>
                        <a:t>&lt;</a:t>
                      </a:r>
                      <a:r>
                        <a:rPr lang="id-ID" sz="1200" kern="1200" baseline="0" dirty="0" smtClean="0">
                          <a:solidFill>
                            <a:schemeClr val="dk1"/>
                          </a:solidFill>
                          <a:latin typeface="Constantia" pitchFamily="18" charset="0"/>
                          <a:ea typeface="+mn-ea"/>
                          <a:cs typeface="+mn-cs"/>
                        </a:rPr>
                        <a:t> 10%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2"/>
                      </a:pPr>
                      <a:r>
                        <a:rPr lang="id-ID" sz="1200" kern="1200" baseline="0" dirty="0" smtClean="0">
                          <a:solidFill>
                            <a:schemeClr val="dk1"/>
                          </a:solidFill>
                          <a:latin typeface="Constantia" pitchFamily="18" charset="0"/>
                          <a:ea typeface="+mn-ea"/>
                          <a:cs typeface="+mn-cs"/>
                        </a:rPr>
                        <a:t>Memiliki karya ilmiah yang dipublikasikan di jurnal nasional sebagai penulis pertama. 	</a:t>
                      </a:r>
                    </a:p>
                  </a:txBody>
                  <a:tcPr>
                    <a:solidFill>
                      <a:schemeClr val="bg2"/>
                    </a:solidFill>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37</a:t>
            </a:fld>
            <a:endParaRPr lang="en-US"/>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914400" y="1066800"/>
          <a:ext cx="8000999" cy="5401491"/>
        </p:xfrm>
        <a:graphic>
          <a:graphicData uri="http://schemas.openxmlformats.org/drawingml/2006/table">
            <a:tbl>
              <a:tblPr firstRow="1" bandRow="1">
                <a:tableStyleId>{5C22544A-7EE6-4342-B048-85BDC9FD1C3A}</a:tableStyleId>
              </a:tblPr>
              <a:tblGrid>
                <a:gridCol w="457200"/>
                <a:gridCol w="1295400"/>
                <a:gridCol w="2514600"/>
                <a:gridCol w="1981200"/>
                <a:gridCol w="1752599"/>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12771">
                <a:tc>
                  <a:txBody>
                    <a:bodyPr/>
                    <a:lstStyle/>
                    <a:p>
                      <a:r>
                        <a:rPr lang="en-US" sz="1200" dirty="0" smtClean="0">
                          <a:latin typeface="Constantia" pitchFamily="18" charset="0"/>
                        </a:rPr>
                        <a:t>2</a:t>
                      </a:r>
                      <a:endParaRPr lang="id-ID" sz="1200" dirty="0">
                        <a:latin typeface="Constantia" pitchFamily="18" charset="0"/>
                      </a:endParaRPr>
                    </a:p>
                  </a:txBody>
                  <a:tcPr>
                    <a:solidFill>
                      <a:schemeClr val="bg2"/>
                    </a:solidFill>
                  </a:tcPr>
                </a:tc>
                <a:tc>
                  <a:txBody>
                    <a:bodyPr/>
                    <a:lstStyle/>
                    <a:p>
                      <a:r>
                        <a:rPr lang="en-US" sz="1200" dirty="0" err="1" smtClean="0">
                          <a:latin typeface="Constantia" pitchFamily="18" charset="0"/>
                        </a:rPr>
                        <a:t>Lektor</a:t>
                      </a:r>
                      <a:endParaRPr lang="id-ID" sz="1200" dirty="0">
                        <a:latin typeface="Constantia" pitchFamily="18" charset="0"/>
                      </a:endParaRPr>
                    </a:p>
                  </a:txBody>
                  <a:tcPr>
                    <a:solidFill>
                      <a:schemeClr val="bg2"/>
                    </a:solidFill>
                  </a:tcPr>
                </a:tc>
                <a:tc>
                  <a:txBody>
                    <a:bodyPr/>
                    <a:lstStyle/>
                    <a:p>
                      <a:pPr marL="228600" indent="-228600">
                        <a:buFont typeface="+mj-lt"/>
                        <a:buAutoNum type="alphaLcPeriod" startAt="4"/>
                      </a:pPr>
                      <a:r>
                        <a:rPr lang="id-ID" sz="1200" kern="1200" baseline="0" dirty="0" smtClean="0">
                          <a:solidFill>
                            <a:schemeClr val="dk1"/>
                          </a:solidFill>
                          <a:latin typeface="Constantia" pitchFamily="18" charset="0"/>
                          <a:ea typeface="+mn-ea"/>
                          <a:cs typeface="+mn-cs"/>
                        </a:rPr>
                        <a:t>Mampu memahami teori bidang ilmu yang menjadi penugasannya;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4"/>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4"/>
                      </a:pPr>
                      <a:r>
                        <a:rPr lang="id-ID" sz="1200" kern="1200" baseline="0" dirty="0" smtClean="0">
                          <a:solidFill>
                            <a:schemeClr val="dk1"/>
                          </a:solidFill>
                          <a:latin typeface="Constantia" pitchFamily="18" charset="0"/>
                          <a:ea typeface="+mn-ea"/>
                          <a:cs typeface="+mn-cs"/>
                        </a:rPr>
                        <a:t>Mampu menerapkan teori bidang ilmu yang menjadi penugasannya</a:t>
                      </a:r>
                      <a:r>
                        <a:rPr lang="en-US" sz="1200" kern="1200" baseline="0" dirty="0" smtClean="0">
                          <a:solidFill>
                            <a:schemeClr val="dk1"/>
                          </a:solidFill>
                          <a:latin typeface="Constantia" pitchFamily="18" charset="0"/>
                          <a:ea typeface="+mn-ea"/>
                          <a:cs typeface="+mn-cs"/>
                        </a:rPr>
                        <a:t> </a:t>
                      </a:r>
                      <a:r>
                        <a:rPr lang="fi-FI" sz="1200" kern="1200" baseline="0" dirty="0" smtClean="0">
                          <a:solidFill>
                            <a:schemeClr val="dk1"/>
                          </a:solidFill>
                          <a:latin typeface="Constantia" pitchFamily="18" charset="0"/>
                          <a:ea typeface="+mn-ea"/>
                          <a:cs typeface="+mn-cs"/>
                        </a:rPr>
                        <a:t>dalam pelaksanaan penelitian dan pengabdian kepada masyarakat;</a:t>
                      </a:r>
                    </a:p>
                    <a:p>
                      <a:pPr marL="228600" indent="-228600">
                        <a:buFont typeface="+mj-lt"/>
                        <a:buAutoNum type="alphaLcPeriod" startAt="4"/>
                      </a:pPr>
                      <a:endParaRPr lang="fi-FI" sz="1200" kern="1200" baseline="0" dirty="0" smtClean="0">
                        <a:solidFill>
                          <a:schemeClr val="dk1"/>
                        </a:solidFill>
                        <a:latin typeface="Constantia" pitchFamily="18" charset="0"/>
                        <a:ea typeface="+mn-ea"/>
                        <a:cs typeface="+mn-cs"/>
                      </a:endParaRPr>
                    </a:p>
                    <a:p>
                      <a:pPr marL="228600" indent="-228600">
                        <a:buFont typeface="+mj-lt"/>
                        <a:buAutoNum type="alphaLcPeriod" startAt="4"/>
                      </a:pPr>
                      <a:r>
                        <a:rPr lang="id-ID" sz="1200" kern="1200" baseline="0" dirty="0" smtClean="0">
                          <a:solidFill>
                            <a:schemeClr val="dk1"/>
                          </a:solidFill>
                          <a:latin typeface="Constantia" pitchFamily="18" charset="0"/>
                          <a:ea typeface="+mn-ea"/>
                          <a:cs typeface="+mn-cs"/>
                        </a:rPr>
                        <a:t>Mampu menulis karya ilmiah yang dipublikasikan pada terbitan jurnal nasional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4"/>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4"/>
                      </a:pPr>
                      <a:r>
                        <a:rPr lang="sv-SE" sz="1200" kern="1200" baseline="0" dirty="0" smtClean="0">
                          <a:solidFill>
                            <a:schemeClr val="dk1"/>
                          </a:solidFill>
                          <a:latin typeface="Constantia" pitchFamily="18" charset="0"/>
                          <a:ea typeface="+mn-ea"/>
                          <a:cs typeface="+mn-cs"/>
                        </a:rPr>
                        <a:t>Memiliki kinerja, integritas, tanggung jawab pelaksanaan tugas, etika dan tata krama dalam kehidupan kampus </a:t>
                      </a:r>
                    </a:p>
                    <a:p>
                      <a:r>
                        <a:rPr lang="id-ID" sz="1200" kern="1200" baseline="0" dirty="0" smtClean="0">
                          <a:solidFill>
                            <a:schemeClr val="dk1"/>
                          </a:solidFill>
                          <a:latin typeface="Constantia" pitchFamily="18" charset="0"/>
                          <a:ea typeface="+mn-ea"/>
                          <a:cs typeface="+mn-cs"/>
                        </a:rPr>
                        <a:t>	</a:t>
                      </a:r>
                      <a:endParaRPr lang="id-ID" sz="1200" dirty="0">
                        <a:latin typeface="Constantia" pitchFamily="18" charset="0"/>
                      </a:endParaRPr>
                    </a:p>
                  </a:txBody>
                  <a:tcPr>
                    <a:solidFill>
                      <a:schemeClr val="bg2"/>
                    </a:solidFill>
                  </a:tcPr>
                </a:tc>
                <a:tc>
                  <a:txBody>
                    <a:bodyPr/>
                    <a:lstStyle/>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Mengembangkan bahan ajar</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Menyampaikan presentasi ilmiah dalam forum tingkat nasional</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Menghasilkan karya ilmiah pada jurnal nasional</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Menghasilkan karya ilmiah dalam bentuk lain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r>
                        <a:rPr lang="sv-SE" sz="1200" kern="1200" baseline="0" dirty="0" smtClean="0">
                          <a:solidFill>
                            <a:schemeClr val="dk1"/>
                          </a:solidFill>
                          <a:latin typeface="Constantia" pitchFamily="18" charset="0"/>
                          <a:ea typeface="+mn-ea"/>
                          <a:cs typeface="+mn-cs"/>
                        </a:rPr>
                        <a:t>Membuat rancangan dan karya teknologi/karya seni monumental/ seni pertunjukan </a:t>
                      </a:r>
                    </a:p>
                    <a:p>
                      <a:pPr marL="228600" indent="-228600">
                        <a:buFont typeface="+mj-lt"/>
                        <a:buAutoNum type="alphaLcPeriod" startAt="5"/>
                      </a:pPr>
                      <a:endParaRPr lang="sv-SE" sz="1200" kern="1200" baseline="0" dirty="0" smtClean="0">
                        <a:solidFill>
                          <a:schemeClr val="dk1"/>
                        </a:solidFill>
                        <a:latin typeface="Constantia" pitchFamily="18" charset="0"/>
                        <a:ea typeface="+mn-ea"/>
                        <a:cs typeface="+mn-cs"/>
                      </a:endParaRPr>
                    </a:p>
                  </a:txBody>
                  <a:tcPr>
                    <a:solidFill>
                      <a:schemeClr val="bg2"/>
                    </a:solidFill>
                  </a:tcPr>
                </a:tc>
                <a:tc>
                  <a:txBody>
                    <a:bodyPr/>
                    <a:lstStyle/>
                    <a:p>
                      <a:pPr marL="228600" marR="0" indent="-228600" algn="l" defTabSz="457200" rtl="0" eaLnBrk="1" fontAlgn="auto" latinLnBrk="0" hangingPunct="1">
                        <a:lnSpc>
                          <a:spcPct val="100000"/>
                        </a:lnSpc>
                        <a:spcBef>
                          <a:spcPts val="0"/>
                        </a:spcBef>
                        <a:spcAft>
                          <a:spcPts val="0"/>
                        </a:spcAft>
                        <a:buClrTx/>
                        <a:buSzTx/>
                        <a:buFont typeface="+mj-lt"/>
                        <a:buAutoNum type="alphaLcPeriod" startAt="3"/>
                        <a:tabLst/>
                        <a:defRPr/>
                      </a:pPr>
                      <a:r>
                        <a:rPr lang="id-ID" sz="1200" kern="1200" baseline="0" dirty="0" smtClean="0">
                          <a:solidFill>
                            <a:schemeClr val="dk1"/>
                          </a:solidFill>
                          <a:latin typeface="Constantia" pitchFamily="18" charset="0"/>
                          <a:ea typeface="+mn-ea"/>
                          <a:cs typeface="+mn-cs"/>
                        </a:rPr>
                        <a:t>DP3 atau dokumen yang setara dengan nilai minimal baik dan pertimbangan Senat Fakultas bagi Universitas/Institut atau Senat Perguruan Tinggi bagi Sekolah Tinggi/Politeknik dan Akademi. 	</a:t>
                      </a:r>
                    </a:p>
                  </a:txBody>
                  <a:tcPr>
                    <a:solidFill>
                      <a:schemeClr val="bg2"/>
                    </a:solidFill>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38</a:t>
            </a:fld>
            <a:endParaRPr lang="en-US"/>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914400" y="1066800"/>
          <a:ext cx="8000999" cy="5401491"/>
        </p:xfrm>
        <a:graphic>
          <a:graphicData uri="http://schemas.openxmlformats.org/drawingml/2006/table">
            <a:tbl>
              <a:tblPr firstRow="1" bandRow="1">
                <a:tableStyleId>{5C22544A-7EE6-4342-B048-85BDC9FD1C3A}</a:tableStyleId>
              </a:tblPr>
              <a:tblGrid>
                <a:gridCol w="457200"/>
                <a:gridCol w="1295400"/>
                <a:gridCol w="2514600"/>
                <a:gridCol w="1981200"/>
                <a:gridCol w="1752599"/>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12771">
                <a:tc>
                  <a:txBody>
                    <a:bodyPr/>
                    <a:lstStyle/>
                    <a:p>
                      <a:r>
                        <a:rPr lang="en-US" sz="1200" dirty="0" smtClean="0">
                          <a:latin typeface="Constantia" pitchFamily="18" charset="0"/>
                        </a:rPr>
                        <a:t>2</a:t>
                      </a:r>
                      <a:endParaRPr lang="id-ID" sz="1200" dirty="0">
                        <a:latin typeface="Constantia" pitchFamily="18" charset="0"/>
                      </a:endParaRPr>
                    </a:p>
                  </a:txBody>
                  <a:tcPr>
                    <a:solidFill>
                      <a:schemeClr val="bg2"/>
                    </a:solidFill>
                  </a:tcPr>
                </a:tc>
                <a:tc>
                  <a:txBody>
                    <a:bodyPr/>
                    <a:lstStyle/>
                    <a:p>
                      <a:r>
                        <a:rPr lang="en-US" sz="1200" dirty="0" err="1" smtClean="0">
                          <a:latin typeface="Constantia" pitchFamily="18" charset="0"/>
                        </a:rPr>
                        <a:t>Lektor</a:t>
                      </a:r>
                      <a:endParaRPr lang="id-ID" sz="1200" dirty="0">
                        <a:latin typeface="Constantia" pitchFamily="18" charset="0"/>
                      </a:endParaRPr>
                    </a:p>
                  </a:txBody>
                  <a:tcPr>
                    <a:solidFill>
                      <a:schemeClr val="bg2"/>
                    </a:solidFill>
                  </a:tcPr>
                </a:tc>
                <a:tc>
                  <a:txBody>
                    <a:bodyPr/>
                    <a:lstStyle/>
                    <a:p>
                      <a:pPr marL="228600" indent="-228600">
                        <a:buFont typeface="+mj-lt"/>
                        <a:buAutoNum type="alphaLcPeriod" startAt="4"/>
                      </a:pPr>
                      <a:endParaRPr lang="id-ID" sz="1200" dirty="0">
                        <a:latin typeface="Constantia" pitchFamily="18" charset="0"/>
                      </a:endParaRPr>
                    </a:p>
                  </a:txBody>
                  <a:tcPr>
                    <a:solidFill>
                      <a:schemeClr val="bg2"/>
                    </a:solidFill>
                  </a:tcPr>
                </a:tc>
                <a:tc>
                  <a:txBody>
                    <a:bodyPr/>
                    <a:lstStyle/>
                    <a:p>
                      <a:pPr marL="228600" indent="-228600">
                        <a:buFont typeface="+mj-lt"/>
                        <a:buAutoNum type="alphaLcPeriod" startAt="10"/>
                      </a:pPr>
                      <a:r>
                        <a:rPr lang="id-ID" sz="1200" kern="1200" baseline="0" dirty="0" smtClean="0">
                          <a:solidFill>
                            <a:schemeClr val="dk1"/>
                          </a:solidFill>
                          <a:latin typeface="Constantia" pitchFamily="18" charset="0"/>
                          <a:ea typeface="+mn-ea"/>
                          <a:cs typeface="+mn-cs"/>
                        </a:rPr>
                        <a:t>Melaksanakan pengabdian masyarakat</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10"/>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10"/>
                      </a:pPr>
                      <a:r>
                        <a:rPr lang="id-ID" sz="1200" kern="1200" baseline="0" dirty="0" smtClean="0">
                          <a:solidFill>
                            <a:schemeClr val="dk1"/>
                          </a:solidFill>
                          <a:latin typeface="Constantia" pitchFamily="18" charset="0"/>
                          <a:ea typeface="+mn-ea"/>
                          <a:cs typeface="+mn-cs"/>
                        </a:rPr>
                        <a:t>Melaksanakan tugas penunjang </a:t>
                      </a:r>
                    </a:p>
                    <a:p>
                      <a:r>
                        <a:rPr lang="id-ID" sz="1200" kern="1200" baseline="0" dirty="0" smtClean="0">
                          <a:solidFill>
                            <a:schemeClr val="dk1"/>
                          </a:solidFill>
                          <a:latin typeface="Constantia" pitchFamily="18" charset="0"/>
                          <a:ea typeface="+mn-ea"/>
                          <a:cs typeface="+mn-cs"/>
                        </a:rPr>
                        <a:t>	</a:t>
                      </a:r>
                    </a:p>
                  </a:txBody>
                  <a:tcPr>
                    <a:solidFill>
                      <a:schemeClr val="bg2"/>
                    </a:solidFill>
                  </a:tcPr>
                </a:tc>
                <a:tc>
                  <a:txBody>
                    <a:bodyPr/>
                    <a:lstStyle/>
                    <a:p>
                      <a:pPr marL="228600" marR="0" indent="-228600" algn="l" defTabSz="457200" rtl="0" eaLnBrk="1" fontAlgn="auto" latinLnBrk="0" hangingPunct="1">
                        <a:lnSpc>
                          <a:spcPct val="100000"/>
                        </a:lnSpc>
                        <a:spcBef>
                          <a:spcPts val="0"/>
                        </a:spcBef>
                        <a:spcAft>
                          <a:spcPts val="0"/>
                        </a:spcAft>
                        <a:buClrTx/>
                        <a:buSzTx/>
                        <a:buFont typeface="+mj-lt"/>
                        <a:buAutoNum type="alphaLcPeriod" startAt="3"/>
                        <a:tabLst/>
                        <a:defRPr/>
                      </a:pPr>
                      <a:endParaRPr lang="id-ID" sz="1200" kern="1200" baseline="0" dirty="0" smtClean="0">
                        <a:solidFill>
                          <a:schemeClr val="dk1"/>
                        </a:solidFill>
                        <a:latin typeface="Constantia" pitchFamily="18" charset="0"/>
                        <a:ea typeface="+mn-ea"/>
                        <a:cs typeface="+mn-cs"/>
                      </a:endParaRPr>
                    </a:p>
                  </a:txBody>
                  <a:tcPr>
                    <a:solidFill>
                      <a:schemeClr val="bg2"/>
                    </a:solidFill>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39</a:t>
            </a:fld>
            <a:endParaRPr lang="en-US"/>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pPr/>
              <a:t>4</a:t>
            </a:fld>
            <a:endParaRPr lang="en-US"/>
          </a:p>
        </p:txBody>
      </p:sp>
      <p:sp>
        <p:nvSpPr>
          <p:cNvPr id="9" name="Rectangle 2"/>
          <p:cNvSpPr>
            <a:spLocks noChangeArrowheads="1"/>
          </p:cNvSpPr>
          <p:nvPr/>
        </p:nvSpPr>
        <p:spPr bwMode="auto">
          <a:xfrm>
            <a:off x="990600" y="1143000"/>
            <a:ext cx="8077200" cy="56630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ea typeface="Arial Unicode MS" pitchFamily="34" charset="-128"/>
                <a:cs typeface="Arial Unicode MS" pitchFamily="34" charset="-128"/>
              </a:rPr>
              <a:t>Pasal</a:t>
            </a:r>
            <a:r>
              <a:rPr lang="en-US" altLang="en-US" sz="3200" b="1" dirty="0" smtClean="0">
                <a:ea typeface="Arial Unicode MS" pitchFamily="34" charset="-128"/>
                <a:cs typeface="Arial Unicode MS" pitchFamily="34" charset="-128"/>
              </a:rPr>
              <a:t> 5 </a:t>
            </a:r>
          </a:p>
          <a:p>
            <a:pPr eaLnBrk="1" hangingPunct="1"/>
            <a:endParaRPr lang="en-US" altLang="en-US" sz="2400" dirty="0" smtClean="0">
              <a:ea typeface="Arial Unicode MS" panose="020B0604020202020204" pitchFamily="34" charset="-128"/>
              <a:cs typeface="Arial Unicode MS" panose="020B0604020202020204" pitchFamily="34" charset="-128"/>
            </a:endParaRPr>
          </a:p>
          <a:p>
            <a:pPr marL="342900" indent="-342900">
              <a:buAutoNum type="arabicParenBoth" startAt="2"/>
            </a:pPr>
            <a:r>
              <a:rPr lang="en-US" dirty="0" smtClean="0"/>
              <a:t>Tata </a:t>
            </a:r>
            <a:r>
              <a:rPr lang="en-US" dirty="0" err="1"/>
              <a:t>cara</a:t>
            </a:r>
            <a:r>
              <a:rPr lang="en-US" dirty="0"/>
              <a:t> </a:t>
            </a:r>
            <a:r>
              <a:rPr lang="en-US" dirty="0" err="1"/>
              <a:t>penilaian</a:t>
            </a:r>
            <a:r>
              <a:rPr lang="en-US" dirty="0"/>
              <a:t> </a:t>
            </a:r>
            <a:r>
              <a:rPr lang="en-US" dirty="0" err="1"/>
              <a:t>angka</a:t>
            </a:r>
            <a:r>
              <a:rPr lang="en-US" dirty="0"/>
              <a:t> </a:t>
            </a:r>
            <a:r>
              <a:rPr lang="en-US" dirty="0" err="1"/>
              <a:t>kredit</a:t>
            </a:r>
            <a:r>
              <a:rPr lang="en-US" dirty="0"/>
              <a:t> </a:t>
            </a:r>
            <a:r>
              <a:rPr lang="en-US" dirty="0" err="1"/>
              <a:t>untuk</a:t>
            </a:r>
            <a:r>
              <a:rPr lang="en-US" dirty="0"/>
              <a:t> </a:t>
            </a:r>
            <a:r>
              <a:rPr lang="en-US" dirty="0" err="1">
                <a:solidFill>
                  <a:srgbClr val="0000FF"/>
                </a:solidFill>
              </a:rPr>
              <a:t>universitas</a:t>
            </a:r>
            <a:r>
              <a:rPr lang="en-US" dirty="0">
                <a:solidFill>
                  <a:srgbClr val="0000FF"/>
                </a:solidFill>
              </a:rPr>
              <a:t>/</a:t>
            </a:r>
            <a:r>
              <a:rPr lang="en-US" dirty="0" err="1">
                <a:solidFill>
                  <a:srgbClr val="0000FF"/>
                </a:solidFill>
              </a:rPr>
              <a:t>institut</a:t>
            </a:r>
            <a:r>
              <a:rPr lang="en-US" dirty="0">
                <a:solidFill>
                  <a:srgbClr val="0000FF"/>
                </a:solidFill>
              </a:rPr>
              <a:t> </a:t>
            </a:r>
            <a:r>
              <a:rPr lang="en-US" dirty="0" err="1">
                <a:solidFill>
                  <a:srgbClr val="0000FF"/>
                </a:solidFill>
              </a:rPr>
              <a:t>negeri</a:t>
            </a:r>
            <a:r>
              <a:rPr lang="en-US" dirty="0">
                <a:solidFill>
                  <a:srgbClr val="0000FF"/>
                </a:solidFill>
              </a:rPr>
              <a:t> </a:t>
            </a:r>
            <a:r>
              <a:rPr lang="en-US" dirty="0" err="1" smtClean="0">
                <a:solidFill>
                  <a:srgbClr val="0000FF"/>
                </a:solidFill>
              </a:rPr>
              <a:t>dalam</a:t>
            </a:r>
            <a:r>
              <a:rPr lang="en-US" dirty="0">
                <a:solidFill>
                  <a:srgbClr val="0000FF"/>
                </a:solidFill>
              </a:rPr>
              <a:t> </a:t>
            </a:r>
            <a:r>
              <a:rPr lang="en-US" dirty="0" err="1" smtClean="0">
                <a:solidFill>
                  <a:srgbClr val="0000FF"/>
                </a:solidFill>
              </a:rPr>
              <a:t>lingkup</a:t>
            </a:r>
            <a:r>
              <a:rPr lang="en-US" dirty="0" smtClean="0">
                <a:solidFill>
                  <a:srgbClr val="0000FF"/>
                </a:solidFill>
              </a:rPr>
              <a:t> </a:t>
            </a:r>
            <a:r>
              <a:rPr lang="en-US" dirty="0" err="1">
                <a:solidFill>
                  <a:srgbClr val="0000FF"/>
                </a:solidFill>
              </a:rPr>
              <a:t>Kementerian</a:t>
            </a:r>
            <a:r>
              <a:rPr lang="en-US" dirty="0"/>
              <a:t> </a:t>
            </a:r>
            <a:r>
              <a:rPr lang="en-US" dirty="0" err="1"/>
              <a:t>dilakukan</a:t>
            </a:r>
            <a:r>
              <a:rPr lang="en-US" dirty="0"/>
              <a:t> </a:t>
            </a:r>
            <a:r>
              <a:rPr lang="en-US" dirty="0" err="1"/>
              <a:t>dengan</a:t>
            </a:r>
            <a:r>
              <a:rPr lang="en-US" dirty="0"/>
              <a:t> </a:t>
            </a:r>
            <a:r>
              <a:rPr lang="en-US" dirty="0" err="1"/>
              <a:t>tahapan</a:t>
            </a:r>
            <a:r>
              <a:rPr lang="en-US" dirty="0"/>
              <a:t> </a:t>
            </a:r>
            <a:r>
              <a:rPr lang="en-US" dirty="0" err="1"/>
              <a:t>sebagai</a:t>
            </a:r>
            <a:r>
              <a:rPr lang="en-US" dirty="0"/>
              <a:t> </a:t>
            </a:r>
            <a:r>
              <a:rPr lang="en-US" dirty="0" err="1"/>
              <a:t>berikut</a:t>
            </a:r>
            <a:r>
              <a:rPr lang="en-US" dirty="0"/>
              <a:t> </a:t>
            </a:r>
            <a:r>
              <a:rPr lang="en-US" dirty="0" smtClean="0"/>
              <a:t>:</a:t>
            </a:r>
            <a:endParaRPr lang="en-US" dirty="0"/>
          </a:p>
          <a:p>
            <a:pPr marL="1085850" lvl="1" indent="-342900">
              <a:buFont typeface="+mj-lt"/>
              <a:buAutoNum type="alphaLcPeriod"/>
            </a:pPr>
            <a:r>
              <a:rPr lang="en-US" dirty="0" err="1" smtClean="0"/>
              <a:t>dosen</a:t>
            </a:r>
            <a:r>
              <a:rPr lang="en-US" dirty="0" smtClean="0"/>
              <a:t> </a:t>
            </a:r>
            <a:r>
              <a:rPr lang="en-US" dirty="0" err="1"/>
              <a:t>mengisi</a:t>
            </a:r>
            <a:r>
              <a:rPr lang="en-US" dirty="0"/>
              <a:t> </a:t>
            </a:r>
            <a:r>
              <a:rPr lang="en-US" dirty="0" err="1"/>
              <a:t>daftar</a:t>
            </a:r>
            <a:r>
              <a:rPr lang="en-US" dirty="0"/>
              <a:t> </a:t>
            </a:r>
            <a:r>
              <a:rPr lang="en-US" dirty="0" err="1"/>
              <a:t>kegiatan</a:t>
            </a:r>
            <a:r>
              <a:rPr lang="en-US" dirty="0"/>
              <a:t> </a:t>
            </a:r>
            <a:r>
              <a:rPr lang="en-US" dirty="0" err="1"/>
              <a:t>kinerja</a:t>
            </a:r>
            <a:r>
              <a:rPr lang="en-US" dirty="0"/>
              <a:t> </a:t>
            </a:r>
            <a:r>
              <a:rPr lang="en-US" dirty="0" err="1"/>
              <a:t>dosen</a:t>
            </a:r>
            <a:r>
              <a:rPr lang="en-US" dirty="0"/>
              <a:t> yang </a:t>
            </a:r>
            <a:r>
              <a:rPr lang="en-US" dirty="0" err="1"/>
              <a:t>telah</a:t>
            </a:r>
            <a:r>
              <a:rPr lang="en-US" dirty="0"/>
              <a:t> </a:t>
            </a:r>
            <a:r>
              <a:rPr lang="en-US" dirty="0" err="1" smtClean="0"/>
              <a:t>dilakukan</a:t>
            </a:r>
            <a:r>
              <a:rPr lang="en-US" dirty="0" smtClean="0"/>
              <a:t>;</a:t>
            </a:r>
          </a:p>
          <a:p>
            <a:pPr marL="1085850" lvl="1" indent="-342900">
              <a:buFont typeface="+mj-lt"/>
              <a:buAutoNum type="alphaLcPeriod"/>
            </a:pPr>
            <a:r>
              <a:rPr lang="en-US" dirty="0" err="1" smtClean="0"/>
              <a:t>pemimpin</a:t>
            </a:r>
            <a:r>
              <a:rPr lang="en-US" dirty="0" smtClean="0"/>
              <a:t> </a:t>
            </a:r>
            <a:r>
              <a:rPr lang="en-US" dirty="0" err="1"/>
              <a:t>fakultas</a:t>
            </a:r>
            <a:r>
              <a:rPr lang="en-US" dirty="0"/>
              <a:t>/unit </a:t>
            </a:r>
            <a:r>
              <a:rPr lang="en-US" dirty="0" err="1"/>
              <a:t>atau</a:t>
            </a:r>
            <a:r>
              <a:rPr lang="en-US" dirty="0"/>
              <a:t> yang </a:t>
            </a:r>
            <a:r>
              <a:rPr lang="en-US" dirty="0" err="1"/>
              <a:t>setara</a:t>
            </a:r>
            <a:r>
              <a:rPr lang="en-US" dirty="0"/>
              <a:t> </a:t>
            </a:r>
            <a:r>
              <a:rPr lang="en-US" dirty="0" err="1"/>
              <a:t>wajib</a:t>
            </a:r>
            <a:r>
              <a:rPr lang="en-US" dirty="0"/>
              <a:t> </a:t>
            </a:r>
            <a:r>
              <a:rPr lang="en-US" dirty="0" err="1"/>
              <a:t>secara</a:t>
            </a:r>
            <a:r>
              <a:rPr lang="en-US" dirty="0"/>
              <a:t> </a:t>
            </a:r>
            <a:r>
              <a:rPr lang="en-US" dirty="0" err="1"/>
              <a:t>periodik</a:t>
            </a:r>
            <a:r>
              <a:rPr lang="en-US" dirty="0"/>
              <a:t> </a:t>
            </a:r>
            <a:r>
              <a:rPr lang="en-US" dirty="0" err="1"/>
              <a:t>melakukan</a:t>
            </a:r>
            <a:r>
              <a:rPr lang="en-US" dirty="0"/>
              <a:t> </a:t>
            </a:r>
            <a:r>
              <a:rPr lang="en-US" dirty="0" err="1"/>
              <a:t>pemeriksaan</a:t>
            </a:r>
            <a:r>
              <a:rPr lang="en-US" dirty="0"/>
              <a:t> </a:t>
            </a:r>
            <a:r>
              <a:rPr lang="en-US" dirty="0" err="1"/>
              <a:t>dan</a:t>
            </a:r>
            <a:r>
              <a:rPr lang="en-US" dirty="0"/>
              <a:t> </a:t>
            </a:r>
            <a:r>
              <a:rPr lang="en-US" dirty="0" err="1"/>
              <a:t>penilaian</a:t>
            </a:r>
            <a:r>
              <a:rPr lang="en-US" dirty="0"/>
              <a:t> </a:t>
            </a:r>
            <a:r>
              <a:rPr lang="en-US" dirty="0" err="1"/>
              <a:t>kegiatan</a:t>
            </a:r>
            <a:r>
              <a:rPr lang="en-US" dirty="0"/>
              <a:t>, </a:t>
            </a:r>
            <a:r>
              <a:rPr lang="en-US" dirty="0" err="1"/>
              <a:t>kinerja</a:t>
            </a:r>
            <a:r>
              <a:rPr lang="en-US" dirty="0"/>
              <a:t>, </a:t>
            </a:r>
            <a:r>
              <a:rPr lang="en-US" dirty="0" err="1"/>
              <a:t>integritas</a:t>
            </a:r>
            <a:r>
              <a:rPr lang="en-US" dirty="0"/>
              <a:t>, </a:t>
            </a:r>
            <a:r>
              <a:rPr lang="en-US" dirty="0" err="1"/>
              <a:t>etika</a:t>
            </a:r>
            <a:r>
              <a:rPr lang="en-US" dirty="0"/>
              <a:t> </a:t>
            </a:r>
            <a:r>
              <a:rPr lang="en-US" dirty="0" err="1"/>
              <a:t>dan</a:t>
            </a:r>
            <a:r>
              <a:rPr lang="en-US" dirty="0"/>
              <a:t> </a:t>
            </a:r>
            <a:r>
              <a:rPr lang="en-US" dirty="0" err="1"/>
              <a:t>tata</a:t>
            </a:r>
            <a:r>
              <a:rPr lang="en-US" dirty="0"/>
              <a:t> </a:t>
            </a:r>
            <a:r>
              <a:rPr lang="en-US" dirty="0" err="1"/>
              <a:t>krama</a:t>
            </a:r>
            <a:r>
              <a:rPr lang="en-US" dirty="0"/>
              <a:t>, </a:t>
            </a:r>
            <a:r>
              <a:rPr lang="en-US" dirty="0" err="1"/>
              <a:t>serta</a:t>
            </a:r>
            <a:r>
              <a:rPr lang="en-US" dirty="0"/>
              <a:t> </a:t>
            </a:r>
            <a:r>
              <a:rPr lang="en-US" dirty="0" err="1"/>
              <a:t>tanggung</a:t>
            </a:r>
            <a:r>
              <a:rPr lang="en-US" dirty="0"/>
              <a:t> </a:t>
            </a:r>
            <a:r>
              <a:rPr lang="en-US" dirty="0" err="1"/>
              <a:t>jawab</a:t>
            </a:r>
            <a:r>
              <a:rPr lang="en-US" dirty="0"/>
              <a:t> </a:t>
            </a:r>
            <a:r>
              <a:rPr lang="en-US" dirty="0" err="1"/>
              <a:t>dalam</a:t>
            </a:r>
            <a:r>
              <a:rPr lang="en-US" dirty="0"/>
              <a:t> </a:t>
            </a:r>
            <a:r>
              <a:rPr lang="en-US" dirty="0" err="1"/>
              <a:t>pelaksanaan</a:t>
            </a:r>
            <a:r>
              <a:rPr lang="en-US" dirty="0"/>
              <a:t> </a:t>
            </a:r>
            <a:r>
              <a:rPr lang="en-US" dirty="0" err="1"/>
              <a:t>tugas</a:t>
            </a:r>
            <a:r>
              <a:rPr lang="en-US" dirty="0"/>
              <a:t> </a:t>
            </a:r>
            <a:r>
              <a:rPr lang="en-US" dirty="0" err="1"/>
              <a:t>dosen</a:t>
            </a:r>
            <a:r>
              <a:rPr lang="en-US" dirty="0"/>
              <a:t> </a:t>
            </a:r>
            <a:r>
              <a:rPr lang="en-US" dirty="0" err="1"/>
              <a:t>untuk</a:t>
            </a:r>
            <a:r>
              <a:rPr lang="en-US" dirty="0"/>
              <a:t> </a:t>
            </a:r>
            <a:r>
              <a:rPr lang="en-US" dirty="0" err="1"/>
              <a:t>kelayakan</a:t>
            </a:r>
            <a:r>
              <a:rPr lang="en-US" dirty="0"/>
              <a:t> </a:t>
            </a:r>
            <a:r>
              <a:rPr lang="en-US" dirty="0" err="1"/>
              <a:t>kenaikan</a:t>
            </a:r>
            <a:r>
              <a:rPr lang="en-US" dirty="0"/>
              <a:t> </a:t>
            </a:r>
            <a:r>
              <a:rPr lang="en-US" dirty="0" err="1"/>
              <a:t>jabatan</a:t>
            </a:r>
            <a:r>
              <a:rPr lang="en-US" dirty="0"/>
              <a:t> </a:t>
            </a:r>
            <a:r>
              <a:rPr lang="en-US" dirty="0" err="1" smtClean="0"/>
              <a:t>akademik</a:t>
            </a:r>
            <a:r>
              <a:rPr lang="en-US" dirty="0" smtClean="0"/>
              <a:t>/</a:t>
            </a:r>
            <a:r>
              <a:rPr lang="en-US" dirty="0" err="1" smtClean="0"/>
              <a:t>pangkat</a:t>
            </a:r>
            <a:r>
              <a:rPr lang="en-US" dirty="0" smtClean="0"/>
              <a:t>;</a:t>
            </a:r>
          </a:p>
          <a:p>
            <a:pPr marL="1085850" lvl="1" indent="-342900">
              <a:buFont typeface="+mj-lt"/>
              <a:buAutoNum type="alphaLcPeriod"/>
            </a:pPr>
            <a:r>
              <a:rPr lang="en-US" dirty="0" err="1" smtClean="0"/>
              <a:t>pemimpin</a:t>
            </a:r>
            <a:r>
              <a:rPr lang="en-US" dirty="0" smtClean="0"/>
              <a:t> </a:t>
            </a:r>
            <a:r>
              <a:rPr lang="en-US" dirty="0" err="1"/>
              <a:t>fakultas</a:t>
            </a:r>
            <a:r>
              <a:rPr lang="en-US" dirty="0"/>
              <a:t>/unit </a:t>
            </a:r>
            <a:r>
              <a:rPr lang="en-US" dirty="0" err="1"/>
              <a:t>atau</a:t>
            </a:r>
            <a:r>
              <a:rPr lang="en-US" dirty="0"/>
              <a:t> yang </a:t>
            </a:r>
            <a:r>
              <a:rPr lang="en-US" dirty="0" err="1"/>
              <a:t>setara</a:t>
            </a:r>
            <a:r>
              <a:rPr lang="en-US" dirty="0"/>
              <a:t> </a:t>
            </a:r>
            <a:r>
              <a:rPr lang="en-US" dirty="0" err="1"/>
              <a:t>dengan</a:t>
            </a:r>
            <a:r>
              <a:rPr lang="en-US" dirty="0"/>
              <a:t> </a:t>
            </a:r>
            <a:r>
              <a:rPr lang="en-US" dirty="0" err="1"/>
              <a:t>pertimbangan</a:t>
            </a:r>
            <a:r>
              <a:rPr lang="en-US" dirty="0"/>
              <a:t>/</a:t>
            </a:r>
            <a:r>
              <a:rPr lang="en-US" dirty="0" err="1"/>
              <a:t>persetujuan</a:t>
            </a:r>
            <a:r>
              <a:rPr lang="en-US" dirty="0"/>
              <a:t> </a:t>
            </a:r>
            <a:r>
              <a:rPr lang="en-US" dirty="0" err="1"/>
              <a:t>senat</a:t>
            </a:r>
            <a:r>
              <a:rPr lang="en-US" dirty="0"/>
              <a:t> </a:t>
            </a:r>
            <a:r>
              <a:rPr lang="en-US" dirty="0" err="1"/>
              <a:t>fakultas</a:t>
            </a:r>
            <a:r>
              <a:rPr lang="en-US" dirty="0"/>
              <a:t>, </a:t>
            </a:r>
            <a:r>
              <a:rPr lang="en-US" dirty="0" err="1"/>
              <a:t>mengusulkan</a:t>
            </a:r>
            <a:r>
              <a:rPr lang="en-US" dirty="0"/>
              <a:t> </a:t>
            </a:r>
            <a:r>
              <a:rPr lang="en-US" dirty="0" err="1"/>
              <a:t>penetapan</a:t>
            </a:r>
            <a:r>
              <a:rPr lang="en-US" dirty="0"/>
              <a:t> </a:t>
            </a:r>
            <a:r>
              <a:rPr lang="en-US" dirty="0" err="1"/>
              <a:t>angka</a:t>
            </a:r>
            <a:r>
              <a:rPr lang="en-US" dirty="0"/>
              <a:t> </a:t>
            </a:r>
            <a:r>
              <a:rPr lang="en-US" dirty="0" err="1"/>
              <a:t>kredit</a:t>
            </a:r>
            <a:r>
              <a:rPr lang="en-US" dirty="0"/>
              <a:t> </a:t>
            </a:r>
            <a:r>
              <a:rPr lang="en-US" dirty="0" err="1"/>
              <a:t>berikut</a:t>
            </a:r>
            <a:r>
              <a:rPr lang="en-US" dirty="0"/>
              <a:t> </a:t>
            </a:r>
            <a:r>
              <a:rPr lang="en-US" dirty="0" err="1"/>
              <a:t>pengangkatan</a:t>
            </a:r>
            <a:r>
              <a:rPr lang="en-US" dirty="0"/>
              <a:t> </a:t>
            </a:r>
            <a:r>
              <a:rPr lang="en-US" dirty="0" err="1"/>
              <a:t>ke</a:t>
            </a:r>
            <a:r>
              <a:rPr lang="en-US" dirty="0"/>
              <a:t> </a:t>
            </a:r>
            <a:r>
              <a:rPr lang="en-US" dirty="0" err="1"/>
              <a:t>dalam</a:t>
            </a:r>
            <a:r>
              <a:rPr lang="en-US" dirty="0"/>
              <a:t> </a:t>
            </a:r>
            <a:r>
              <a:rPr lang="en-US" dirty="0" err="1"/>
              <a:t>jabatan</a:t>
            </a:r>
            <a:r>
              <a:rPr lang="en-US" dirty="0"/>
              <a:t> </a:t>
            </a:r>
            <a:r>
              <a:rPr lang="en-US" dirty="0" err="1"/>
              <a:t>bagi</a:t>
            </a:r>
            <a:r>
              <a:rPr lang="en-US" dirty="0"/>
              <a:t> </a:t>
            </a:r>
            <a:r>
              <a:rPr lang="en-US" dirty="0" err="1"/>
              <a:t>jabatan</a:t>
            </a:r>
            <a:r>
              <a:rPr lang="en-US" dirty="0"/>
              <a:t> </a:t>
            </a:r>
            <a:r>
              <a:rPr lang="en-US" dirty="0" err="1"/>
              <a:t>Asisten</a:t>
            </a:r>
            <a:r>
              <a:rPr lang="en-US" dirty="0"/>
              <a:t> </a:t>
            </a:r>
            <a:r>
              <a:rPr lang="en-US" dirty="0" err="1"/>
              <a:t>Ahli</a:t>
            </a:r>
            <a:r>
              <a:rPr lang="en-US" dirty="0"/>
              <a:t> </a:t>
            </a:r>
            <a:r>
              <a:rPr lang="en-US" dirty="0" err="1"/>
              <a:t>dan</a:t>
            </a:r>
            <a:r>
              <a:rPr lang="en-US" dirty="0"/>
              <a:t> </a:t>
            </a:r>
            <a:r>
              <a:rPr lang="en-US" dirty="0" err="1"/>
              <a:t>Lektor</a:t>
            </a:r>
            <a:r>
              <a:rPr lang="en-US" dirty="0"/>
              <a:t> </a:t>
            </a:r>
            <a:r>
              <a:rPr lang="en-US" dirty="0" err="1"/>
              <a:t>serta</a:t>
            </a:r>
            <a:r>
              <a:rPr lang="en-US" dirty="0"/>
              <a:t> </a:t>
            </a:r>
            <a:r>
              <a:rPr lang="en-US" dirty="0" err="1"/>
              <a:t>usulan</a:t>
            </a:r>
            <a:r>
              <a:rPr lang="en-US" dirty="0"/>
              <a:t> </a:t>
            </a:r>
            <a:r>
              <a:rPr lang="en-US" dirty="0" err="1"/>
              <a:t>kenaikan</a:t>
            </a:r>
            <a:r>
              <a:rPr lang="en-US" dirty="0"/>
              <a:t> </a:t>
            </a:r>
            <a:r>
              <a:rPr lang="en-US" dirty="0" err="1"/>
              <a:t>pangkat</a:t>
            </a:r>
            <a:r>
              <a:rPr lang="en-US" dirty="0"/>
              <a:t> </a:t>
            </a:r>
            <a:r>
              <a:rPr lang="en-US" dirty="0" err="1"/>
              <a:t>dalam</a:t>
            </a:r>
            <a:r>
              <a:rPr lang="en-US" dirty="0"/>
              <a:t> </a:t>
            </a:r>
            <a:r>
              <a:rPr lang="en-US" dirty="0" err="1"/>
              <a:t>lingkup</a:t>
            </a:r>
            <a:r>
              <a:rPr lang="en-US" dirty="0"/>
              <a:t> </a:t>
            </a:r>
            <a:r>
              <a:rPr lang="en-US" dirty="0" err="1"/>
              <a:t>jabatan-jabatan</a:t>
            </a:r>
            <a:r>
              <a:rPr lang="en-US" dirty="0"/>
              <a:t> </a:t>
            </a:r>
            <a:r>
              <a:rPr lang="en-US" dirty="0" err="1"/>
              <a:t>tersebut</a:t>
            </a:r>
            <a:r>
              <a:rPr lang="en-US" dirty="0"/>
              <a:t> </a:t>
            </a:r>
            <a:r>
              <a:rPr lang="en-US" dirty="0" err="1"/>
              <a:t>kepada</a:t>
            </a:r>
            <a:r>
              <a:rPr lang="en-US" dirty="0"/>
              <a:t> </a:t>
            </a:r>
            <a:r>
              <a:rPr lang="en-US" dirty="0" err="1" smtClean="0"/>
              <a:t>Rektor</a:t>
            </a:r>
            <a:r>
              <a:rPr lang="en-US" dirty="0" smtClean="0"/>
              <a:t>; </a:t>
            </a:r>
          </a:p>
          <a:p>
            <a:pPr marL="1085850" lvl="1" indent="-342900">
              <a:buFont typeface="+mj-lt"/>
              <a:buAutoNum type="alphaLcPeriod"/>
            </a:pPr>
            <a:r>
              <a:rPr lang="en-US" dirty="0" err="1" smtClean="0"/>
              <a:t>pemimpin</a:t>
            </a:r>
            <a:r>
              <a:rPr lang="en-US" dirty="0" smtClean="0"/>
              <a:t> </a:t>
            </a:r>
            <a:r>
              <a:rPr lang="en-US" dirty="0" err="1" smtClean="0"/>
              <a:t>fakultas</a:t>
            </a:r>
            <a:r>
              <a:rPr lang="en-US" dirty="0" smtClean="0"/>
              <a:t>/unit </a:t>
            </a:r>
            <a:r>
              <a:rPr lang="en-US" dirty="0" err="1" smtClean="0"/>
              <a:t>atau</a:t>
            </a:r>
            <a:r>
              <a:rPr lang="en-US" dirty="0" smtClean="0"/>
              <a:t> yang </a:t>
            </a:r>
            <a:r>
              <a:rPr lang="en-US" dirty="0" err="1" smtClean="0"/>
              <a:t>setara</a:t>
            </a:r>
            <a:r>
              <a:rPr lang="en-US" dirty="0" smtClean="0"/>
              <a:t> </a:t>
            </a:r>
            <a:r>
              <a:rPr lang="en-US" dirty="0" err="1" smtClean="0"/>
              <a:t>dengan</a:t>
            </a:r>
            <a:r>
              <a:rPr lang="en-US" dirty="0" smtClean="0"/>
              <a:t> </a:t>
            </a:r>
            <a:r>
              <a:rPr lang="en-US" dirty="0" err="1" smtClean="0"/>
              <a:t>pertimbangan</a:t>
            </a:r>
            <a:r>
              <a:rPr lang="en-US" dirty="0" smtClean="0"/>
              <a:t>/</a:t>
            </a:r>
            <a:r>
              <a:rPr lang="en-US" dirty="0" err="1" smtClean="0"/>
              <a:t>persetujuan</a:t>
            </a:r>
            <a:r>
              <a:rPr lang="en-US" dirty="0" smtClean="0"/>
              <a:t> </a:t>
            </a:r>
            <a:r>
              <a:rPr lang="en-US" dirty="0" err="1" smtClean="0"/>
              <a:t>senat</a:t>
            </a:r>
            <a:r>
              <a:rPr lang="en-US" dirty="0" smtClean="0"/>
              <a:t> </a:t>
            </a:r>
            <a:r>
              <a:rPr lang="en-US" dirty="0" err="1" smtClean="0"/>
              <a:t>fakultas</a:t>
            </a:r>
            <a:r>
              <a:rPr lang="en-US" dirty="0" smtClean="0"/>
              <a:t> </a:t>
            </a:r>
            <a:r>
              <a:rPr lang="en-US" dirty="0" err="1" smtClean="0"/>
              <a:t>meneruskan</a:t>
            </a:r>
            <a:r>
              <a:rPr lang="en-US" dirty="0" smtClean="0"/>
              <a:t> </a:t>
            </a:r>
            <a:r>
              <a:rPr lang="en-US" dirty="0" err="1" smtClean="0"/>
              <a:t>usul</a:t>
            </a:r>
            <a:r>
              <a:rPr lang="en-US" dirty="0" smtClean="0"/>
              <a:t> </a:t>
            </a:r>
            <a:r>
              <a:rPr lang="en-US" dirty="0" err="1" smtClean="0"/>
              <a:t>penetapan</a:t>
            </a:r>
            <a:r>
              <a:rPr lang="en-US" dirty="0" smtClean="0"/>
              <a:t> </a:t>
            </a:r>
            <a:r>
              <a:rPr lang="en-US" dirty="0" err="1" smtClean="0"/>
              <a:t>angka</a:t>
            </a:r>
            <a:r>
              <a:rPr lang="en-US" dirty="0" smtClean="0"/>
              <a:t> </a:t>
            </a:r>
            <a:r>
              <a:rPr lang="en-US" dirty="0" err="1" smtClean="0"/>
              <a:t>kredit</a:t>
            </a:r>
            <a:r>
              <a:rPr lang="en-US" dirty="0" smtClean="0"/>
              <a:t> </a:t>
            </a:r>
            <a:r>
              <a:rPr lang="en-US" dirty="0" err="1" smtClean="0"/>
              <a:t>bagi</a:t>
            </a:r>
            <a:r>
              <a:rPr lang="en-US" dirty="0" smtClean="0"/>
              <a:t> </a:t>
            </a:r>
            <a:r>
              <a:rPr lang="en-US" dirty="0" err="1" smtClean="0"/>
              <a:t>kenaikan</a:t>
            </a:r>
            <a:r>
              <a:rPr lang="en-US" dirty="0" smtClean="0"/>
              <a:t> </a:t>
            </a:r>
            <a:r>
              <a:rPr lang="en-US" dirty="0" err="1" smtClean="0"/>
              <a:t>jabatan</a:t>
            </a:r>
            <a:r>
              <a:rPr lang="en-US" dirty="0" smtClean="0"/>
              <a:t> </a:t>
            </a:r>
            <a:r>
              <a:rPr lang="en-US" dirty="0" err="1" smtClean="0"/>
              <a:t>ke</a:t>
            </a:r>
            <a:r>
              <a:rPr lang="en-US" dirty="0" smtClean="0"/>
              <a:t> </a:t>
            </a:r>
            <a:r>
              <a:rPr lang="en-US" dirty="0" err="1" smtClean="0"/>
              <a:t>Lektor</a:t>
            </a:r>
            <a:r>
              <a:rPr lang="en-US" dirty="0" smtClean="0"/>
              <a:t> </a:t>
            </a:r>
            <a:r>
              <a:rPr lang="en-US" dirty="0" err="1" smtClean="0"/>
              <a:t>Kepala</a:t>
            </a:r>
            <a:r>
              <a:rPr lang="en-US" dirty="0" smtClean="0"/>
              <a:t> </a:t>
            </a:r>
            <a:r>
              <a:rPr lang="en-US" dirty="0" err="1" smtClean="0"/>
              <a:t>dan</a:t>
            </a:r>
            <a:r>
              <a:rPr lang="en-US" dirty="0" smtClean="0"/>
              <a:t> </a:t>
            </a:r>
            <a:r>
              <a:rPr lang="en-US" dirty="0" err="1" smtClean="0"/>
              <a:t>Profesor</a:t>
            </a:r>
            <a:r>
              <a:rPr lang="en-US" dirty="0" smtClean="0"/>
              <a:t> </a:t>
            </a:r>
            <a:r>
              <a:rPr lang="en-US" dirty="0" err="1" smtClean="0"/>
              <a:t>serta</a:t>
            </a:r>
            <a:r>
              <a:rPr lang="en-US" dirty="0" smtClean="0"/>
              <a:t> </a:t>
            </a:r>
            <a:r>
              <a:rPr lang="en-US" dirty="0" err="1" smtClean="0"/>
              <a:t>kenaikan</a:t>
            </a:r>
            <a:r>
              <a:rPr lang="en-US" dirty="0" smtClean="0"/>
              <a:t> </a:t>
            </a:r>
            <a:r>
              <a:rPr lang="en-US" dirty="0" err="1" smtClean="0"/>
              <a:t>pangkat</a:t>
            </a:r>
            <a:r>
              <a:rPr lang="en-US" dirty="0" smtClean="0"/>
              <a:t> </a:t>
            </a:r>
            <a:r>
              <a:rPr lang="en-US" dirty="0" err="1" smtClean="0"/>
              <a:t>dalam</a:t>
            </a:r>
            <a:r>
              <a:rPr lang="en-US" dirty="0" smtClean="0"/>
              <a:t> </a:t>
            </a:r>
            <a:r>
              <a:rPr lang="en-US" dirty="0" err="1" smtClean="0"/>
              <a:t>lingkup</a:t>
            </a:r>
            <a:r>
              <a:rPr lang="en-US" dirty="0" smtClean="0"/>
              <a:t> </a:t>
            </a:r>
            <a:r>
              <a:rPr lang="en-US" dirty="0" err="1" smtClean="0"/>
              <a:t>jabatan-jabatan</a:t>
            </a:r>
            <a:r>
              <a:rPr lang="en-US" dirty="0" smtClean="0"/>
              <a:t> </a:t>
            </a:r>
            <a:r>
              <a:rPr lang="en-US" dirty="0" err="1" smtClean="0"/>
              <a:t>tersebut</a:t>
            </a:r>
            <a:r>
              <a:rPr lang="en-US" dirty="0" smtClean="0"/>
              <a:t> </a:t>
            </a:r>
            <a:r>
              <a:rPr lang="en-US" dirty="0" err="1" smtClean="0"/>
              <a:t>kepada</a:t>
            </a:r>
            <a:r>
              <a:rPr lang="en-US" dirty="0" smtClean="0"/>
              <a:t> </a:t>
            </a:r>
            <a:r>
              <a:rPr lang="en-US" dirty="0" err="1" smtClean="0"/>
              <a:t>Rektor</a:t>
            </a:r>
            <a:r>
              <a:rPr lang="en-US" dirty="0" smtClean="0"/>
              <a:t>;</a:t>
            </a:r>
            <a:endParaRPr lang="en-US" altLang="en-US" dirty="0" smtClean="0">
              <a:ea typeface="Arial Unicode MS" panose="020B0604020202020204" pitchFamily="34" charset="-128"/>
              <a:cs typeface="Arial Unicode MS" panose="020B0604020202020204" pitchFamily="34" charset="-128"/>
            </a:endParaRP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2085735487"/>
              </p:ext>
            </p:extLst>
          </p:nvPr>
        </p:nvGraphicFramePr>
        <p:xfrm>
          <a:off x="914400" y="1066800"/>
          <a:ext cx="8001000" cy="5445409"/>
        </p:xfrm>
        <a:graphic>
          <a:graphicData uri="http://schemas.openxmlformats.org/drawingml/2006/table">
            <a:tbl>
              <a:tblPr firstRow="1" bandRow="1">
                <a:tableStyleId>{5C22544A-7EE6-4342-B048-85BDC9FD1C3A}</a:tableStyleId>
              </a:tblPr>
              <a:tblGrid>
                <a:gridCol w="457200"/>
                <a:gridCol w="1295400"/>
                <a:gridCol w="2514600"/>
                <a:gridCol w="1981200"/>
                <a:gridCol w="1752600"/>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56689">
                <a:tc>
                  <a:txBody>
                    <a:bodyPr/>
                    <a:lstStyle/>
                    <a:p>
                      <a:r>
                        <a:rPr lang="en-US" sz="1200" dirty="0" smtClean="0">
                          <a:latin typeface="Constantia" pitchFamily="18" charset="0"/>
                        </a:rPr>
                        <a:t>3</a:t>
                      </a:r>
                      <a:endParaRPr lang="id-ID" sz="1200" dirty="0">
                        <a:latin typeface="Constantia" pitchFamily="18" charset="0"/>
                      </a:endParaRPr>
                    </a:p>
                  </a:txBody>
                  <a:tcPr/>
                </a:tc>
                <a:tc>
                  <a:txBody>
                    <a:bodyPr/>
                    <a:lstStyle/>
                    <a:p>
                      <a:r>
                        <a:rPr lang="en-US" sz="1200" dirty="0" err="1" smtClean="0">
                          <a:latin typeface="Constantia" pitchFamily="18" charset="0"/>
                        </a:rPr>
                        <a:t>Lektor</a:t>
                      </a:r>
                      <a:r>
                        <a:rPr lang="en-US" sz="1200" dirty="0" smtClean="0">
                          <a:latin typeface="Constantia" pitchFamily="18" charset="0"/>
                        </a:rPr>
                        <a:t> </a:t>
                      </a:r>
                      <a:r>
                        <a:rPr lang="en-US" sz="1200" dirty="0" err="1" smtClean="0">
                          <a:latin typeface="Constantia" pitchFamily="18" charset="0"/>
                        </a:rPr>
                        <a:t>Kepala</a:t>
                      </a:r>
                      <a:endParaRPr lang="id-ID" sz="1200" dirty="0">
                        <a:latin typeface="Constantia" pitchFamily="18" charset="0"/>
                      </a:endParaRPr>
                    </a:p>
                  </a:txBody>
                  <a:tcPr/>
                </a:tc>
                <a:tc>
                  <a:txBody>
                    <a:bodyPr/>
                    <a:lstStyle/>
                    <a:p>
                      <a:pPr marL="228600" indent="-228600">
                        <a:buFont typeface="+mj-lt"/>
                        <a:buAutoNum type="alphaLcPeriod"/>
                      </a:pPr>
                      <a:r>
                        <a:rPr lang="id-ID" sz="1200" kern="1200" baseline="0" dirty="0" smtClean="0">
                          <a:solidFill>
                            <a:schemeClr val="dk1"/>
                          </a:solidFill>
                          <a:latin typeface="Constantia" pitchFamily="18" charset="0"/>
                          <a:ea typeface="+mn-ea"/>
                          <a:cs typeface="+mn-cs"/>
                        </a:rPr>
                        <a:t>Berijazah magister atau doktor dari program studi atau perguruan tinggi terakreditasi dalam bidang ilmu yang sesuai dengan bidang ilmu penugasannya;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Mampu mendidik secara profesional;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es-ES" sz="1200" kern="1200" baseline="0" dirty="0" err="1" smtClean="0">
                          <a:solidFill>
                            <a:schemeClr val="dk1"/>
                          </a:solidFill>
                          <a:latin typeface="Constantia" pitchFamily="18" charset="0"/>
                          <a:ea typeface="+mn-ea"/>
                          <a:cs typeface="+mn-cs"/>
                        </a:rPr>
                        <a:t>Mampu</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menerapkan</a:t>
                      </a:r>
                      <a:r>
                        <a:rPr lang="es-ES" sz="1200" kern="1200" baseline="0" dirty="0" smtClean="0">
                          <a:solidFill>
                            <a:schemeClr val="dk1"/>
                          </a:solidFill>
                          <a:latin typeface="Constantia" pitchFamily="18" charset="0"/>
                          <a:ea typeface="+mn-ea"/>
                          <a:cs typeface="+mn-cs"/>
                        </a:rPr>
                        <a:t> dan </a:t>
                      </a:r>
                      <a:r>
                        <a:rPr lang="es-ES" sz="1200" kern="1200" baseline="0" dirty="0" err="1" smtClean="0">
                          <a:solidFill>
                            <a:schemeClr val="dk1"/>
                          </a:solidFill>
                          <a:latin typeface="Constantia" pitchFamily="18" charset="0"/>
                          <a:ea typeface="+mn-ea"/>
                          <a:cs typeface="+mn-cs"/>
                        </a:rPr>
                        <a:t>mengembangkan</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proses</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pembelajaran</a:t>
                      </a:r>
                      <a:r>
                        <a:rPr lang="es-ES" sz="1200" kern="1200" baseline="0" dirty="0" smtClean="0">
                          <a:solidFill>
                            <a:schemeClr val="dk1"/>
                          </a:solidFill>
                          <a:latin typeface="Constantia" pitchFamily="18" charset="0"/>
                          <a:ea typeface="+mn-ea"/>
                          <a:cs typeface="+mn-cs"/>
                        </a:rPr>
                        <a:t> dan </a:t>
                      </a:r>
                      <a:r>
                        <a:rPr lang="es-ES" sz="1200" kern="1200" baseline="0" dirty="0" err="1" smtClean="0">
                          <a:solidFill>
                            <a:schemeClr val="dk1"/>
                          </a:solidFill>
                          <a:latin typeface="Constantia" pitchFamily="18" charset="0"/>
                          <a:ea typeface="+mn-ea"/>
                          <a:cs typeface="+mn-cs"/>
                        </a:rPr>
                        <a:t>pembimbingan</a:t>
                      </a:r>
                      <a:r>
                        <a:rPr lang="es-ES" sz="1200" kern="1200" baseline="0" dirty="0" smtClean="0">
                          <a:solidFill>
                            <a:schemeClr val="dk1"/>
                          </a:solidFill>
                          <a:latin typeface="Constantia" pitchFamily="18" charset="0"/>
                          <a:ea typeface="+mn-ea"/>
                          <a:cs typeface="+mn-cs"/>
                        </a:rPr>
                        <a:t> secara </a:t>
                      </a:r>
                      <a:r>
                        <a:rPr lang="es-ES" sz="1200" kern="1200" baseline="0" dirty="0" err="1" smtClean="0">
                          <a:solidFill>
                            <a:schemeClr val="dk1"/>
                          </a:solidFill>
                          <a:latin typeface="Constantia" pitchFamily="18" charset="0"/>
                          <a:ea typeface="+mn-ea"/>
                          <a:cs typeface="+mn-cs"/>
                        </a:rPr>
                        <a:t>mandiri</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bagi</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mahasiswa</a:t>
                      </a:r>
                      <a:r>
                        <a:rPr lang="es-ES" sz="1200" kern="1200" baseline="0" dirty="0" smtClean="0">
                          <a:solidFill>
                            <a:schemeClr val="dk1"/>
                          </a:solidFill>
                          <a:latin typeface="Constantia" pitchFamily="18" charset="0"/>
                          <a:ea typeface="+mn-ea"/>
                          <a:cs typeface="+mn-cs"/>
                        </a:rPr>
                        <a:t> diploma, </a:t>
                      </a:r>
                      <a:r>
                        <a:rPr lang="es-ES" sz="1200" kern="1200" baseline="0" dirty="0" err="1" smtClean="0">
                          <a:solidFill>
                            <a:schemeClr val="dk1"/>
                          </a:solidFill>
                          <a:latin typeface="Constantia" pitchFamily="18" charset="0"/>
                          <a:ea typeface="+mn-ea"/>
                          <a:cs typeface="+mn-cs"/>
                        </a:rPr>
                        <a:t>sarjana</a:t>
                      </a:r>
                      <a:r>
                        <a:rPr lang="es-ES" sz="1200" kern="1200" baseline="0" dirty="0" smtClean="0">
                          <a:solidFill>
                            <a:schemeClr val="dk1"/>
                          </a:solidFill>
                          <a:latin typeface="Constantia" pitchFamily="18" charset="0"/>
                          <a:ea typeface="+mn-ea"/>
                          <a:cs typeface="+mn-cs"/>
                        </a:rPr>
                        <a:t> dan/</a:t>
                      </a:r>
                      <a:r>
                        <a:rPr lang="es-ES" sz="1200" kern="1200" baseline="0" dirty="0" err="1" smtClean="0">
                          <a:solidFill>
                            <a:schemeClr val="dk1"/>
                          </a:solidFill>
                          <a:latin typeface="Constantia" pitchFamily="18" charset="0"/>
                          <a:ea typeface="+mn-ea"/>
                          <a:cs typeface="+mn-cs"/>
                        </a:rPr>
                        <a:t>atau</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pascasarjana</a:t>
                      </a:r>
                      <a:r>
                        <a:rPr lang="es-ES" sz="1200" kern="1200" baseline="0" dirty="0" smtClean="0">
                          <a:solidFill>
                            <a:schemeClr val="dk1"/>
                          </a:solidFill>
                          <a:latin typeface="Constantia" pitchFamily="18" charset="0"/>
                          <a:ea typeface="+mn-ea"/>
                          <a:cs typeface="+mn-cs"/>
                        </a:rPr>
                        <a:t>;</a:t>
                      </a:r>
                    </a:p>
                    <a:p>
                      <a:pPr marL="228600" indent="-228600">
                        <a:buFont typeface="+mj-lt"/>
                        <a:buAutoNum type="alphaLcPeriod"/>
                      </a:pPr>
                      <a:endParaRPr lang="es-E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Mampu menganalisis bidang ilmu yang menjadi penugasannya; </a:t>
                      </a:r>
                    </a:p>
                  </a:txBody>
                  <a:tcPr/>
                </a:tc>
                <a:tc>
                  <a:txBody>
                    <a:bodyPr/>
                    <a:lstStyle/>
                    <a:p>
                      <a:pPr marL="228600" indent="-228600">
                        <a:buFont typeface="+mj-lt"/>
                        <a:buAutoNum type="alphaLcPeriod"/>
                      </a:pPr>
                      <a:r>
                        <a:rPr lang="en-US" sz="1200" kern="1200" baseline="0" dirty="0" err="1" smtClean="0">
                          <a:solidFill>
                            <a:schemeClr val="dk1"/>
                          </a:solidFill>
                          <a:latin typeface="Constantia" pitchFamily="18" charset="0"/>
                          <a:ea typeface="+mn-ea"/>
                          <a:cs typeface="+mn-cs"/>
                        </a:rPr>
                        <a:t>Mengikuti</a:t>
                      </a:r>
                      <a:r>
                        <a:rPr lang="en-US" sz="1200" kern="1200" baseline="0" dirty="0" smtClean="0">
                          <a:solidFill>
                            <a:schemeClr val="dk1"/>
                          </a:solidFill>
                          <a:latin typeface="Constantia" pitchFamily="18" charset="0"/>
                          <a:ea typeface="+mn-ea"/>
                          <a:cs typeface="+mn-cs"/>
                        </a:rPr>
                        <a:t> p</a:t>
                      </a:r>
                      <a:r>
                        <a:rPr lang="id-ID" sz="1200" kern="1200" baseline="0" dirty="0" smtClean="0">
                          <a:solidFill>
                            <a:schemeClr val="dk1"/>
                          </a:solidFill>
                          <a:latin typeface="Constantia" pitchFamily="18" charset="0"/>
                          <a:ea typeface="+mn-ea"/>
                          <a:cs typeface="+mn-cs"/>
                        </a:rPr>
                        <a:t>endidikan dan/atau pelatihan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Melaksanakan pengajaran hingga jenjang doktor</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Membimbing dosen yang lebih rendah jabatannya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Membina kegiatan mahasiswa di bidang akademik dan kemahasiswaan</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Mengembangkan bahan ajar </a:t>
                      </a:r>
                    </a:p>
                    <a:p>
                      <a:r>
                        <a:rPr lang="id-ID" sz="1800" kern="1200" baseline="0" dirty="0" smtClean="0">
                          <a:solidFill>
                            <a:schemeClr val="dk1"/>
                          </a:solidFill>
                          <a:latin typeface="+mn-lt"/>
                          <a:ea typeface="+mn-ea"/>
                          <a:cs typeface="+mn-cs"/>
                        </a:rPr>
                        <a:t>	</a:t>
                      </a:r>
                    </a:p>
                  </a:txBody>
                  <a:tcPr/>
                </a:tc>
                <a:tc>
                  <a:txBody>
                    <a:bodyPr/>
                    <a:lstStyle/>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Memiliki angka kredit yang memenuhi persyaratan dengan proporsi: </a:t>
                      </a: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Pendidikan: </a:t>
                      </a:r>
                      <a:r>
                        <a:rPr lang="id-ID" sz="1200" u="sng" kern="1200" baseline="0" dirty="0" smtClean="0">
                          <a:solidFill>
                            <a:schemeClr val="dk1"/>
                          </a:solidFill>
                          <a:latin typeface="Constantia" pitchFamily="18" charset="0"/>
                          <a:ea typeface="+mn-ea"/>
                          <a:cs typeface="+mn-cs"/>
                        </a:rPr>
                        <a:t>&gt;</a:t>
                      </a:r>
                      <a:r>
                        <a:rPr lang="id-ID" sz="1200" kern="1200" baseline="0" dirty="0" smtClean="0">
                          <a:solidFill>
                            <a:schemeClr val="dk1"/>
                          </a:solidFill>
                          <a:latin typeface="Constantia" pitchFamily="18" charset="0"/>
                          <a:ea typeface="+mn-ea"/>
                          <a:cs typeface="+mn-cs"/>
                        </a:rPr>
                        <a:t> 40%</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Penelitian: </a:t>
                      </a:r>
                      <a:r>
                        <a:rPr lang="id-ID" sz="1200" u="sng" kern="1200" baseline="0" dirty="0" smtClean="0">
                          <a:solidFill>
                            <a:schemeClr val="dk1"/>
                          </a:solidFill>
                          <a:latin typeface="Constantia" pitchFamily="18" charset="0"/>
                          <a:ea typeface="+mn-ea"/>
                          <a:cs typeface="+mn-cs"/>
                        </a:rPr>
                        <a:t>&gt;</a:t>
                      </a:r>
                      <a:r>
                        <a:rPr lang="id-ID" sz="1200" kern="1200" baseline="0" dirty="0" smtClean="0">
                          <a:solidFill>
                            <a:schemeClr val="dk1"/>
                          </a:solidFill>
                          <a:latin typeface="Constantia" pitchFamily="18" charset="0"/>
                          <a:ea typeface="+mn-ea"/>
                          <a:cs typeface="+mn-cs"/>
                        </a:rPr>
                        <a:t> 40%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Pengabdian kepada Masyarakat : </a:t>
                      </a:r>
                      <a:r>
                        <a:rPr lang="id-ID" sz="1200" u="sng" kern="1200" baseline="0" dirty="0" smtClean="0">
                          <a:solidFill>
                            <a:schemeClr val="dk1"/>
                          </a:solidFill>
                          <a:latin typeface="Constantia" pitchFamily="18" charset="0"/>
                          <a:ea typeface="+mn-ea"/>
                          <a:cs typeface="+mn-cs"/>
                        </a:rPr>
                        <a:t>&lt;</a:t>
                      </a:r>
                      <a:r>
                        <a:rPr lang="id-ID" sz="1200" kern="1200" baseline="0" dirty="0" smtClean="0">
                          <a:solidFill>
                            <a:schemeClr val="dk1"/>
                          </a:solidFill>
                          <a:latin typeface="Constantia" pitchFamily="18" charset="0"/>
                          <a:ea typeface="+mn-ea"/>
                          <a:cs typeface="+mn-cs"/>
                        </a:rPr>
                        <a:t> 10%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Penunjang Tri Dharma: </a:t>
                      </a:r>
                      <a:r>
                        <a:rPr lang="id-ID" sz="1200" u="sng" kern="1200" baseline="0" dirty="0" smtClean="0">
                          <a:solidFill>
                            <a:schemeClr val="dk1"/>
                          </a:solidFill>
                          <a:latin typeface="Constantia" pitchFamily="18" charset="0"/>
                          <a:ea typeface="+mn-ea"/>
                          <a:cs typeface="+mn-cs"/>
                        </a:rPr>
                        <a:t>&lt;</a:t>
                      </a:r>
                      <a:r>
                        <a:rPr lang="id-ID" sz="1200" kern="1200" baseline="0" dirty="0" smtClean="0">
                          <a:solidFill>
                            <a:schemeClr val="dk1"/>
                          </a:solidFill>
                          <a:latin typeface="Constantia" pitchFamily="18" charset="0"/>
                          <a:ea typeface="+mn-ea"/>
                          <a:cs typeface="+mn-cs"/>
                        </a:rPr>
                        <a:t> 10% </a:t>
                      </a:r>
                    </a:p>
                    <a:p>
                      <a:pPr marL="228600" indent="-228600">
                        <a:buFont typeface="+mj-lt"/>
                        <a:buAutoNum type="alphaLcPeriod" startAt="2"/>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2"/>
                      </a:pPr>
                      <a:r>
                        <a:rPr lang="id-ID" sz="1200" kern="1200" baseline="0" dirty="0" smtClean="0">
                          <a:solidFill>
                            <a:schemeClr val="dk1"/>
                          </a:solidFill>
                          <a:latin typeface="Constantia" pitchFamily="18" charset="0"/>
                          <a:ea typeface="+mn-ea"/>
                          <a:cs typeface="+mn-cs"/>
                        </a:rPr>
                        <a:t>Memiliki Sertifikat Pendidik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2"/>
                      </a:pPr>
                      <a:endParaRPr lang="en-US" sz="1200" kern="1200" baseline="0" dirty="0" smtClean="0">
                        <a:solidFill>
                          <a:schemeClr val="dk1"/>
                        </a:solidFill>
                        <a:latin typeface="Constantia" pitchFamily="18" charset="0"/>
                        <a:ea typeface="+mn-ea"/>
                        <a:cs typeface="+mn-cs"/>
                      </a:endParaRPr>
                    </a:p>
                  </a:txBody>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40</a:t>
            </a:fld>
            <a:endParaRPr lang="en-US"/>
          </a:p>
        </p:txBody>
      </p:sp>
      <p:sp>
        <p:nvSpPr>
          <p:cNvPr id="7" name="Rectangle 6"/>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914400" y="1066800"/>
          <a:ext cx="8001000" cy="5486400"/>
        </p:xfrm>
        <a:graphic>
          <a:graphicData uri="http://schemas.openxmlformats.org/drawingml/2006/table">
            <a:tbl>
              <a:tblPr firstRow="1" bandRow="1">
                <a:tableStyleId>{5C22544A-7EE6-4342-B048-85BDC9FD1C3A}</a:tableStyleId>
              </a:tblPr>
              <a:tblGrid>
                <a:gridCol w="457200"/>
                <a:gridCol w="1295400"/>
                <a:gridCol w="2514600"/>
                <a:gridCol w="1981200"/>
                <a:gridCol w="1752600"/>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56689">
                <a:tc>
                  <a:txBody>
                    <a:bodyPr/>
                    <a:lstStyle/>
                    <a:p>
                      <a:r>
                        <a:rPr lang="en-US" sz="1200" dirty="0" smtClean="0">
                          <a:latin typeface="Constantia" pitchFamily="18" charset="0"/>
                        </a:rPr>
                        <a:t>3</a:t>
                      </a:r>
                      <a:endParaRPr lang="id-ID" sz="1200" dirty="0">
                        <a:latin typeface="Constantia" pitchFamily="18" charset="0"/>
                      </a:endParaRPr>
                    </a:p>
                  </a:txBody>
                  <a:tcPr/>
                </a:tc>
                <a:tc>
                  <a:txBody>
                    <a:bodyPr/>
                    <a:lstStyle/>
                    <a:p>
                      <a:r>
                        <a:rPr lang="en-US" sz="1200" dirty="0" err="1" smtClean="0">
                          <a:latin typeface="Constantia" pitchFamily="18" charset="0"/>
                        </a:rPr>
                        <a:t>Lektor</a:t>
                      </a:r>
                      <a:r>
                        <a:rPr lang="en-US" sz="1200" dirty="0" smtClean="0">
                          <a:latin typeface="Constantia" pitchFamily="18" charset="0"/>
                        </a:rPr>
                        <a:t> </a:t>
                      </a:r>
                      <a:r>
                        <a:rPr lang="en-US" sz="1200" dirty="0" err="1" smtClean="0">
                          <a:latin typeface="Constantia" pitchFamily="18" charset="0"/>
                        </a:rPr>
                        <a:t>Kepala</a:t>
                      </a:r>
                      <a:endParaRPr lang="id-ID" sz="1200" dirty="0">
                        <a:latin typeface="Constantia" pitchFamily="18" charset="0"/>
                      </a:endParaRPr>
                    </a:p>
                  </a:txBody>
                  <a:tcPr/>
                </a:tc>
                <a:tc>
                  <a:txBody>
                    <a:bodyPr/>
                    <a:lstStyle/>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Mampu menerapkan dan menganalisis teori bidang ilmu yang</a:t>
                      </a:r>
                      <a:r>
                        <a:rPr lang="en-US" sz="1200" kern="1200" baseline="0" dirty="0" smtClean="0">
                          <a:solidFill>
                            <a:schemeClr val="dk1"/>
                          </a:solidFill>
                          <a:latin typeface="Constantia" pitchFamily="18" charset="0"/>
                          <a:ea typeface="+mn-ea"/>
                          <a:cs typeface="+mn-cs"/>
                        </a:rPr>
                        <a:t> </a:t>
                      </a:r>
                      <a:r>
                        <a:rPr lang="id-ID" sz="1200" kern="1200" baseline="0" dirty="0" smtClean="0">
                          <a:solidFill>
                            <a:schemeClr val="dk1"/>
                          </a:solidFill>
                          <a:latin typeface="Constantia" pitchFamily="18" charset="0"/>
                          <a:ea typeface="+mn-ea"/>
                          <a:cs typeface="+mn-cs"/>
                        </a:rPr>
                        <a:t>menjadi penugasannya dalam pelaksanaan penelitian dan pengabdian kepada masyarakat;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Mampu menulis karya ilmiah yang dipublikasikan pada jurnal nasional terakreditasi atau jurnal internasional bagi yang berijazah Doktor;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Mampu menulis karya ilmiah yang dipublikasikan pada jurnal internasional atau internasional bereputasi bagi yang berijazah Magister; </a:t>
                      </a:r>
                    </a:p>
                  </a:txBody>
                  <a:tcPr/>
                </a:tc>
                <a:tc>
                  <a:txBody>
                    <a:bodyPr/>
                    <a:lstStyle/>
                    <a:p>
                      <a:pPr marL="228600" indent="-228600">
                        <a:buFont typeface="+mj-lt"/>
                        <a:buAutoNum type="alphaLcPeriod" startAt="6"/>
                      </a:pPr>
                      <a:r>
                        <a:rPr lang="id-ID" sz="1200" kern="1200" baseline="0" dirty="0" smtClean="0">
                          <a:solidFill>
                            <a:schemeClr val="dk1"/>
                          </a:solidFill>
                          <a:latin typeface="Constantia" pitchFamily="18" charset="0"/>
                          <a:ea typeface="+mn-ea"/>
                          <a:cs typeface="+mn-cs"/>
                        </a:rPr>
                        <a:t>Menyampaikan presentasi ilmiah pada forum nasional dan internasional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6"/>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6"/>
                      </a:pPr>
                      <a:r>
                        <a:rPr lang="id-ID" sz="1200" kern="1200" baseline="0" dirty="0" smtClean="0">
                          <a:solidFill>
                            <a:schemeClr val="dk1"/>
                          </a:solidFill>
                          <a:latin typeface="Constantia" pitchFamily="18" charset="0"/>
                          <a:ea typeface="+mn-ea"/>
                          <a:cs typeface="+mn-cs"/>
                        </a:rPr>
                        <a:t>Menghasilkan karya ilmiah pada jurnal nasional terakreditasi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6"/>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6"/>
                      </a:pPr>
                      <a:r>
                        <a:rPr lang="id-ID" sz="1200" kern="1200" baseline="0" dirty="0" smtClean="0">
                          <a:solidFill>
                            <a:schemeClr val="dk1"/>
                          </a:solidFill>
                          <a:latin typeface="Constantia" pitchFamily="18" charset="0"/>
                          <a:ea typeface="+mn-ea"/>
                          <a:cs typeface="+mn-cs"/>
                        </a:rPr>
                        <a:t>Menghasilkan karya ilmiah dalam bentuk lain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6"/>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6"/>
                      </a:pPr>
                      <a:r>
                        <a:rPr lang="sv-SE" sz="1200" kern="1200" baseline="0" dirty="0" smtClean="0">
                          <a:solidFill>
                            <a:schemeClr val="dk1"/>
                          </a:solidFill>
                          <a:latin typeface="Constantia" pitchFamily="18" charset="0"/>
                          <a:ea typeface="+mn-ea"/>
                          <a:cs typeface="+mn-cs"/>
                        </a:rPr>
                        <a:t>Membuat rancangan dan karya teknologi/karya seni monumental/ seni pertunjukan </a:t>
                      </a:r>
                    </a:p>
                    <a:p>
                      <a:pPr marL="228600" indent="-228600">
                        <a:buFont typeface="+mj-lt"/>
                        <a:buAutoNum type="alphaLcPeriod" startAt="6"/>
                      </a:pPr>
                      <a:endParaRPr lang="sv-SE" sz="1200" kern="1200" baseline="0" dirty="0" smtClean="0">
                        <a:solidFill>
                          <a:schemeClr val="dk1"/>
                        </a:solidFill>
                        <a:latin typeface="Constantia" pitchFamily="18" charset="0"/>
                        <a:ea typeface="+mn-ea"/>
                        <a:cs typeface="+mn-cs"/>
                      </a:endParaRPr>
                    </a:p>
                    <a:p>
                      <a:pPr marL="228600" indent="-228600">
                        <a:buFont typeface="+mj-lt"/>
                        <a:buAutoNum type="alphaLcPeriod" startAt="6"/>
                      </a:pPr>
                      <a:r>
                        <a:rPr lang="id-ID" sz="1200" kern="1200" baseline="0" dirty="0" smtClean="0">
                          <a:solidFill>
                            <a:schemeClr val="dk1"/>
                          </a:solidFill>
                          <a:latin typeface="Constantia" pitchFamily="18" charset="0"/>
                          <a:ea typeface="+mn-ea"/>
                          <a:cs typeface="+mn-cs"/>
                        </a:rPr>
                        <a:t>Melaksanakan pengabdian masyarakat </a:t>
                      </a:r>
                    </a:p>
                    <a:p>
                      <a:r>
                        <a:rPr lang="id-ID" sz="1200" kern="1200" baseline="0" dirty="0" smtClean="0">
                          <a:solidFill>
                            <a:schemeClr val="dk1"/>
                          </a:solidFill>
                          <a:latin typeface="Constantia" pitchFamily="18" charset="0"/>
                          <a:ea typeface="+mn-ea"/>
                          <a:cs typeface="+mn-cs"/>
                        </a:rPr>
                        <a:t>	</a:t>
                      </a:r>
                    </a:p>
                    <a:p>
                      <a:pPr marL="228600" indent="-228600">
                        <a:buFont typeface="+mj-lt"/>
                        <a:buNone/>
                      </a:pPr>
                      <a:endParaRPr lang="id-ID" sz="1200" kern="1200" baseline="0" dirty="0" smtClean="0">
                        <a:solidFill>
                          <a:schemeClr val="dk1"/>
                        </a:solidFill>
                        <a:latin typeface="Constantia" pitchFamily="18" charset="0"/>
                        <a:ea typeface="+mn-ea"/>
                        <a:cs typeface="+mn-cs"/>
                      </a:endParaRPr>
                    </a:p>
                  </a:txBody>
                  <a:tcPr/>
                </a:tc>
                <a:tc>
                  <a:txBody>
                    <a:bodyPr/>
                    <a:lstStyle/>
                    <a:p>
                      <a:pPr marL="228600" indent="-228600">
                        <a:buFont typeface="+mj-lt"/>
                        <a:buAutoNum type="alphaLcPeriod" startAt="3"/>
                      </a:pPr>
                      <a:r>
                        <a:rPr lang="id-ID" sz="1200" kern="1200" baseline="0" dirty="0" smtClean="0">
                          <a:solidFill>
                            <a:schemeClr val="dk1"/>
                          </a:solidFill>
                          <a:latin typeface="Constantia" pitchFamily="18" charset="0"/>
                          <a:ea typeface="+mn-ea"/>
                          <a:cs typeface="+mn-cs"/>
                        </a:rPr>
                        <a:t>Memiliki karya ilmiah yang dipublikasikan di jurnal nasional terakreditasi atau internasional sebagai penulis pertama bagi yang berijazah Doktor.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3"/>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3"/>
                      </a:pPr>
                      <a:r>
                        <a:rPr lang="id-ID" sz="1200" kern="1200" baseline="0" dirty="0" smtClean="0">
                          <a:solidFill>
                            <a:schemeClr val="dk1"/>
                          </a:solidFill>
                          <a:latin typeface="Constantia" pitchFamily="18" charset="0"/>
                          <a:ea typeface="+mn-ea"/>
                          <a:cs typeface="+mn-cs"/>
                        </a:rPr>
                        <a:t>Memiliki karya ilmiah yang dipublikasikan di jurnal internasional atau internasional</a:t>
                      </a:r>
                      <a:r>
                        <a:rPr lang="en-US" sz="1200" kern="1200" baseline="0" dirty="0" smtClean="0">
                          <a:solidFill>
                            <a:schemeClr val="dk1"/>
                          </a:solidFill>
                          <a:latin typeface="Constantia" pitchFamily="18" charset="0"/>
                          <a:ea typeface="+mn-ea"/>
                          <a:cs typeface="+mn-cs"/>
                        </a:rPr>
                        <a:t> </a:t>
                      </a:r>
                      <a:r>
                        <a:rPr lang="id-ID" sz="1200" kern="1200" baseline="0" dirty="0" smtClean="0">
                          <a:solidFill>
                            <a:schemeClr val="dk1"/>
                          </a:solidFill>
                          <a:latin typeface="Constantia" pitchFamily="18" charset="0"/>
                          <a:ea typeface="+mn-ea"/>
                          <a:cs typeface="+mn-cs"/>
                        </a:rPr>
                        <a:t>bereputasi sebagai penulis pertama bagi yang berijazah Magister. </a:t>
                      </a:r>
                    </a:p>
                  </a:txBody>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41</a:t>
            </a:fld>
            <a:endParaRPr lang="en-US"/>
          </a:p>
        </p:txBody>
      </p:sp>
      <p:sp>
        <p:nvSpPr>
          <p:cNvPr id="7" name="Rectangle 6"/>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914400" y="1066800"/>
          <a:ext cx="8001000" cy="5445409"/>
        </p:xfrm>
        <a:graphic>
          <a:graphicData uri="http://schemas.openxmlformats.org/drawingml/2006/table">
            <a:tbl>
              <a:tblPr firstRow="1" bandRow="1">
                <a:tableStyleId>{5C22544A-7EE6-4342-B048-85BDC9FD1C3A}</a:tableStyleId>
              </a:tblPr>
              <a:tblGrid>
                <a:gridCol w="457200"/>
                <a:gridCol w="1295400"/>
                <a:gridCol w="2514600"/>
                <a:gridCol w="1981200"/>
                <a:gridCol w="1752600"/>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56689">
                <a:tc>
                  <a:txBody>
                    <a:bodyPr/>
                    <a:lstStyle/>
                    <a:p>
                      <a:r>
                        <a:rPr lang="en-US" sz="1200" dirty="0" smtClean="0">
                          <a:latin typeface="Constantia" pitchFamily="18" charset="0"/>
                        </a:rPr>
                        <a:t>3</a:t>
                      </a:r>
                      <a:endParaRPr lang="id-ID" sz="1200" dirty="0">
                        <a:latin typeface="Constantia" pitchFamily="18" charset="0"/>
                      </a:endParaRPr>
                    </a:p>
                  </a:txBody>
                  <a:tcPr/>
                </a:tc>
                <a:tc>
                  <a:txBody>
                    <a:bodyPr/>
                    <a:lstStyle/>
                    <a:p>
                      <a:r>
                        <a:rPr lang="en-US" sz="1200" dirty="0" err="1" smtClean="0">
                          <a:latin typeface="Constantia" pitchFamily="18" charset="0"/>
                        </a:rPr>
                        <a:t>Lektor</a:t>
                      </a:r>
                      <a:r>
                        <a:rPr lang="en-US" sz="1200" dirty="0" smtClean="0">
                          <a:latin typeface="Constantia" pitchFamily="18" charset="0"/>
                        </a:rPr>
                        <a:t> </a:t>
                      </a:r>
                      <a:r>
                        <a:rPr lang="en-US" sz="1200" dirty="0" err="1" smtClean="0">
                          <a:latin typeface="Constantia" pitchFamily="18" charset="0"/>
                        </a:rPr>
                        <a:t>Kepala</a:t>
                      </a:r>
                      <a:endParaRPr lang="id-ID" sz="1200" dirty="0">
                        <a:latin typeface="Constantia" pitchFamily="18" charset="0"/>
                      </a:endParaRPr>
                    </a:p>
                  </a:txBody>
                  <a:tcPr/>
                </a:tc>
                <a:tc>
                  <a:txBody>
                    <a:bodyPr/>
                    <a:lstStyle/>
                    <a:p>
                      <a:pPr marL="228600" indent="-228600">
                        <a:buFont typeface="+mj-lt"/>
                        <a:buAutoNum type="alphaLcPeriod" startAt="8"/>
                      </a:pPr>
                      <a:r>
                        <a:rPr lang="sv-SE" sz="1200" kern="1200" baseline="0" dirty="0" smtClean="0">
                          <a:solidFill>
                            <a:schemeClr val="dk1"/>
                          </a:solidFill>
                          <a:latin typeface="Constantia" pitchFamily="18" charset="0"/>
                          <a:ea typeface="+mn-ea"/>
                          <a:cs typeface="+mn-cs"/>
                        </a:rPr>
                        <a:t>Memiliki kinerja, integritas, tanggung jawab pelaksanaan tugas, etika dan tata krama dalam kehidupan kampus. </a:t>
                      </a:r>
                    </a:p>
                    <a:p>
                      <a:r>
                        <a:rPr lang="id-ID" sz="1800" kern="1200" baseline="0" dirty="0" smtClean="0">
                          <a:solidFill>
                            <a:schemeClr val="dk1"/>
                          </a:solidFill>
                          <a:latin typeface="+mn-lt"/>
                          <a:ea typeface="+mn-ea"/>
                          <a:cs typeface="+mn-cs"/>
                        </a:rPr>
                        <a:t>	</a:t>
                      </a:r>
                    </a:p>
                    <a:p>
                      <a:pPr marL="228600" indent="-228600">
                        <a:buFont typeface="+mj-lt"/>
                        <a:buNone/>
                      </a:pPr>
                      <a:endParaRPr lang="id-ID" sz="1200" kern="1200" baseline="0" dirty="0" smtClean="0">
                        <a:solidFill>
                          <a:schemeClr val="dk1"/>
                        </a:solidFill>
                        <a:latin typeface="Constantia" pitchFamily="18" charset="0"/>
                        <a:ea typeface="+mn-ea"/>
                        <a:cs typeface="+mn-cs"/>
                      </a:endParaRPr>
                    </a:p>
                  </a:txBody>
                  <a:tcPr/>
                </a:tc>
                <a:tc>
                  <a:txBody>
                    <a:bodyPr/>
                    <a:lstStyle/>
                    <a:p>
                      <a:pPr marL="228600" indent="-228600">
                        <a:buFont typeface="+mj-lt"/>
                        <a:buAutoNum type="alphaLcPeriod" startAt="11"/>
                      </a:pPr>
                      <a:r>
                        <a:rPr lang="id-ID" sz="1200" kern="1200" baseline="0" dirty="0" smtClean="0">
                          <a:solidFill>
                            <a:schemeClr val="dk1"/>
                          </a:solidFill>
                          <a:latin typeface="Constantia" pitchFamily="18" charset="0"/>
                          <a:ea typeface="+mn-ea"/>
                          <a:cs typeface="+mn-cs"/>
                        </a:rPr>
                        <a:t>Melaksanakan tugas penunjang </a:t>
                      </a:r>
                    </a:p>
                    <a:p>
                      <a:r>
                        <a:rPr lang="id-ID" sz="1800" kern="1200" baseline="0" dirty="0" smtClean="0">
                          <a:solidFill>
                            <a:schemeClr val="dk1"/>
                          </a:solidFill>
                          <a:latin typeface="+mn-lt"/>
                          <a:ea typeface="+mn-ea"/>
                          <a:cs typeface="+mn-cs"/>
                        </a:rPr>
                        <a:t>	</a:t>
                      </a:r>
                    </a:p>
                    <a:p>
                      <a:pPr marL="228600" indent="-228600">
                        <a:buFont typeface="+mj-lt"/>
                        <a:buNone/>
                      </a:pPr>
                      <a:endParaRPr lang="id-ID" sz="1200" kern="1200" baseline="0" dirty="0" smtClean="0">
                        <a:solidFill>
                          <a:schemeClr val="dk1"/>
                        </a:solidFill>
                        <a:latin typeface="Constantia" pitchFamily="18" charset="0"/>
                        <a:ea typeface="+mn-ea"/>
                        <a:cs typeface="+mn-cs"/>
                      </a:endParaRPr>
                    </a:p>
                  </a:txBody>
                  <a:tcPr/>
                </a:tc>
                <a:tc>
                  <a:txBody>
                    <a:bodyPr/>
                    <a:lstStyle/>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DP3 atau dokumen yang setara dengan nilai minimal baik dan pertimbangan Senat bagi Universitas/Institut atau Senat Perguruan Tinggi bagi Sekolah Tinggi/Politeknik dan Akademi.</a:t>
                      </a:r>
                      <a:r>
                        <a:rPr lang="id-ID" sz="1800" kern="1200" baseline="0" dirty="0" smtClean="0">
                          <a:solidFill>
                            <a:schemeClr val="dk1"/>
                          </a:solidFill>
                          <a:latin typeface="+mn-lt"/>
                          <a:ea typeface="+mn-ea"/>
                          <a:cs typeface="+mn-cs"/>
                        </a:rPr>
                        <a:t> </a:t>
                      </a:r>
                    </a:p>
                    <a:p>
                      <a:r>
                        <a:rPr lang="id-ID" sz="1800" kern="1200" baseline="0" dirty="0" smtClean="0">
                          <a:solidFill>
                            <a:schemeClr val="dk1"/>
                          </a:solidFill>
                          <a:latin typeface="+mn-lt"/>
                          <a:ea typeface="+mn-ea"/>
                          <a:cs typeface="+mn-cs"/>
                        </a:rPr>
                        <a:t>	</a:t>
                      </a:r>
                    </a:p>
                    <a:p>
                      <a:pPr marL="228600" indent="-228600">
                        <a:buFont typeface="+mj-lt"/>
                        <a:buAutoNum type="alphaLcPeriod" startAt="3"/>
                      </a:pPr>
                      <a:endParaRPr lang="id-ID" sz="1200" kern="1200" baseline="0" dirty="0" smtClean="0">
                        <a:solidFill>
                          <a:schemeClr val="dk1"/>
                        </a:solidFill>
                        <a:latin typeface="Constantia" pitchFamily="18" charset="0"/>
                        <a:ea typeface="+mn-ea"/>
                        <a:cs typeface="+mn-cs"/>
                      </a:endParaRPr>
                    </a:p>
                  </a:txBody>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42</a:t>
            </a:fld>
            <a:endParaRPr lang="en-US"/>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2906857827"/>
              </p:ext>
            </p:extLst>
          </p:nvPr>
        </p:nvGraphicFramePr>
        <p:xfrm>
          <a:off x="914400" y="1066800"/>
          <a:ext cx="8000999" cy="5486400"/>
        </p:xfrm>
        <a:graphic>
          <a:graphicData uri="http://schemas.openxmlformats.org/drawingml/2006/table">
            <a:tbl>
              <a:tblPr firstRow="1" bandRow="1">
                <a:tableStyleId>{5C22544A-7EE6-4342-B048-85BDC9FD1C3A}</a:tableStyleId>
              </a:tblPr>
              <a:tblGrid>
                <a:gridCol w="457200"/>
                <a:gridCol w="1295400"/>
                <a:gridCol w="2514600"/>
                <a:gridCol w="1981200"/>
                <a:gridCol w="1752599"/>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12771">
                <a:tc>
                  <a:txBody>
                    <a:bodyPr/>
                    <a:lstStyle/>
                    <a:p>
                      <a:r>
                        <a:rPr lang="en-US" sz="1200" dirty="0" smtClean="0">
                          <a:latin typeface="Constantia" pitchFamily="18" charset="0"/>
                        </a:rPr>
                        <a:t>4</a:t>
                      </a:r>
                      <a:endParaRPr lang="id-ID" sz="1200" dirty="0">
                        <a:latin typeface="Constantia" pitchFamily="18" charset="0"/>
                      </a:endParaRPr>
                    </a:p>
                  </a:txBody>
                  <a:tcPr>
                    <a:solidFill>
                      <a:schemeClr val="bg2"/>
                    </a:solidFill>
                  </a:tcPr>
                </a:tc>
                <a:tc>
                  <a:txBody>
                    <a:bodyPr/>
                    <a:lstStyle/>
                    <a:p>
                      <a:r>
                        <a:rPr lang="en-US" sz="1200" dirty="0" err="1" smtClean="0">
                          <a:latin typeface="Constantia" pitchFamily="18" charset="0"/>
                        </a:rPr>
                        <a:t>Profesor</a:t>
                      </a:r>
                      <a:endParaRPr lang="id-ID" sz="1200" dirty="0">
                        <a:latin typeface="Constantia" pitchFamily="18" charset="0"/>
                      </a:endParaRPr>
                    </a:p>
                  </a:txBody>
                  <a:tcPr>
                    <a:solidFill>
                      <a:schemeClr val="bg2"/>
                    </a:solidFill>
                  </a:tcPr>
                </a:tc>
                <a:tc>
                  <a:txBody>
                    <a:bodyPr/>
                    <a:lstStyle/>
                    <a:p>
                      <a:pPr marL="228600" indent="-228600">
                        <a:buFont typeface="+mj-lt"/>
                        <a:buAutoNum type="alphaLcPeriod"/>
                      </a:pPr>
                      <a:r>
                        <a:rPr lang="id-ID" sz="1200" kern="1200" baseline="0" dirty="0" smtClean="0">
                          <a:solidFill>
                            <a:schemeClr val="dk1"/>
                          </a:solidFill>
                          <a:latin typeface="Constantia" pitchFamily="18" charset="0"/>
                          <a:ea typeface="+mn-ea"/>
                          <a:cs typeface="+mn-cs"/>
                        </a:rPr>
                        <a:t>Berijazah doktor dalam bidang ilmu yang sesuai dengan bidang ilmu penugasan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Mampu mendidik secara profesional;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es-ES" sz="1200" kern="1200" baseline="0" dirty="0" err="1" smtClean="0">
                          <a:solidFill>
                            <a:schemeClr val="dk1"/>
                          </a:solidFill>
                          <a:latin typeface="Constantia" pitchFamily="18" charset="0"/>
                          <a:ea typeface="+mn-ea"/>
                          <a:cs typeface="+mn-cs"/>
                        </a:rPr>
                        <a:t>Mampu</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menerapkan</a:t>
                      </a:r>
                      <a:r>
                        <a:rPr lang="es-ES" sz="1200" kern="1200" baseline="0" dirty="0" smtClean="0">
                          <a:solidFill>
                            <a:schemeClr val="dk1"/>
                          </a:solidFill>
                          <a:latin typeface="Constantia" pitchFamily="18" charset="0"/>
                          <a:ea typeface="+mn-ea"/>
                          <a:cs typeface="+mn-cs"/>
                        </a:rPr>
                        <a:t> dan </a:t>
                      </a:r>
                      <a:r>
                        <a:rPr lang="es-ES" sz="1200" kern="1200" baseline="0" dirty="0" err="1" smtClean="0">
                          <a:solidFill>
                            <a:schemeClr val="dk1"/>
                          </a:solidFill>
                          <a:latin typeface="Constantia" pitchFamily="18" charset="0"/>
                          <a:ea typeface="+mn-ea"/>
                          <a:cs typeface="+mn-cs"/>
                        </a:rPr>
                        <a:t>mengembangkan</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proses</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pembelajaran</a:t>
                      </a:r>
                      <a:r>
                        <a:rPr lang="es-ES" sz="1200" kern="1200" baseline="0" dirty="0" smtClean="0">
                          <a:solidFill>
                            <a:schemeClr val="dk1"/>
                          </a:solidFill>
                          <a:latin typeface="Constantia" pitchFamily="18" charset="0"/>
                          <a:ea typeface="+mn-ea"/>
                          <a:cs typeface="+mn-cs"/>
                        </a:rPr>
                        <a:t> dan </a:t>
                      </a:r>
                      <a:r>
                        <a:rPr lang="es-ES" sz="1200" kern="1200" baseline="0" dirty="0" err="1" smtClean="0">
                          <a:solidFill>
                            <a:schemeClr val="dk1"/>
                          </a:solidFill>
                          <a:latin typeface="Constantia" pitchFamily="18" charset="0"/>
                          <a:ea typeface="+mn-ea"/>
                          <a:cs typeface="+mn-cs"/>
                        </a:rPr>
                        <a:t>buku</a:t>
                      </a:r>
                      <a:r>
                        <a:rPr lang="es-ES" sz="1200" kern="1200" baseline="0" dirty="0" smtClean="0">
                          <a:solidFill>
                            <a:schemeClr val="dk1"/>
                          </a:solidFill>
                          <a:latin typeface="Constantia" pitchFamily="18" charset="0"/>
                          <a:ea typeface="+mn-ea"/>
                          <a:cs typeface="+mn-cs"/>
                        </a:rPr>
                        <a:t> ajar </a:t>
                      </a:r>
                      <a:r>
                        <a:rPr lang="es-ES" sz="1200" kern="1200" baseline="0" dirty="0" err="1" smtClean="0">
                          <a:solidFill>
                            <a:schemeClr val="dk1"/>
                          </a:solidFill>
                          <a:latin typeface="Constantia" pitchFamily="18" charset="0"/>
                          <a:ea typeface="+mn-ea"/>
                          <a:cs typeface="+mn-cs"/>
                        </a:rPr>
                        <a:t>serta</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pembimbingan</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bagi</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mahasiswa</a:t>
                      </a:r>
                      <a:r>
                        <a:rPr lang="es-ES" sz="1200" kern="1200" baseline="0" dirty="0" smtClean="0">
                          <a:solidFill>
                            <a:schemeClr val="dk1"/>
                          </a:solidFill>
                          <a:latin typeface="Constantia" pitchFamily="18" charset="0"/>
                          <a:ea typeface="+mn-ea"/>
                          <a:cs typeface="+mn-cs"/>
                        </a:rPr>
                        <a:t> diploma, </a:t>
                      </a:r>
                      <a:r>
                        <a:rPr lang="es-ES" sz="1200" kern="1200" baseline="0" dirty="0" err="1" smtClean="0">
                          <a:solidFill>
                            <a:schemeClr val="dk1"/>
                          </a:solidFill>
                          <a:latin typeface="Constantia" pitchFamily="18" charset="0"/>
                          <a:ea typeface="+mn-ea"/>
                          <a:cs typeface="+mn-cs"/>
                        </a:rPr>
                        <a:t>sarjana</a:t>
                      </a:r>
                      <a:r>
                        <a:rPr lang="es-ES" sz="1200" kern="1200" baseline="0" dirty="0" smtClean="0">
                          <a:solidFill>
                            <a:schemeClr val="dk1"/>
                          </a:solidFill>
                          <a:latin typeface="Constantia" pitchFamily="18" charset="0"/>
                          <a:ea typeface="+mn-ea"/>
                          <a:cs typeface="+mn-cs"/>
                        </a:rPr>
                        <a:t> dan/</a:t>
                      </a:r>
                      <a:r>
                        <a:rPr lang="es-ES" sz="1200" kern="1200" baseline="0" dirty="0" err="1" smtClean="0">
                          <a:solidFill>
                            <a:schemeClr val="dk1"/>
                          </a:solidFill>
                          <a:latin typeface="Constantia" pitchFamily="18" charset="0"/>
                          <a:ea typeface="+mn-ea"/>
                          <a:cs typeface="+mn-cs"/>
                        </a:rPr>
                        <a:t>atau</a:t>
                      </a:r>
                      <a:r>
                        <a:rPr lang="es-ES" sz="1200" kern="1200" baseline="0" dirty="0" smtClean="0">
                          <a:solidFill>
                            <a:schemeClr val="dk1"/>
                          </a:solidFill>
                          <a:latin typeface="Constantia" pitchFamily="18" charset="0"/>
                          <a:ea typeface="+mn-ea"/>
                          <a:cs typeface="+mn-cs"/>
                        </a:rPr>
                        <a:t> </a:t>
                      </a:r>
                      <a:r>
                        <a:rPr lang="es-ES" sz="1200" kern="1200" baseline="0" dirty="0" err="1" smtClean="0">
                          <a:solidFill>
                            <a:schemeClr val="dk1"/>
                          </a:solidFill>
                          <a:latin typeface="Constantia" pitchFamily="18" charset="0"/>
                          <a:ea typeface="+mn-ea"/>
                          <a:cs typeface="+mn-cs"/>
                        </a:rPr>
                        <a:t>pascasarjana</a:t>
                      </a:r>
                      <a:r>
                        <a:rPr lang="es-ES" sz="1200" kern="1200" baseline="0" dirty="0" smtClean="0">
                          <a:solidFill>
                            <a:schemeClr val="dk1"/>
                          </a:solidFill>
                          <a:latin typeface="Constantia" pitchFamily="18" charset="0"/>
                          <a:ea typeface="+mn-ea"/>
                          <a:cs typeface="+mn-cs"/>
                        </a:rPr>
                        <a:t>; </a:t>
                      </a:r>
                    </a:p>
                    <a:p>
                      <a:pPr marL="228600" indent="-228600">
                        <a:buFont typeface="+mj-lt"/>
                        <a:buAutoNum type="alphaLcPeriod"/>
                      </a:pPr>
                      <a:endParaRPr lang="es-E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Mampu menganalisis teori bidang ilmu yang yang menjadi penugasannya; </a:t>
                      </a:r>
                    </a:p>
                    <a:p>
                      <a:r>
                        <a:rPr lang="id-ID" sz="1200" kern="1200" baseline="0" dirty="0" smtClean="0">
                          <a:solidFill>
                            <a:schemeClr val="dk1"/>
                          </a:solidFill>
                          <a:latin typeface="Constantia" pitchFamily="18" charset="0"/>
                          <a:ea typeface="+mn-ea"/>
                          <a:cs typeface="+mn-cs"/>
                        </a:rPr>
                        <a:t>	</a:t>
                      </a:r>
                    </a:p>
                    <a:p>
                      <a:endParaRPr lang="id-ID" sz="1800" kern="1200" baseline="0" dirty="0" smtClean="0">
                        <a:solidFill>
                          <a:schemeClr val="dk1"/>
                        </a:solidFill>
                        <a:latin typeface="+mn-lt"/>
                        <a:ea typeface="+mn-ea"/>
                        <a:cs typeface="+mn-cs"/>
                      </a:endParaRPr>
                    </a:p>
                    <a:p>
                      <a:pPr marL="228600" indent="-228600">
                        <a:buFont typeface="+mj-lt"/>
                        <a:buAutoNum type="alphaLcPeriod" startAt="4"/>
                      </a:pPr>
                      <a:endParaRPr lang="id-ID" sz="1200" dirty="0">
                        <a:latin typeface="Constantia" pitchFamily="18" charset="0"/>
                      </a:endParaRPr>
                    </a:p>
                  </a:txBody>
                  <a:tcPr>
                    <a:solidFill>
                      <a:schemeClr val="bg2"/>
                    </a:solidFill>
                  </a:tcPr>
                </a:tc>
                <a:tc>
                  <a:txBody>
                    <a:bodyPr/>
                    <a:lstStyle/>
                    <a:p>
                      <a:pPr marL="228600" indent="-228600">
                        <a:buFont typeface="+mj-lt"/>
                        <a:buAutoNum type="alphaLcPeriod"/>
                      </a:pPr>
                      <a:r>
                        <a:rPr lang="fi-FI" sz="1200" kern="1200" baseline="0" dirty="0" smtClean="0">
                          <a:solidFill>
                            <a:schemeClr val="dk1"/>
                          </a:solidFill>
                          <a:latin typeface="Constantia" pitchFamily="18" charset="0"/>
                          <a:ea typeface="+mn-ea"/>
                          <a:cs typeface="+mn-cs"/>
                        </a:rPr>
                        <a:t>Mengikuti pendidikan dan/atau pelatihan</a:t>
                      </a:r>
                    </a:p>
                    <a:p>
                      <a:pPr marL="228600" indent="-228600">
                        <a:buFont typeface="+mj-lt"/>
                        <a:buAutoNum type="alphaLcPeriod"/>
                      </a:pPr>
                      <a:endParaRPr lang="fi-FI"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Melaksanakan pengajaran hingga jenjang doktor</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Membimbing dosen yang lebih rendah jabatannya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Membina kegiatan mahasiswa di bidang akademik dan kemahasiswaan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Mengembangkan bahan ajar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Menyampaikan presentasi ilmiah pada forum nasional dan internasional </a:t>
                      </a:r>
                    </a:p>
                  </a:txBody>
                  <a:tcPr>
                    <a:solidFill>
                      <a:schemeClr val="bg2"/>
                    </a:solidFill>
                  </a:tcPr>
                </a:tc>
                <a:tc>
                  <a:txBody>
                    <a:bodyPr/>
                    <a:lstStyle/>
                    <a:p>
                      <a:pPr marL="228600" indent="-228600">
                        <a:buFont typeface="+mj-lt"/>
                        <a:buAutoNum type="alphaLcPeriod"/>
                      </a:pPr>
                      <a:r>
                        <a:rPr lang="id-ID" sz="1200" kern="1200" baseline="0" dirty="0" smtClean="0">
                          <a:solidFill>
                            <a:schemeClr val="dk1"/>
                          </a:solidFill>
                          <a:latin typeface="Constantia" pitchFamily="18" charset="0"/>
                          <a:ea typeface="+mn-ea"/>
                          <a:cs typeface="+mn-cs"/>
                        </a:rPr>
                        <a:t>Memiliki angka kredit yang memenuhi persyaratan dengan proporsi: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Pendidikan: </a:t>
                      </a:r>
                      <a:r>
                        <a:rPr lang="id-ID" sz="1200" u="sng" kern="1200" baseline="0" dirty="0" smtClean="0">
                          <a:solidFill>
                            <a:schemeClr val="dk1"/>
                          </a:solidFill>
                          <a:latin typeface="Constantia" pitchFamily="18" charset="0"/>
                          <a:ea typeface="+mn-ea"/>
                          <a:cs typeface="+mn-cs"/>
                        </a:rPr>
                        <a:t>&gt;</a:t>
                      </a:r>
                      <a:r>
                        <a:rPr lang="id-ID" sz="1200" kern="1200" baseline="0" dirty="0" smtClean="0">
                          <a:solidFill>
                            <a:schemeClr val="dk1"/>
                          </a:solidFill>
                          <a:latin typeface="Constantia" pitchFamily="18" charset="0"/>
                          <a:ea typeface="+mn-ea"/>
                          <a:cs typeface="+mn-cs"/>
                        </a:rPr>
                        <a:t> 35%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Penelitian: </a:t>
                      </a:r>
                      <a:r>
                        <a:rPr lang="id-ID" sz="1200" u="sng" kern="1200" baseline="0" dirty="0" smtClean="0">
                          <a:solidFill>
                            <a:schemeClr val="dk1"/>
                          </a:solidFill>
                          <a:latin typeface="Constantia" pitchFamily="18" charset="0"/>
                          <a:ea typeface="+mn-ea"/>
                          <a:cs typeface="+mn-cs"/>
                        </a:rPr>
                        <a:t>&gt;</a:t>
                      </a:r>
                      <a:r>
                        <a:rPr lang="id-ID" sz="1200" kern="1200" baseline="0" dirty="0" smtClean="0">
                          <a:solidFill>
                            <a:schemeClr val="dk1"/>
                          </a:solidFill>
                          <a:latin typeface="Constantia" pitchFamily="18" charset="0"/>
                          <a:ea typeface="+mn-ea"/>
                          <a:cs typeface="+mn-cs"/>
                        </a:rPr>
                        <a:t> 45% </a:t>
                      </a:r>
                      <a:endParaRPr lang="en-US" sz="1200" kern="1200" baseline="0" dirty="0" smtClean="0">
                        <a:solidFill>
                          <a:schemeClr val="dk1"/>
                        </a:solidFill>
                        <a:latin typeface="Constantia" pitchFamily="18" charset="0"/>
                        <a:ea typeface="+mn-ea"/>
                        <a:cs typeface="+mn-cs"/>
                      </a:endParaRPr>
                    </a:p>
                    <a:p>
                      <a:pPr marL="228600" indent="-228600">
                        <a:buFont typeface="+mj-lt"/>
                        <a:buAutoNum type="arabicPeriod"/>
                      </a:pPr>
                      <a:r>
                        <a:rPr lang="fi-FI" sz="1200" kern="1200" baseline="0" dirty="0" smtClean="0">
                          <a:solidFill>
                            <a:schemeClr val="dk1"/>
                          </a:solidFill>
                          <a:latin typeface="Constantia" pitchFamily="18" charset="0"/>
                          <a:ea typeface="+mn-ea"/>
                          <a:cs typeface="+mn-cs"/>
                        </a:rPr>
                        <a:t>Pengabdian kepada Masyarakat : </a:t>
                      </a:r>
                      <a:r>
                        <a:rPr lang="fi-FI" sz="1200" u="sng" kern="1200" baseline="0" dirty="0" smtClean="0">
                          <a:solidFill>
                            <a:schemeClr val="dk1"/>
                          </a:solidFill>
                          <a:latin typeface="Constantia" pitchFamily="18" charset="0"/>
                          <a:ea typeface="+mn-ea"/>
                          <a:cs typeface="+mn-cs"/>
                        </a:rPr>
                        <a:t>&lt;</a:t>
                      </a:r>
                      <a:r>
                        <a:rPr lang="fi-FI" sz="1200" kern="1200" baseline="0" dirty="0" smtClean="0">
                          <a:solidFill>
                            <a:schemeClr val="dk1"/>
                          </a:solidFill>
                          <a:latin typeface="Constantia" pitchFamily="18" charset="0"/>
                          <a:ea typeface="+mn-ea"/>
                          <a:cs typeface="+mn-cs"/>
                        </a:rPr>
                        <a:t> 10% </a:t>
                      </a:r>
                    </a:p>
                    <a:p>
                      <a:pPr marL="228600" indent="-228600">
                        <a:buFont typeface="+mj-lt"/>
                        <a:buAutoNum type="arabicPeriod"/>
                      </a:pPr>
                      <a:r>
                        <a:rPr lang="id-ID" sz="1200" kern="1200" baseline="0" dirty="0" smtClean="0">
                          <a:solidFill>
                            <a:schemeClr val="dk1"/>
                          </a:solidFill>
                          <a:latin typeface="Constantia" pitchFamily="18" charset="0"/>
                          <a:ea typeface="+mn-ea"/>
                          <a:cs typeface="+mn-cs"/>
                        </a:rPr>
                        <a:t>Penunjang Tr</a:t>
                      </a:r>
                      <a:r>
                        <a:rPr lang="en-US" sz="1200" kern="1200" baseline="0" dirty="0" err="1" smtClean="0">
                          <a:solidFill>
                            <a:schemeClr val="dk1"/>
                          </a:solidFill>
                          <a:latin typeface="Constantia" pitchFamily="18" charset="0"/>
                          <a:ea typeface="+mn-ea"/>
                          <a:cs typeface="+mn-cs"/>
                        </a:rPr>
                        <a:t>i</a:t>
                      </a:r>
                      <a:r>
                        <a:rPr lang="en-US" sz="1200" kern="1200" baseline="0" dirty="0" smtClean="0">
                          <a:solidFill>
                            <a:schemeClr val="dk1"/>
                          </a:solidFill>
                          <a:latin typeface="Constantia" pitchFamily="18" charset="0"/>
                          <a:ea typeface="+mn-ea"/>
                          <a:cs typeface="+mn-cs"/>
                        </a:rPr>
                        <a:t> </a:t>
                      </a:r>
                      <a:r>
                        <a:rPr lang="id-ID" sz="1200" kern="1200" baseline="0" dirty="0" smtClean="0">
                          <a:solidFill>
                            <a:schemeClr val="dk1"/>
                          </a:solidFill>
                          <a:latin typeface="Constantia" pitchFamily="18" charset="0"/>
                          <a:ea typeface="+mn-ea"/>
                          <a:cs typeface="+mn-cs"/>
                        </a:rPr>
                        <a:t>Dharma: </a:t>
                      </a:r>
                      <a:r>
                        <a:rPr lang="id-ID" sz="1200" u="sng" kern="1200" baseline="0" dirty="0" smtClean="0">
                          <a:solidFill>
                            <a:schemeClr val="dk1"/>
                          </a:solidFill>
                          <a:latin typeface="Constantia" pitchFamily="18" charset="0"/>
                          <a:ea typeface="+mn-ea"/>
                          <a:cs typeface="+mn-cs"/>
                        </a:rPr>
                        <a:t>&lt;</a:t>
                      </a:r>
                      <a:r>
                        <a:rPr lang="id-ID" sz="1200" kern="1200" baseline="0" dirty="0" smtClean="0">
                          <a:solidFill>
                            <a:schemeClr val="dk1"/>
                          </a:solidFill>
                          <a:latin typeface="Constantia" pitchFamily="18" charset="0"/>
                          <a:ea typeface="+mn-ea"/>
                          <a:cs typeface="+mn-cs"/>
                        </a:rPr>
                        <a:t> 10% </a:t>
                      </a:r>
                      <a:r>
                        <a:rPr lang="id-ID" sz="1800" kern="1200" baseline="0" dirty="0" smtClean="0">
                          <a:solidFill>
                            <a:schemeClr val="dk1"/>
                          </a:solidFill>
                          <a:latin typeface="+mn-lt"/>
                          <a:ea typeface="+mn-ea"/>
                          <a:cs typeface="+mn-cs"/>
                        </a:rPr>
                        <a:t>	</a:t>
                      </a:r>
                    </a:p>
                    <a:p>
                      <a:pPr marL="228600" indent="-228600">
                        <a:buFont typeface="+mj-lt"/>
                        <a:buAutoNum type="alphaLcPeriod" startAt="2"/>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2"/>
                      </a:pPr>
                      <a:r>
                        <a:rPr lang="id-ID" sz="1200" kern="1200" baseline="0" dirty="0" smtClean="0">
                          <a:solidFill>
                            <a:schemeClr val="dk1"/>
                          </a:solidFill>
                          <a:latin typeface="Constantia" pitchFamily="18" charset="0"/>
                          <a:ea typeface="+mn-ea"/>
                          <a:cs typeface="+mn-cs"/>
                        </a:rPr>
                        <a:t>Memiliki sertifikat pendidik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2"/>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2"/>
                      </a:pPr>
                      <a:r>
                        <a:rPr lang="id-ID" sz="1200" kern="1200" baseline="0" dirty="0" smtClean="0">
                          <a:solidFill>
                            <a:schemeClr val="dk1"/>
                          </a:solidFill>
                          <a:latin typeface="Constantia" pitchFamily="18" charset="0"/>
                          <a:ea typeface="+mn-ea"/>
                          <a:cs typeface="+mn-cs"/>
                        </a:rPr>
                        <a:t>Memiliki karya ilmiah yang dipublikasikan di jurnal internasional bereputasi sebagai penulis pertama. 	</a:t>
                      </a:r>
                    </a:p>
                    <a:p>
                      <a:pPr marL="228600" marR="0" indent="-228600" algn="l" defTabSz="457200" rtl="0" eaLnBrk="1" fontAlgn="auto" latinLnBrk="0" hangingPunct="1">
                        <a:lnSpc>
                          <a:spcPct val="100000"/>
                        </a:lnSpc>
                        <a:spcBef>
                          <a:spcPts val="0"/>
                        </a:spcBef>
                        <a:spcAft>
                          <a:spcPts val="0"/>
                        </a:spcAft>
                        <a:buClrTx/>
                        <a:buSzTx/>
                        <a:buFont typeface="+mj-lt"/>
                        <a:buNone/>
                        <a:tabLst/>
                        <a:defRPr/>
                      </a:pPr>
                      <a:endParaRPr lang="id-ID" sz="1200" kern="1200" baseline="0" dirty="0" smtClean="0">
                        <a:solidFill>
                          <a:schemeClr val="dk1"/>
                        </a:solidFill>
                        <a:latin typeface="Constantia" pitchFamily="18" charset="0"/>
                        <a:ea typeface="+mn-ea"/>
                        <a:cs typeface="+mn-cs"/>
                      </a:endParaRPr>
                    </a:p>
                  </a:txBody>
                  <a:tcPr>
                    <a:solidFill>
                      <a:schemeClr val="bg2"/>
                    </a:solidFill>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43</a:t>
            </a:fld>
            <a:endParaRPr lang="en-US"/>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914400" y="1066800"/>
          <a:ext cx="8000999" cy="5401491"/>
        </p:xfrm>
        <a:graphic>
          <a:graphicData uri="http://schemas.openxmlformats.org/drawingml/2006/table">
            <a:tbl>
              <a:tblPr firstRow="1" bandRow="1">
                <a:tableStyleId>{5C22544A-7EE6-4342-B048-85BDC9FD1C3A}</a:tableStyleId>
              </a:tblPr>
              <a:tblGrid>
                <a:gridCol w="457200"/>
                <a:gridCol w="1295400"/>
                <a:gridCol w="2514600"/>
                <a:gridCol w="1981200"/>
                <a:gridCol w="1752599"/>
              </a:tblGrid>
              <a:tr h="1143000">
                <a:tc>
                  <a:txBody>
                    <a:bodyPr/>
                    <a:lstStyle/>
                    <a:p>
                      <a:pPr algn="ctr"/>
                      <a:endParaRPr lang="en-US" sz="1200" dirty="0" smtClean="0">
                        <a:latin typeface="Constantia" pitchFamily="18" charset="0"/>
                      </a:endParaRPr>
                    </a:p>
                    <a:p>
                      <a:pPr algn="ctr"/>
                      <a:r>
                        <a:rPr lang="en-US" sz="1200" dirty="0" smtClean="0">
                          <a:latin typeface="Constantia" pitchFamily="18" charset="0"/>
                        </a:rPr>
                        <a:t>NO</a:t>
                      </a:r>
                      <a:endParaRPr lang="id-ID" sz="1200" dirty="0">
                        <a:latin typeface="Constantia" pitchFamily="18" charset="0"/>
                      </a:endParaRP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JABATAN AKADEMIK</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id-ID" sz="1200" b="1" kern="1200" baseline="0" dirty="0" smtClean="0">
                          <a:solidFill>
                            <a:schemeClr val="lt1"/>
                          </a:solidFill>
                          <a:latin typeface="Constantia" pitchFamily="18" charset="0"/>
                          <a:ea typeface="+mn-ea"/>
                          <a:cs typeface="+mn-cs"/>
                        </a:rPr>
                        <a:t>KUALIFIKASI DAN KRITERIA </a:t>
                      </a:r>
                    </a:p>
                  </a:txBody>
                  <a:tcPr/>
                </a:tc>
                <a:tc>
                  <a:txBody>
                    <a:bodyPr/>
                    <a:lstStyle/>
                    <a:p>
                      <a:pPr algn="ctr"/>
                      <a:endParaRPr lang="en-US" sz="1200" dirty="0" smtClean="0">
                        <a:latin typeface="Constantia" pitchFamily="18" charset="0"/>
                      </a:endParaRPr>
                    </a:p>
                    <a:p>
                      <a:pPr algn="ctr"/>
                      <a:r>
                        <a:rPr lang="en-US" sz="1200" dirty="0" smtClean="0">
                          <a:latin typeface="Constantia" pitchFamily="18" charset="0"/>
                        </a:rPr>
                        <a:t>TUGAS, TANGGUNG JAWAB DAN WEWENANG</a:t>
                      </a:r>
                      <a:endParaRPr lang="id-ID" sz="1200" dirty="0">
                        <a:latin typeface="Constantia" pitchFamily="18" charset="0"/>
                      </a:endParaRPr>
                    </a:p>
                  </a:txBody>
                  <a:tcPr/>
                </a:tc>
                <a:tc>
                  <a:txBody>
                    <a:bodyPr/>
                    <a:lstStyle/>
                    <a:p>
                      <a:pPr algn="ctr"/>
                      <a:endParaRPr lang="en-US" sz="1200" b="1" kern="1200" baseline="0" dirty="0" smtClean="0">
                        <a:solidFill>
                          <a:schemeClr val="lt1"/>
                        </a:solidFill>
                        <a:latin typeface="Constantia" pitchFamily="18" charset="0"/>
                        <a:ea typeface="+mn-ea"/>
                        <a:cs typeface="+mn-cs"/>
                      </a:endParaRPr>
                    </a:p>
                    <a:p>
                      <a:pPr algn="ctr"/>
                      <a:r>
                        <a:rPr lang="en-US" sz="1200" b="1" kern="1200" baseline="0" dirty="0" smtClean="0">
                          <a:solidFill>
                            <a:schemeClr val="lt1"/>
                          </a:solidFill>
                          <a:latin typeface="Constantia" pitchFamily="18" charset="0"/>
                          <a:ea typeface="+mn-ea"/>
                          <a:cs typeface="+mn-cs"/>
                        </a:rPr>
                        <a:t>INDIKATOR PENILAIAN KENAIKAN JABATAN AKADEMIK</a:t>
                      </a:r>
                    </a:p>
                    <a:p>
                      <a:pPr algn="ctr"/>
                      <a:endParaRPr lang="en-US" sz="1200" b="1" kern="1200" baseline="0" dirty="0" smtClean="0">
                        <a:solidFill>
                          <a:schemeClr val="lt1"/>
                        </a:solidFill>
                        <a:latin typeface="Constantia" pitchFamily="18" charset="0"/>
                        <a:ea typeface="+mn-ea"/>
                        <a:cs typeface="+mn-cs"/>
                      </a:endParaRPr>
                    </a:p>
                  </a:txBody>
                  <a:tcPr/>
                </a:tc>
              </a:tr>
              <a:tr h="4212771">
                <a:tc>
                  <a:txBody>
                    <a:bodyPr/>
                    <a:lstStyle/>
                    <a:p>
                      <a:r>
                        <a:rPr lang="en-US" sz="1200" dirty="0" smtClean="0">
                          <a:latin typeface="Constantia" pitchFamily="18" charset="0"/>
                        </a:rPr>
                        <a:t>4</a:t>
                      </a:r>
                      <a:endParaRPr lang="id-ID" sz="1200" dirty="0">
                        <a:latin typeface="Constantia" pitchFamily="18" charset="0"/>
                      </a:endParaRPr>
                    </a:p>
                  </a:txBody>
                  <a:tcPr>
                    <a:solidFill>
                      <a:schemeClr val="bg2"/>
                    </a:solidFill>
                  </a:tcPr>
                </a:tc>
                <a:tc>
                  <a:txBody>
                    <a:bodyPr/>
                    <a:lstStyle/>
                    <a:p>
                      <a:r>
                        <a:rPr lang="en-US" sz="1200" dirty="0" err="1" smtClean="0">
                          <a:latin typeface="Constantia" pitchFamily="18" charset="0"/>
                        </a:rPr>
                        <a:t>Profesor</a:t>
                      </a:r>
                      <a:endParaRPr lang="id-ID" sz="1200" dirty="0">
                        <a:latin typeface="Constantia" pitchFamily="18" charset="0"/>
                      </a:endParaRPr>
                    </a:p>
                  </a:txBody>
                  <a:tcPr>
                    <a:solidFill>
                      <a:schemeClr val="bg2"/>
                    </a:solidFill>
                  </a:tcPr>
                </a:tc>
                <a:tc>
                  <a:txBody>
                    <a:bodyPr/>
                    <a:lstStyle/>
                    <a:p>
                      <a:pPr marL="228600" indent="-228600">
                        <a:buFont typeface="+mj-lt"/>
                        <a:buAutoNum type="alphaLcPeriod" startAt="5"/>
                      </a:pPr>
                      <a:r>
                        <a:rPr lang="sv-SE" sz="1200" kern="1200" baseline="0" dirty="0" smtClean="0">
                          <a:solidFill>
                            <a:schemeClr val="dk1"/>
                          </a:solidFill>
                          <a:latin typeface="Constantia" pitchFamily="18" charset="0"/>
                          <a:ea typeface="+mn-ea"/>
                          <a:cs typeface="+mn-cs"/>
                        </a:rPr>
                        <a:t>Mampu menerapkan dan menganalisis teori bidang ilmu yang menjadi penugasannya dalam pelaksanaan penelitian dan pengabdian kepada masyarakat </a:t>
                      </a:r>
                    </a:p>
                    <a:p>
                      <a:pPr marL="228600" indent="-228600">
                        <a:buFont typeface="+mj-lt"/>
                        <a:buAutoNum type="alphaLcPeriod" startAt="5"/>
                      </a:pPr>
                      <a:endParaRPr lang="sv-SE" sz="1200" kern="1200" baseline="0" dirty="0" smtClean="0">
                        <a:solidFill>
                          <a:schemeClr val="dk1"/>
                        </a:solidFill>
                        <a:latin typeface="Constantia" pitchFamily="18" charset="0"/>
                        <a:ea typeface="+mn-ea"/>
                        <a:cs typeface="+mn-cs"/>
                      </a:endParaRPr>
                    </a:p>
                    <a:p>
                      <a:pPr marL="228600" indent="-228600">
                        <a:buFont typeface="+mj-lt"/>
                        <a:buAutoNum type="alphaLcPeriod" startAt="5"/>
                      </a:pPr>
                      <a:r>
                        <a:rPr lang="id-ID" sz="1200" kern="1200" baseline="0" dirty="0" smtClean="0">
                          <a:solidFill>
                            <a:schemeClr val="dk1"/>
                          </a:solidFill>
                          <a:latin typeface="Constantia" pitchFamily="18" charset="0"/>
                          <a:ea typeface="+mn-ea"/>
                          <a:cs typeface="+mn-cs"/>
                        </a:rPr>
                        <a:t>Mampu menulis karya ilmiah yang dipublikasikan pada jurnal internasional bereputasi.</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5"/>
                      </a:pPr>
                      <a:r>
                        <a:rPr lang="sv-SE" sz="1200" kern="1200" baseline="0" dirty="0" smtClean="0">
                          <a:solidFill>
                            <a:schemeClr val="dk1"/>
                          </a:solidFill>
                          <a:latin typeface="Constantia" pitchFamily="18" charset="0"/>
                          <a:ea typeface="+mn-ea"/>
                          <a:cs typeface="+mn-cs"/>
                        </a:rPr>
                        <a:t>Memiliki kinerja, integritas, tanggung jawab pelaksanaan tugas, etika dan tata krama dalam kehidupan kampus. </a:t>
                      </a:r>
                    </a:p>
                    <a:p>
                      <a:r>
                        <a:rPr lang="id-ID" sz="1800" kern="1200" baseline="0" dirty="0" smtClean="0">
                          <a:solidFill>
                            <a:schemeClr val="dk1"/>
                          </a:solidFill>
                          <a:latin typeface="+mn-lt"/>
                          <a:ea typeface="+mn-ea"/>
                          <a:cs typeface="+mn-cs"/>
                        </a:rPr>
                        <a:t>	</a:t>
                      </a:r>
                    </a:p>
                    <a:p>
                      <a:pPr marL="228600" indent="-228600">
                        <a:buFont typeface="+mj-lt"/>
                        <a:buNone/>
                      </a:pPr>
                      <a:endParaRPr lang="id-ID" sz="1200" dirty="0">
                        <a:latin typeface="Constantia" pitchFamily="18" charset="0"/>
                      </a:endParaRPr>
                    </a:p>
                  </a:txBody>
                  <a:tcPr>
                    <a:solidFill>
                      <a:schemeClr val="bg2"/>
                    </a:solidFill>
                  </a:tcPr>
                </a:tc>
                <a:tc>
                  <a:txBody>
                    <a:bodyPr/>
                    <a:lstStyle/>
                    <a:p>
                      <a:pPr marL="228600" indent="-228600">
                        <a:buFont typeface="+mj-lt"/>
                        <a:buAutoNum type="alphaLcPeriod" startAt="7"/>
                      </a:pPr>
                      <a:r>
                        <a:rPr lang="id-ID" sz="1200" kern="1200" baseline="0" dirty="0" smtClean="0">
                          <a:solidFill>
                            <a:schemeClr val="dk1"/>
                          </a:solidFill>
                          <a:latin typeface="Constantia" pitchFamily="18" charset="0"/>
                          <a:ea typeface="+mn-ea"/>
                          <a:cs typeface="+mn-cs"/>
                        </a:rPr>
                        <a:t>Menghasilkan karya ilmiah pada jurnal internasional bereputasi, </a:t>
                      </a: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7"/>
                      </a:pPr>
                      <a:endParaRPr lang="en-US" sz="1200" kern="1200" baseline="0" dirty="0" smtClean="0">
                        <a:solidFill>
                          <a:schemeClr val="dk1"/>
                        </a:solidFill>
                        <a:latin typeface="Constantia" pitchFamily="18" charset="0"/>
                        <a:ea typeface="+mn-ea"/>
                        <a:cs typeface="+mn-cs"/>
                      </a:endParaRPr>
                    </a:p>
                    <a:p>
                      <a:pPr marL="228600" indent="-228600">
                        <a:buFont typeface="+mj-lt"/>
                        <a:buAutoNum type="alphaLcPeriod" startAt="7"/>
                      </a:pPr>
                      <a:r>
                        <a:rPr lang="id-ID" sz="1200" kern="1200" baseline="0" dirty="0" smtClean="0">
                          <a:solidFill>
                            <a:schemeClr val="dk1"/>
                          </a:solidFill>
                          <a:latin typeface="Constantia" pitchFamily="18" charset="0"/>
                          <a:ea typeface="+mn-ea"/>
                          <a:cs typeface="+mn-cs"/>
                        </a:rPr>
                        <a:t>Melaksanakan pengabdian masyarakat </a:t>
                      </a:r>
                    </a:p>
                    <a:p>
                      <a:r>
                        <a:rPr lang="id-ID" sz="1800" kern="1200" baseline="0" dirty="0" smtClean="0">
                          <a:solidFill>
                            <a:schemeClr val="dk1"/>
                          </a:solidFill>
                          <a:latin typeface="+mn-lt"/>
                          <a:ea typeface="+mn-ea"/>
                          <a:cs typeface="+mn-cs"/>
                        </a:rPr>
                        <a:t>	</a:t>
                      </a:r>
                    </a:p>
                    <a:p>
                      <a:pPr marL="228600" indent="-228600">
                        <a:buFont typeface="+mj-lt"/>
                        <a:buAutoNum type="alphaLcPeriod"/>
                      </a:pPr>
                      <a:endParaRPr lang="id-ID" sz="1200" kern="1200" baseline="0" dirty="0" smtClean="0">
                        <a:solidFill>
                          <a:schemeClr val="dk1"/>
                        </a:solidFill>
                        <a:latin typeface="Constantia" pitchFamily="18" charset="0"/>
                        <a:ea typeface="+mn-ea"/>
                        <a:cs typeface="+mn-cs"/>
                      </a:endParaRPr>
                    </a:p>
                  </a:txBody>
                  <a:tcPr>
                    <a:solidFill>
                      <a:schemeClr val="bg2"/>
                    </a:solidFill>
                  </a:tcPr>
                </a:tc>
                <a:tc>
                  <a:txBody>
                    <a:bodyPr/>
                    <a:lstStyle/>
                    <a:p>
                      <a:pPr marL="228600" marR="0" indent="-228600" algn="l" defTabSz="457200" rtl="0" eaLnBrk="1" fontAlgn="auto" latinLnBrk="0" hangingPunct="1">
                        <a:lnSpc>
                          <a:spcPct val="100000"/>
                        </a:lnSpc>
                        <a:spcBef>
                          <a:spcPts val="0"/>
                        </a:spcBef>
                        <a:spcAft>
                          <a:spcPts val="0"/>
                        </a:spcAft>
                        <a:buClrTx/>
                        <a:buSzTx/>
                        <a:buFont typeface="+mj-lt"/>
                        <a:buAutoNum type="alphaLcPeriod" startAt="4"/>
                        <a:tabLst/>
                        <a:defRPr/>
                      </a:pPr>
                      <a:r>
                        <a:rPr lang="id-ID" sz="1200" kern="1200" baseline="0" dirty="0" smtClean="0">
                          <a:solidFill>
                            <a:schemeClr val="dk1"/>
                          </a:solidFill>
                          <a:latin typeface="Constantia" pitchFamily="18" charset="0"/>
                          <a:ea typeface="+mn-ea"/>
                          <a:cs typeface="+mn-cs"/>
                        </a:rPr>
                        <a:t>DP3 atau dokumen yang setara dengan nilai minimal baik dan persetujuan Senat bagi Universitas/Institut atau Senat Perguruan Tinggi bagi Sekolah Tinggi/Politeknik dan Akademi. 	</a:t>
                      </a:r>
                    </a:p>
                    <a:p>
                      <a:pPr marL="228600" marR="0" indent="-228600" algn="l" defTabSz="457200" rtl="0" eaLnBrk="1" fontAlgn="auto" latinLnBrk="0" hangingPunct="1">
                        <a:lnSpc>
                          <a:spcPct val="100000"/>
                        </a:lnSpc>
                        <a:spcBef>
                          <a:spcPts val="0"/>
                        </a:spcBef>
                        <a:spcAft>
                          <a:spcPts val="0"/>
                        </a:spcAft>
                        <a:buClrTx/>
                        <a:buSzTx/>
                        <a:buFont typeface="+mj-lt"/>
                        <a:buNone/>
                        <a:tabLst/>
                        <a:defRPr/>
                      </a:pPr>
                      <a:endParaRPr lang="id-ID" sz="1200" kern="1200" baseline="0" dirty="0" smtClean="0">
                        <a:solidFill>
                          <a:schemeClr val="dk1"/>
                        </a:solidFill>
                        <a:latin typeface="Constantia" pitchFamily="18" charset="0"/>
                        <a:ea typeface="+mn-ea"/>
                        <a:cs typeface="+mn-cs"/>
                      </a:endParaRPr>
                    </a:p>
                  </a:txBody>
                  <a:tcPr>
                    <a:solidFill>
                      <a:schemeClr val="bg2"/>
                    </a:solidFill>
                  </a:tcPr>
                </a:tc>
              </a:tr>
            </a:tbl>
          </a:graphicData>
        </a:graphic>
      </p:graphicFrame>
      <p:sp>
        <p:nvSpPr>
          <p:cNvPr id="4" name="Slide Number Placeholder 3"/>
          <p:cNvSpPr>
            <a:spLocks noGrp="1"/>
          </p:cNvSpPr>
          <p:nvPr>
            <p:ph type="sldNum" sz="quarter" idx="12"/>
          </p:nvPr>
        </p:nvSpPr>
        <p:spPr/>
        <p:txBody>
          <a:bodyPr/>
          <a:lstStyle/>
          <a:p>
            <a:fld id="{E3824FE4-04BA-47CE-A7F8-58EDC427D30F}" type="slidenum">
              <a:rPr lang="en-US" smtClean="0"/>
              <a:pPr/>
              <a:t>44</a:t>
            </a:fld>
            <a:endParaRPr lang="en-US"/>
          </a:p>
        </p:txBody>
      </p:sp>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E5BF50-8BC7-4860-AF90-743128CEB831}" type="slidenum">
              <a:rPr lang="en-US"/>
              <a:pPr/>
              <a:t>45</a:t>
            </a:fld>
            <a:endParaRPr lang="en-US"/>
          </a:p>
        </p:txBody>
      </p:sp>
      <p:graphicFrame>
        <p:nvGraphicFramePr>
          <p:cNvPr id="3" name="Table 2"/>
          <p:cNvGraphicFramePr>
            <a:graphicFrameLocks noGrp="1"/>
          </p:cNvGraphicFramePr>
          <p:nvPr/>
        </p:nvGraphicFramePr>
        <p:xfrm>
          <a:off x="1066800" y="762000"/>
          <a:ext cx="7519432" cy="5229185"/>
        </p:xfrm>
        <a:graphic>
          <a:graphicData uri="http://schemas.openxmlformats.org/drawingml/2006/table">
            <a:tbl>
              <a:tblPr firstRow="1" firstCol="1" bandRow="1">
                <a:tableStyleId>{5C22544A-7EE6-4342-B048-85BDC9FD1C3A}</a:tableStyleId>
              </a:tblPr>
              <a:tblGrid>
                <a:gridCol w="685800"/>
                <a:gridCol w="2057400"/>
                <a:gridCol w="1447800"/>
                <a:gridCol w="1143000"/>
                <a:gridCol w="138476"/>
                <a:gridCol w="1023478"/>
                <a:gridCol w="1023478"/>
              </a:tblGrid>
              <a:tr h="565011">
                <a:tc gridSpan="7">
                  <a:txBody>
                    <a:bodyPr/>
                    <a:lstStyle/>
                    <a:p>
                      <a:pPr marL="0" marR="0" algn="ctr">
                        <a:lnSpc>
                          <a:spcPct val="115000"/>
                        </a:lnSpc>
                        <a:spcBef>
                          <a:spcPts val="0"/>
                        </a:spcBef>
                        <a:spcAft>
                          <a:spcPts val="0"/>
                        </a:spcAft>
                      </a:pPr>
                      <a:r>
                        <a:rPr lang="en-US" sz="2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B.</a:t>
                      </a: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r>
                        <a:rPr lang="id-ID" sz="2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WEWENANG </a:t>
                      </a: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DAN TANGGGUNG JAWAB </a:t>
                      </a:r>
                      <a:endParaRPr lang="en-US"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649">
                <a:tc gridSpan="7">
                  <a:txBody>
                    <a:bodyPr/>
                    <a:lstStyle/>
                    <a:p>
                      <a:pPr marL="0" marR="0" algn="ctr">
                        <a:lnSpc>
                          <a:spcPct val="115000"/>
                        </a:lnSpc>
                        <a:spcBef>
                          <a:spcPts val="0"/>
                        </a:spcBef>
                        <a:spcAft>
                          <a:spcPts val="0"/>
                        </a:spcAft>
                      </a:pP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DOSEN DALAM MENGAJAR PROGRAM STUDI </a:t>
                      </a:r>
                      <a:endParaRPr lang="en-US"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649">
                <a:tc>
                  <a:txBody>
                    <a:bodyPr/>
                    <a:lstStyle/>
                    <a:p>
                      <a:pPr marL="0" marR="0">
                        <a:lnSpc>
                          <a:spcPct val="115000"/>
                        </a:lnSpc>
                        <a:spcBef>
                          <a:spcPts val="0"/>
                        </a:spcBef>
                        <a:spcAft>
                          <a:spcPts val="0"/>
                        </a:spcAft>
                      </a:pPr>
                      <a:r>
                        <a:rPr lang="id-ID" sz="1400" b="0" dirty="0">
                          <a:effectLst/>
                          <a:latin typeface="Constantia" pitchFamily="18" charset="0"/>
                          <a:ea typeface="Arial Unicode MS" panose="020B0604020202020204" pitchFamily="34" charset="-128"/>
                          <a:cs typeface="Arial Unicode MS" panose="020B0604020202020204" pitchFamily="34" charset="-128"/>
                        </a:rPr>
                        <a:t> </a:t>
                      </a:r>
                      <a:endParaRPr lang="en-US" sz="1400" b="0" dirty="0">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pPr marL="0" marR="0">
                        <a:lnSpc>
                          <a:spcPct val="115000"/>
                        </a:lnSpc>
                        <a:spcBef>
                          <a:spcPts val="0"/>
                        </a:spcBef>
                        <a:spcAft>
                          <a:spcPts val="0"/>
                        </a:spcAft>
                      </a:pPr>
                      <a:r>
                        <a:rPr lang="id-ID" sz="1400" b="0" dirty="0">
                          <a:effectLst/>
                          <a:latin typeface="Constantia" pitchFamily="18" charset="0"/>
                          <a:ea typeface="Arial Unicode MS" panose="020B0604020202020204" pitchFamily="34" charset="-128"/>
                          <a:cs typeface="Arial Unicode MS" panose="020B0604020202020204" pitchFamily="34" charset="-128"/>
                        </a:rPr>
                        <a:t> </a:t>
                      </a:r>
                      <a:endParaRPr lang="en-US" sz="1400" b="0" dirty="0">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pPr marL="0" marR="0">
                        <a:lnSpc>
                          <a:spcPct val="115000"/>
                        </a:lnSpc>
                        <a:spcBef>
                          <a:spcPts val="0"/>
                        </a:spcBef>
                        <a:spcAft>
                          <a:spcPts val="0"/>
                        </a:spcAft>
                      </a:pPr>
                      <a:r>
                        <a:rPr lang="id-ID" sz="1400" b="0" dirty="0">
                          <a:effectLst/>
                          <a:latin typeface="Constantia" pitchFamily="18" charset="0"/>
                          <a:ea typeface="Arial Unicode MS" panose="020B0604020202020204" pitchFamily="34" charset="-128"/>
                          <a:cs typeface="Arial Unicode MS" panose="020B0604020202020204" pitchFamily="34" charset="-128"/>
                        </a:rPr>
                        <a:t> </a:t>
                      </a:r>
                      <a:endParaRPr lang="en-US" sz="1400" b="0" dirty="0">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gridSpan="2">
                  <a:txBody>
                    <a:bodyPr/>
                    <a:lstStyle/>
                    <a:p>
                      <a:pPr marL="0" marR="0" algn="ctr">
                        <a:lnSpc>
                          <a:spcPct val="115000"/>
                        </a:lnSpc>
                        <a:spcBef>
                          <a:spcPts val="0"/>
                        </a:spcBef>
                        <a:spcAft>
                          <a:spcPts val="0"/>
                        </a:spcAft>
                      </a:pPr>
                      <a:r>
                        <a:rPr lang="id-ID" sz="1400" b="0" dirty="0">
                          <a:effectLst/>
                          <a:latin typeface="Constantia" pitchFamily="18" charset="0"/>
                          <a:ea typeface="Arial Unicode MS" panose="020B0604020202020204" pitchFamily="34" charset="-128"/>
                          <a:cs typeface="Arial Unicode MS" panose="020B0604020202020204" pitchFamily="34" charset="-128"/>
                        </a:rPr>
                        <a:t> </a:t>
                      </a:r>
                      <a:endParaRPr lang="en-US" sz="1400" b="0" dirty="0">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hMerge="1">
                  <a:txBody>
                    <a:bodyPr/>
                    <a:lstStyle/>
                    <a:p>
                      <a:endParaRPr lang="en-US"/>
                    </a:p>
                  </a:txBody>
                  <a:tcPr/>
                </a:tc>
                <a:tc>
                  <a:txBody>
                    <a:bodyPr/>
                    <a:lstStyle/>
                    <a:p>
                      <a:pPr marL="0" marR="0">
                        <a:lnSpc>
                          <a:spcPct val="115000"/>
                        </a:lnSpc>
                        <a:spcBef>
                          <a:spcPts val="0"/>
                        </a:spcBef>
                        <a:spcAft>
                          <a:spcPts val="0"/>
                        </a:spcAft>
                      </a:pPr>
                      <a:r>
                        <a:rPr lang="id-ID" sz="1400" b="0" dirty="0">
                          <a:effectLst/>
                          <a:latin typeface="Constantia" pitchFamily="18" charset="0"/>
                          <a:ea typeface="Arial Unicode MS" panose="020B0604020202020204" pitchFamily="34" charset="-128"/>
                          <a:cs typeface="Arial Unicode MS" panose="020B0604020202020204" pitchFamily="34" charset="-128"/>
                        </a:rPr>
                        <a:t> </a:t>
                      </a:r>
                      <a:endParaRPr lang="en-US" sz="1400" b="0" dirty="0">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pPr marL="0" marR="0">
                        <a:lnSpc>
                          <a:spcPct val="115000"/>
                        </a:lnSpc>
                        <a:spcBef>
                          <a:spcPts val="0"/>
                        </a:spcBef>
                        <a:spcAft>
                          <a:spcPts val="0"/>
                        </a:spcAft>
                      </a:pPr>
                      <a:r>
                        <a:rPr lang="id-ID" sz="1400" b="0" dirty="0">
                          <a:effectLst/>
                          <a:latin typeface="Constantia" pitchFamily="18" charset="0"/>
                          <a:ea typeface="Arial Unicode MS" panose="020B0604020202020204" pitchFamily="34" charset="-128"/>
                          <a:cs typeface="Arial Unicode MS" panose="020B0604020202020204" pitchFamily="34" charset="-128"/>
                        </a:rPr>
                        <a:t> </a:t>
                      </a:r>
                      <a:endParaRPr lang="en-US" sz="1400" b="0" dirty="0">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r>
              <a:tr h="286814">
                <a:tc rowSpan="2">
                  <a:txBody>
                    <a:bodyPr/>
                    <a:lstStyle/>
                    <a:p>
                      <a:pPr marL="0" marR="0" algn="ctr">
                        <a:lnSpc>
                          <a:spcPct val="115000"/>
                        </a:lnSpc>
                        <a:spcBef>
                          <a:spcPts val="0"/>
                        </a:spcBef>
                        <a:spcAft>
                          <a:spcPts val="0"/>
                        </a:spcAft>
                      </a:pPr>
                      <a:r>
                        <a:rPr lang="id-ID"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NO</a:t>
                      </a:r>
                      <a:endParaRPr lang="en-US"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rgbClr val="0070C0"/>
                    </a:solidFill>
                  </a:tcPr>
                </a:tc>
                <a:tc rowSpan="2">
                  <a:txBody>
                    <a:bodyPr/>
                    <a:lstStyle/>
                    <a:p>
                      <a:pPr marL="0" marR="0" algn="ctr">
                        <a:lnSpc>
                          <a:spcPct val="115000"/>
                        </a:lnSpc>
                        <a:spcBef>
                          <a:spcPts val="0"/>
                        </a:spcBef>
                        <a:spcAft>
                          <a:spcPts val="0"/>
                        </a:spcAft>
                      </a:pPr>
                      <a:r>
                        <a:rPr lang="id-ID"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JABATAN AKADEMIK DOSEN</a:t>
                      </a:r>
                      <a:endParaRPr lang="en-US"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rgbClr val="0070C0"/>
                    </a:solidFill>
                  </a:tcPr>
                </a:tc>
                <a:tc rowSpan="2">
                  <a:txBody>
                    <a:bodyPr/>
                    <a:lstStyle/>
                    <a:p>
                      <a:pPr marL="0" marR="0" algn="ctr">
                        <a:lnSpc>
                          <a:spcPct val="115000"/>
                        </a:lnSpc>
                        <a:spcBef>
                          <a:spcPts val="0"/>
                        </a:spcBef>
                        <a:spcAft>
                          <a:spcPts val="0"/>
                        </a:spcAft>
                      </a:pPr>
                      <a:r>
                        <a:rPr lang="id-ID"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KUALIFIKASI PENDIDIKAN</a:t>
                      </a:r>
                      <a:endParaRPr lang="en-US"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rgbClr val="0070C0"/>
                    </a:solidFill>
                  </a:tcPr>
                </a:tc>
                <a:tc gridSpan="4">
                  <a:txBody>
                    <a:bodyPr/>
                    <a:lstStyle/>
                    <a:p>
                      <a:pPr marL="0" marR="0" algn="ctr">
                        <a:lnSpc>
                          <a:spcPct val="115000"/>
                        </a:lnSpc>
                        <a:spcBef>
                          <a:spcPts val="0"/>
                        </a:spcBef>
                        <a:spcAft>
                          <a:spcPts val="0"/>
                        </a:spcAft>
                      </a:pPr>
                      <a:r>
                        <a:rPr lang="id-ID"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 PROGRAM STUDI</a:t>
                      </a:r>
                      <a:endParaRPr lang="en-US"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7155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id-ID"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DIPLOMA/ SARJANA</a:t>
                      </a:r>
                      <a:endParaRPr lang="en-US"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rgbClr val="0070C0"/>
                    </a:solidFill>
                  </a:tcPr>
                </a:tc>
                <a:tc gridSpan="2">
                  <a:txBody>
                    <a:bodyPr/>
                    <a:lstStyle/>
                    <a:p>
                      <a:pPr marL="0" marR="0" algn="ctr">
                        <a:lnSpc>
                          <a:spcPct val="115000"/>
                        </a:lnSpc>
                        <a:spcBef>
                          <a:spcPts val="0"/>
                        </a:spcBef>
                        <a:spcAft>
                          <a:spcPts val="0"/>
                        </a:spcAft>
                      </a:pPr>
                      <a:r>
                        <a:rPr lang="id-ID"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MAGISTER</a:t>
                      </a:r>
                      <a:endParaRPr lang="en-US"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rgbClr val="0070C0"/>
                    </a:solidFill>
                  </a:tcPr>
                </a:tc>
                <a:tc hMerge="1">
                  <a:txBody>
                    <a:bodyPr/>
                    <a:lstStyle/>
                    <a:p>
                      <a:pPr marL="0" marR="0" algn="ctr">
                        <a:lnSpc>
                          <a:spcPct val="115000"/>
                        </a:lnSpc>
                        <a:spcBef>
                          <a:spcPts val="0"/>
                        </a:spcBef>
                        <a:spcAft>
                          <a:spcPts val="0"/>
                        </a:spcAft>
                      </a:pPr>
                      <a:endParaRPr lang="en-US" sz="14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solidFill>
                      <a:srgbClr val="0070C0"/>
                    </a:solidFill>
                  </a:tcPr>
                </a:tc>
                <a:tc>
                  <a:txBody>
                    <a:bodyPr/>
                    <a:lstStyle/>
                    <a:p>
                      <a:pPr marL="0" marR="0" algn="ctr">
                        <a:lnSpc>
                          <a:spcPct val="115000"/>
                        </a:lnSpc>
                        <a:spcBef>
                          <a:spcPts val="0"/>
                        </a:spcBef>
                        <a:spcAft>
                          <a:spcPts val="0"/>
                        </a:spcAft>
                      </a:pPr>
                      <a:r>
                        <a:rPr lang="id-ID"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DOKTOR</a:t>
                      </a:r>
                      <a:endParaRPr lang="en-US"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rgbClr val="0070C0"/>
                    </a:solidFill>
                  </a:tcPr>
                </a:tc>
              </a:tr>
              <a:tr h="310384">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1</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Asisten Ahli</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Magister</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gridSpan="2">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r>
              <a:tr h="310384">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pPr marL="0" marR="0">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gridSpan="2">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B</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B</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r>
              <a:tr h="310384">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2</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Lektor</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Magister</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gridSpan="2">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r>
              <a:tr h="310384">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pPr marL="0" marR="0">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gridSpan="2">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B</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r>
              <a:tr h="310384">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3</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Lektor Kepala</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Magister</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gridSpan="2">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pPr marL="0" marR="0" algn="ctr">
                        <a:lnSpc>
                          <a:spcPct val="115000"/>
                        </a:lnSpc>
                        <a:spcBef>
                          <a:spcPts val="0"/>
                        </a:spcBef>
                        <a:spcAft>
                          <a:spcPts val="0"/>
                        </a:spcAft>
                      </a:pPr>
                      <a:r>
                        <a:rPr lang="id-ID" sz="1800" b="0" strike="sngStrike" dirty="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r>
              <a:tr h="310384">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gridSpan="2">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bg1">
                        <a:lumMod val="95000"/>
                      </a:schemeClr>
                    </a:solidFill>
                  </a:tcPr>
                </a:tc>
              </a:tr>
              <a:tr h="310384">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4</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Profesor</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gridSpan="2">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pPr marL="0" marR="0" algn="ctr">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solidFill>
                      <a:schemeClr val="tx2">
                        <a:lumMod val="20000"/>
                        <a:lumOff val="80000"/>
                      </a:schemeClr>
                    </a:solidFill>
                  </a:tcPr>
                </a:tc>
              </a:tr>
              <a:tr h="255098">
                <a:tc>
                  <a:txBody>
                    <a:bodyPr/>
                    <a:lstStyle/>
                    <a:p>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gridSpan="2">
                  <a:txBody>
                    <a:bodyPr/>
                    <a:lstStyle/>
                    <a:p>
                      <a:endParaRPr lang="en-US" sz="1800" dirty="0">
                        <a:solidFill>
                          <a:schemeClr val="tx1"/>
                        </a:solidFill>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hMerge="1">
                  <a:txBody>
                    <a:bodyPr/>
                    <a:lstStyle/>
                    <a:p>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r>
              <a:tr h="271649">
                <a:tc>
                  <a:txBody>
                    <a:bodyPr/>
                    <a:lstStyle/>
                    <a:p>
                      <a:pPr marL="0" marR="0" algn="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M =</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pPr marL="0" marR="0">
                        <a:lnSpc>
                          <a:spcPct val="115000"/>
                        </a:lnSpc>
                        <a:spcBef>
                          <a:spcPts val="0"/>
                        </a:spcBef>
                        <a:spcAft>
                          <a:spcPts val="0"/>
                        </a:spcAft>
                      </a:pPr>
                      <a:r>
                        <a:rPr lang="id-ID"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rPr>
                        <a:t>Melaksanakan</a:t>
                      </a:r>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gridSpan="2">
                  <a:txBody>
                    <a:bodyPr/>
                    <a:lstStyle/>
                    <a:p>
                      <a:endParaRPr lang="en-US" sz="1800" dirty="0">
                        <a:solidFill>
                          <a:schemeClr val="tx1"/>
                        </a:solidFill>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hMerge="1">
                  <a:txBody>
                    <a:bodyPr/>
                    <a:lstStyle/>
                    <a:p>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r>
              <a:tr h="271649">
                <a:tc>
                  <a:txBody>
                    <a:bodyPr/>
                    <a:lstStyle/>
                    <a:p>
                      <a:pPr marL="0" marR="0" algn="r">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B =</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pPr marL="0" marR="0">
                        <a:lnSpc>
                          <a:spcPct val="115000"/>
                        </a:lnSpc>
                        <a:spcBef>
                          <a:spcPts val="0"/>
                        </a:spcBef>
                        <a:spcAft>
                          <a:spcPts val="0"/>
                        </a:spcAft>
                      </a:pPr>
                      <a:r>
                        <a:rPr lang="id-ID" sz="1800" b="0">
                          <a:solidFill>
                            <a:schemeClr val="tx1"/>
                          </a:solidFill>
                          <a:effectLst/>
                          <a:latin typeface="Constantia" pitchFamily="18" charset="0"/>
                          <a:ea typeface="Arial Unicode MS" panose="020B0604020202020204" pitchFamily="34" charset="-128"/>
                          <a:cs typeface="Arial Unicode MS" panose="020B0604020202020204" pitchFamily="34" charset="-128"/>
                        </a:rPr>
                        <a:t>Membantu</a:t>
                      </a:r>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a:txBody>
                    <a:bodyPr/>
                    <a:lstStyle/>
                    <a:p>
                      <a:endParaRPr lang="en-US" sz="1800" b="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gridSpan="2">
                  <a:txBody>
                    <a:bodyPr/>
                    <a:lstStyle/>
                    <a:p>
                      <a:endParaRPr lang="en-US" sz="1800" dirty="0">
                        <a:solidFill>
                          <a:schemeClr val="tx1"/>
                        </a:solidFill>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c hMerge="1">
                  <a:txBody>
                    <a:bodyPr/>
                    <a:lstStyle/>
                    <a:p>
                      <a:endParaRPr lang="en-US" sz="1400" b="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1212" marR="61212" marT="0" marB="0" anchor="ctr"/>
                </a:tc>
                <a:tc>
                  <a:txBody>
                    <a:bodyPr/>
                    <a:lstStyle/>
                    <a:p>
                      <a:endParaRPr lang="en-US" sz="1800" b="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1212" marR="61212" marT="0" marB="0" anchor="ctr">
                    <a:noFill/>
                  </a:tcPr>
                </a:tc>
              </a:tr>
            </a:tbl>
          </a:graphicData>
        </a:graphic>
      </p:graphicFrame>
      <p:sp>
        <p:nvSpPr>
          <p:cNvPr id="6" name="Rectangle 5"/>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19BF5C-5E5F-4F1A-B135-795BD8C705C7}" type="slidenum">
              <a:rPr lang="en-US"/>
              <a:pPr/>
              <a:t>46</a:t>
            </a:fld>
            <a:endParaRPr lang="en-US"/>
          </a:p>
        </p:txBody>
      </p:sp>
      <p:graphicFrame>
        <p:nvGraphicFramePr>
          <p:cNvPr id="3" name="Table 2"/>
          <p:cNvGraphicFramePr>
            <a:graphicFrameLocks noGrp="1"/>
          </p:cNvGraphicFramePr>
          <p:nvPr/>
        </p:nvGraphicFramePr>
        <p:xfrm>
          <a:off x="990600" y="633296"/>
          <a:ext cx="7543802" cy="5613649"/>
        </p:xfrm>
        <a:graphic>
          <a:graphicData uri="http://schemas.openxmlformats.org/drawingml/2006/table">
            <a:tbl>
              <a:tblPr firstRow="1" firstCol="1" bandRow="1">
                <a:tableStyleId>{5C22544A-7EE6-4342-B048-85BDC9FD1C3A}</a:tableStyleId>
              </a:tblPr>
              <a:tblGrid>
                <a:gridCol w="547676"/>
                <a:gridCol w="2190705"/>
                <a:gridCol w="558277"/>
                <a:gridCol w="855081"/>
                <a:gridCol w="363941"/>
                <a:gridCol w="908082"/>
                <a:gridCol w="130738"/>
                <a:gridCol w="929283"/>
                <a:gridCol w="109536"/>
                <a:gridCol w="950483"/>
              </a:tblGrid>
              <a:tr h="187605">
                <a:tc gridSpan="10">
                  <a:txBody>
                    <a:bodyPr/>
                    <a:lstStyle/>
                    <a:p>
                      <a:pPr marL="0" marR="0" algn="ctr">
                        <a:lnSpc>
                          <a:spcPct val="115000"/>
                        </a:lnSpc>
                        <a:spcBef>
                          <a:spcPts val="0"/>
                        </a:spcBef>
                        <a:spcAft>
                          <a:spcPts val="0"/>
                        </a:spcAft>
                      </a:pPr>
                      <a:r>
                        <a:rPr lang="en-US" sz="2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C.</a:t>
                      </a:r>
                      <a:r>
                        <a:rPr lang="en-US" sz="2400" b="1" baseline="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 </a:t>
                      </a:r>
                      <a:r>
                        <a:rPr lang="id-ID" sz="2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WEWENANG </a:t>
                      </a: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DAN TANGGUNG JAWAB </a:t>
                      </a:r>
                      <a:r>
                        <a:rPr lang="id-ID" sz="2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DOSEN</a:t>
                      </a:r>
                      <a:endParaRPr lang="en-US" sz="2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p>
                      <a:pPr marL="0" marR="0" algn="ctr">
                        <a:lnSpc>
                          <a:spcPct val="115000"/>
                        </a:lnSpc>
                        <a:spcBef>
                          <a:spcPts val="0"/>
                        </a:spcBef>
                        <a:spcAft>
                          <a:spcPts val="0"/>
                        </a:spcAft>
                      </a:pPr>
                      <a:r>
                        <a:rPr lang="id-ID" sz="2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DALAM </a:t>
                      </a: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BIMBINGAN TUGAS AKHIR</a:t>
                      </a:r>
                      <a:endParaRPr lang="en-US"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1391">
                <a:tc>
                  <a:txBody>
                    <a:bodyPr/>
                    <a:lstStyle/>
                    <a:p>
                      <a:pPr marL="0" marR="0">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a:txBody>
                    <a:bodyPr/>
                    <a:lstStyle/>
                    <a:p>
                      <a:pPr marL="0" marR="0">
                        <a:lnSpc>
                          <a:spcPct val="115000"/>
                        </a:lnSpc>
                        <a:spcBef>
                          <a:spcPts val="0"/>
                        </a:spcBef>
                        <a:spcAft>
                          <a:spcPts val="0"/>
                        </a:spcAft>
                      </a:pP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gridSpan="2">
                  <a:txBody>
                    <a:bodyPr/>
                    <a:lstStyle/>
                    <a:p>
                      <a:pPr marL="0" marR="0">
                        <a:lnSpc>
                          <a:spcPct val="115000"/>
                        </a:lnSpc>
                        <a:spcBef>
                          <a:spcPts val="0"/>
                        </a:spcBef>
                        <a:spcAft>
                          <a:spcPts val="0"/>
                        </a:spcAft>
                      </a:pP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hMerge="1">
                  <a:txBody>
                    <a:bodyPr/>
                    <a:lstStyle/>
                    <a:p>
                      <a:pPr marL="0" marR="0">
                        <a:lnSpc>
                          <a:spcPct val="115000"/>
                        </a:lnSpc>
                        <a:spcBef>
                          <a:spcPts val="0"/>
                        </a:spcBef>
                        <a:spcAft>
                          <a:spcPts val="0"/>
                        </a:spcAft>
                      </a:pPr>
                      <a:endParaRPr lang="en-US" sz="1400" b="1">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b">
                    <a:noFill/>
                  </a:tcPr>
                </a:tc>
                <a:tc gridSpan="3">
                  <a:txBody>
                    <a:bodyPr/>
                    <a:lstStyle/>
                    <a:p>
                      <a:pPr marL="0" marR="0" algn="ctr">
                        <a:lnSpc>
                          <a:spcPct val="115000"/>
                        </a:lnSpc>
                        <a:spcBef>
                          <a:spcPts val="0"/>
                        </a:spcBef>
                        <a:spcAft>
                          <a:spcPts val="0"/>
                        </a:spcAft>
                      </a:pP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hMerge="1">
                  <a:txBody>
                    <a:bodyPr/>
                    <a:lstStyle/>
                    <a:p>
                      <a:pPr marL="0" marR="0" algn="ctr">
                        <a:lnSpc>
                          <a:spcPct val="115000"/>
                        </a:lnSpc>
                        <a:spcBef>
                          <a:spcPts val="0"/>
                        </a:spcBef>
                        <a:spcAft>
                          <a:spcPts val="0"/>
                        </a:spcAft>
                      </a:pPr>
                      <a:endParaRPr lang="en-US" sz="1400" b="1">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b">
                    <a:noFill/>
                  </a:tcPr>
                </a:tc>
                <a:tc hMerge="1">
                  <a:txBody>
                    <a:bodyPr/>
                    <a:lstStyle/>
                    <a:p>
                      <a:endParaRPr lang="en-US"/>
                    </a:p>
                  </a:txBody>
                  <a:tcPr/>
                </a:tc>
                <a:tc gridSpan="2">
                  <a:txBody>
                    <a:bodyPr/>
                    <a:lstStyle/>
                    <a:p>
                      <a:pPr marL="0" marR="0">
                        <a:lnSpc>
                          <a:spcPct val="115000"/>
                        </a:lnSpc>
                        <a:spcBef>
                          <a:spcPts val="0"/>
                        </a:spcBef>
                        <a:spcAft>
                          <a:spcPts val="0"/>
                        </a:spcAft>
                      </a:pPr>
                      <a:r>
                        <a:rPr lang="id-ID"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2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hMerge="1">
                  <a:txBody>
                    <a:bodyPr/>
                    <a:lstStyle/>
                    <a:p>
                      <a:endParaRPr lang="en-US"/>
                    </a:p>
                  </a:txBody>
                  <a:tcPr/>
                </a:tc>
                <a:tc>
                  <a:txBody>
                    <a:bodyPr/>
                    <a:lstStyle/>
                    <a:p>
                      <a:pPr marL="0" marR="0">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r>
              <a:tr h="375210">
                <a:tc rowSpan="2">
                  <a:txBody>
                    <a:bodyPr/>
                    <a:lstStyle/>
                    <a:p>
                      <a:pPr marL="0" marR="0" algn="ctr">
                        <a:lnSpc>
                          <a:spcPct val="115000"/>
                        </a:lnSpc>
                        <a:spcBef>
                          <a:spcPts val="0"/>
                        </a:spcBef>
                        <a:spcAft>
                          <a:spcPts val="0"/>
                        </a:spcAft>
                      </a:pPr>
                      <a:r>
                        <a:rPr lang="id-ID"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NO</a:t>
                      </a:r>
                      <a:endParaRPr lang="en-US"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rowSpan="2">
                  <a:txBody>
                    <a:bodyPr/>
                    <a:lstStyle/>
                    <a:p>
                      <a:pPr marL="0" marR="0" algn="ctr">
                        <a:lnSpc>
                          <a:spcPct val="115000"/>
                        </a:lnSpc>
                        <a:spcBef>
                          <a:spcPts val="0"/>
                        </a:spcBef>
                        <a:spcAft>
                          <a:spcPts val="0"/>
                        </a:spcAft>
                      </a:pPr>
                      <a:r>
                        <a:rPr lang="id-ID"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JABATAN AKADEMIK DOSEN</a:t>
                      </a:r>
                      <a:endParaRPr lang="en-US"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rowSpan="2" gridSpan="2">
                  <a:txBody>
                    <a:bodyPr/>
                    <a:lstStyle/>
                    <a:p>
                      <a:pPr marL="0" marR="0" algn="ctr">
                        <a:lnSpc>
                          <a:spcPct val="115000"/>
                        </a:lnSpc>
                        <a:spcBef>
                          <a:spcPts val="0"/>
                        </a:spcBef>
                        <a:spcAft>
                          <a:spcPts val="0"/>
                        </a:spcAft>
                      </a:pPr>
                      <a:r>
                        <a:rPr lang="id-ID"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KUALIFIKASI PENDIDIKAN</a:t>
                      </a:r>
                      <a:endParaRPr lang="en-US"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rowSpan="2" hMerge="1">
                  <a:txBody>
                    <a:bodyPr/>
                    <a:lstStyle/>
                    <a:p>
                      <a:pPr marL="0" marR="0" algn="ctr">
                        <a:lnSpc>
                          <a:spcPct val="115000"/>
                        </a:lnSpc>
                        <a:spcBef>
                          <a:spcPts val="0"/>
                        </a:spcBef>
                        <a:spcAft>
                          <a:spcPts val="0"/>
                        </a:spcAft>
                      </a:pPr>
                      <a:endParaRPr lang="en-US" sz="14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gridSpan="6">
                  <a:txBody>
                    <a:bodyPr/>
                    <a:lstStyle/>
                    <a:p>
                      <a:pPr marL="0" marR="0" algn="ctr">
                        <a:lnSpc>
                          <a:spcPct val="115000"/>
                        </a:lnSpc>
                        <a:spcBef>
                          <a:spcPts val="0"/>
                        </a:spcBef>
                        <a:spcAft>
                          <a:spcPts val="0"/>
                        </a:spcAft>
                      </a:pPr>
                      <a:r>
                        <a:rPr lang="id-ID"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BIMBINGAN TUGAS AKHIR</a:t>
                      </a:r>
                      <a:endParaRPr lang="en-US" sz="16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hMerge="1">
                  <a:txBody>
                    <a:bodyPr/>
                    <a:lstStyle/>
                    <a:p>
                      <a:pPr marL="0" marR="0" algn="ctr">
                        <a:lnSpc>
                          <a:spcPct val="115000"/>
                        </a:lnSpc>
                        <a:spcBef>
                          <a:spcPts val="0"/>
                        </a:spcBef>
                        <a:spcAft>
                          <a:spcPts val="0"/>
                        </a:spcAft>
                      </a:pPr>
                      <a:endParaRPr lang="en-US" sz="16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5210">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marL="0" marR="0" algn="ctr">
                        <a:lnSpc>
                          <a:spcPct val="115000"/>
                        </a:lnSpc>
                        <a:spcBef>
                          <a:spcPts val="0"/>
                        </a:spcBef>
                        <a:spcAft>
                          <a:spcPts val="0"/>
                        </a:spcAft>
                      </a:pPr>
                      <a:r>
                        <a:rPr lang="id-ID" sz="12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SKRIPSI/         TUGAS AKHIR</a:t>
                      </a:r>
                      <a:endParaRPr lang="en-US" sz="12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hMerge="1">
                  <a:txBody>
                    <a:bodyPr/>
                    <a:lstStyle/>
                    <a:p>
                      <a:pPr marL="0" marR="0" algn="ctr">
                        <a:lnSpc>
                          <a:spcPct val="115000"/>
                        </a:lnSpc>
                        <a:spcBef>
                          <a:spcPts val="0"/>
                        </a:spcBef>
                        <a:spcAft>
                          <a:spcPts val="0"/>
                        </a:spcAft>
                      </a:pPr>
                      <a:endParaRPr lang="en-US" sz="12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gridSpan="2">
                  <a:txBody>
                    <a:bodyPr/>
                    <a:lstStyle/>
                    <a:p>
                      <a:pPr marL="0" marR="0" algn="ctr">
                        <a:lnSpc>
                          <a:spcPct val="115000"/>
                        </a:lnSpc>
                        <a:spcBef>
                          <a:spcPts val="0"/>
                        </a:spcBef>
                        <a:spcAft>
                          <a:spcPts val="0"/>
                        </a:spcAft>
                      </a:pPr>
                      <a:r>
                        <a:rPr lang="id-ID"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TESIS</a:t>
                      </a:r>
                      <a:endParaRPr lang="en-US" sz="14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hMerge="1">
                  <a:txBody>
                    <a:bodyPr/>
                    <a:lstStyle/>
                    <a:p>
                      <a:pPr marL="0" marR="0" algn="ctr">
                        <a:lnSpc>
                          <a:spcPct val="115000"/>
                        </a:lnSpc>
                        <a:spcBef>
                          <a:spcPts val="0"/>
                        </a:spcBef>
                        <a:spcAft>
                          <a:spcPts val="0"/>
                        </a:spcAft>
                      </a:pPr>
                      <a:endParaRPr lang="en-US" sz="14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gridSpan="2">
                  <a:txBody>
                    <a:bodyPr/>
                    <a:lstStyle/>
                    <a:p>
                      <a:pPr marL="0" marR="0" algn="ctr">
                        <a:lnSpc>
                          <a:spcPct val="115000"/>
                        </a:lnSpc>
                        <a:spcBef>
                          <a:spcPts val="0"/>
                        </a:spcBef>
                        <a:spcAft>
                          <a:spcPts val="0"/>
                        </a:spcAft>
                      </a:pPr>
                      <a:r>
                        <a:rPr lang="id-ID" sz="1300" b="1" dirty="0">
                          <a:solidFill>
                            <a:schemeClr val="bg1"/>
                          </a:solidFill>
                          <a:effectLst/>
                          <a:latin typeface="Constantia" pitchFamily="18" charset="0"/>
                          <a:ea typeface="Arial Unicode MS" panose="020B0604020202020204" pitchFamily="34" charset="-128"/>
                          <a:cs typeface="Arial Unicode MS" panose="020B0604020202020204" pitchFamily="34" charset="-128"/>
                        </a:rPr>
                        <a:t>DISERTASI</a:t>
                      </a:r>
                      <a:endParaRPr lang="en-US" sz="1300" b="1" dirty="0">
                        <a:solidFill>
                          <a:schemeClr val="bg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c hMerge="1">
                  <a:txBody>
                    <a:bodyPr/>
                    <a:lstStyle/>
                    <a:p>
                      <a:pPr marL="0" marR="0" algn="ctr">
                        <a:lnSpc>
                          <a:spcPct val="115000"/>
                        </a:lnSpc>
                        <a:spcBef>
                          <a:spcPts val="0"/>
                        </a:spcBef>
                        <a:spcAft>
                          <a:spcPts val="0"/>
                        </a:spcAft>
                      </a:pPr>
                      <a:endParaRPr lang="en-US" sz="1400" b="1" dirty="0">
                        <a:solidFill>
                          <a:schemeClr val="bg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solidFill>
                      <a:srgbClr val="0070C0"/>
                    </a:solidFill>
                  </a:tcPr>
                </a:tc>
              </a:tr>
              <a:tr h="312049">
                <a:tc>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1</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a:txBody>
                    <a:bodyPr/>
                    <a:lstStyle/>
                    <a:p>
                      <a:pPr marL="0" marR="0">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Asisten Ahli</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Magister</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312049">
                <a:tc>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a:txBody>
                    <a:bodyPr/>
                    <a:lstStyle/>
                    <a:p>
                      <a:pPr marL="0" marR="0">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B</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312049">
                <a:tc>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2</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a:txBody>
                    <a:bodyPr/>
                    <a:lstStyle/>
                    <a:p>
                      <a:pPr marL="0" marR="0">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Lektor</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Magister</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B*</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dirty="0">
                        <a:solidFill>
                          <a:schemeClr val="tx2">
                            <a:lumMod val="40000"/>
                            <a:lumOff val="6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312049">
                <a:tc>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a:txBody>
                    <a:bodyPr/>
                    <a:lstStyle/>
                    <a:p>
                      <a:pPr marL="0" marR="0">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B</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312049">
                <a:tc>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3</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a:txBody>
                    <a:bodyPr/>
                    <a:lstStyle/>
                    <a:p>
                      <a:pPr marL="0" marR="0">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Lektor Kepala</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Magister</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dirty="0">
                        <a:solidFill>
                          <a:schemeClr val="tx2">
                            <a:lumMod val="40000"/>
                            <a:lumOff val="6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strike="sngStrike" dirty="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312049">
                <a:tc>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a:txBody>
                    <a:bodyPr/>
                    <a:lstStyle/>
                    <a:p>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B/M**</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bg1">
                        <a:lumMod val="95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312049">
                <a:tc>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4</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a:txBody>
                    <a:bodyPr/>
                    <a:lstStyle/>
                    <a:p>
                      <a:pPr marL="0" marR="0">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Profesor</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gridSpan="2">
                  <a:txBody>
                    <a:bodyPr/>
                    <a:lstStyle/>
                    <a:p>
                      <a:pPr marL="0" marR="0" algn="ct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pPr marL="0" marR="0" algn="ctr">
                        <a:lnSpc>
                          <a:spcPct val="115000"/>
                        </a:lnSpc>
                        <a:spcBef>
                          <a:spcPts val="0"/>
                        </a:spcBef>
                        <a:spcAft>
                          <a:spcPts val="0"/>
                        </a:spcAft>
                      </a:pPr>
                      <a:r>
                        <a:rPr lang="id-ID" sz="1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M</a:t>
                      </a:r>
                      <a:r>
                        <a:rPr lang="en-US" sz="1400" b="1"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solidFill>
                      <a:schemeClr val="tx2">
                        <a:lumMod val="20000"/>
                        <a:lumOff val="80000"/>
                      </a:schemeClr>
                    </a:solidFill>
                  </a:tcPr>
                </a:tc>
                <a:tc hMerge="1">
                  <a:txBody>
                    <a:bodyPr/>
                    <a:lstStyle/>
                    <a:p>
                      <a:pPr marL="0" marR="0" algn="ctr">
                        <a:lnSpc>
                          <a:spcPct val="115000"/>
                        </a:lnSpc>
                        <a:spcBef>
                          <a:spcPts val="0"/>
                        </a:spcBef>
                        <a:spcAft>
                          <a:spcPts val="0"/>
                        </a:spcAft>
                      </a:pPr>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150084">
                <a:tc>
                  <a:txBody>
                    <a:bodyPr/>
                    <a:lstStyle/>
                    <a:p>
                      <a:endParaRPr lang="en-US" sz="1400" b="1">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a:txBody>
                    <a:bodyPr/>
                    <a:lstStyle/>
                    <a:p>
                      <a:endParaRPr lang="en-US" sz="1400" b="1">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gridSpan="2">
                  <a:txBody>
                    <a:bodyPr/>
                    <a:lstStyle/>
                    <a:p>
                      <a:endParaRPr lang="en-US">
                        <a:latin typeface="Constantia" pitchFamily="18" charset="0"/>
                      </a:endParaRPr>
                    </a:p>
                  </a:txBody>
                  <a:tcPr marL="67538" marR="67538" marT="0" marB="0" anchor="b">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b"/>
                </a:tc>
                <a:tc gridSpan="2">
                  <a:txBody>
                    <a:bodyPr/>
                    <a:lstStyle/>
                    <a:p>
                      <a:endParaRPr lang="en-US">
                        <a:latin typeface="Constantia" pitchFamily="18" charset="0"/>
                      </a:endParaRPr>
                    </a:p>
                  </a:txBody>
                  <a:tcPr marL="67538" marR="67538" marT="0" marB="0" anchor="ctr">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endParaRPr lang="en-US">
                        <a:latin typeface="Constantia" pitchFamily="18" charset="0"/>
                      </a:endParaRPr>
                    </a:p>
                  </a:txBody>
                  <a:tcPr marL="67538" marR="67538" marT="0" marB="0" anchor="ctr">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endParaRPr lang="en-US" dirty="0">
                        <a:latin typeface="Constantia" pitchFamily="18" charset="0"/>
                      </a:endParaRPr>
                    </a:p>
                  </a:txBody>
                  <a:tcPr marL="67538" marR="67538" marT="0" marB="0" anchor="ctr">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187605">
                <a:tc>
                  <a:txBody>
                    <a:bodyPr/>
                    <a:lstStyle/>
                    <a:p>
                      <a:pPr marL="0" marR="0" algn="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a:txBody>
                    <a:bodyPr/>
                    <a:lstStyle/>
                    <a:p>
                      <a:pPr marL="0" marR="0">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Golongan III/d</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gridSpan="2">
                  <a:txBody>
                    <a:bodyPr/>
                    <a:lstStyle/>
                    <a:p>
                      <a:endParaRPr lang="en-US">
                        <a:latin typeface="Constantia" pitchFamily="18" charset="0"/>
                      </a:endParaRPr>
                    </a:p>
                  </a:txBody>
                  <a:tcPr marL="67538" marR="67538" marT="0" marB="0" anchor="b">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b"/>
                </a:tc>
                <a:tc gridSpan="2">
                  <a:txBody>
                    <a:bodyPr/>
                    <a:lstStyle/>
                    <a:p>
                      <a:endParaRPr lang="en-US">
                        <a:latin typeface="Constantia" pitchFamily="18" charset="0"/>
                      </a:endParaRPr>
                    </a:p>
                  </a:txBody>
                  <a:tcPr marL="67538" marR="67538" marT="0" marB="0" anchor="b">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b"/>
                </a:tc>
                <a:tc gridSpan="2">
                  <a:txBody>
                    <a:bodyPr/>
                    <a:lstStyle/>
                    <a:p>
                      <a:endParaRPr lang="en-US">
                        <a:latin typeface="Constantia" pitchFamily="18" charset="0"/>
                      </a:endParaRPr>
                    </a:p>
                  </a:txBody>
                  <a:tcPr marL="67538" marR="67538" marT="0" marB="0" anchor="ctr">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endParaRPr lang="en-US">
                        <a:latin typeface="Constantia" pitchFamily="18" charset="0"/>
                      </a:endParaRPr>
                    </a:p>
                  </a:txBody>
                  <a:tcPr marL="67538" marR="67538" marT="0" marB="0" anchor="ctr">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187605">
                <a:tc>
                  <a:txBody>
                    <a:bodyPr/>
                    <a:lstStyle/>
                    <a:p>
                      <a:pPr marL="0" marR="0" algn="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 =</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gridSpan="7">
                  <a:txBody>
                    <a:bodyPr/>
                    <a:lstStyle/>
                    <a:p>
                      <a:pPr marL="0" marR="0">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Sebagai penulis pertama pada jurnal ilmiah internasional bereputasi</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marL="67538" marR="67538" marT="0" marB="0" anchor="ctr">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endParaRPr lang="en-US">
                        <a:latin typeface="Constantia" pitchFamily="18" charset="0"/>
                      </a:endParaRPr>
                    </a:p>
                  </a:txBody>
                  <a:tcPr marL="67538" marR="67538" marT="0" marB="0" anchor="ctr">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187605">
                <a:tc>
                  <a:txBody>
                    <a:bodyPr/>
                    <a:lstStyle/>
                    <a:p>
                      <a:pPr marL="0" marR="0" algn="r">
                        <a:lnSpc>
                          <a:spcPct val="115000"/>
                        </a:lnSpc>
                        <a:spcBef>
                          <a:spcPts val="0"/>
                        </a:spcBef>
                        <a:spcAft>
                          <a:spcPts val="0"/>
                        </a:spcAft>
                      </a:pPr>
                      <a:r>
                        <a:rPr lang="id-ID" sz="1400" b="1">
                          <a:solidFill>
                            <a:schemeClr val="tx1"/>
                          </a:solidFill>
                          <a:effectLst/>
                          <a:latin typeface="Constantia" pitchFamily="18" charset="0"/>
                          <a:ea typeface="Arial Unicode MS" panose="020B0604020202020204" pitchFamily="34" charset="-128"/>
                          <a:cs typeface="Arial Unicode MS" panose="020B0604020202020204" pitchFamily="34" charset="-128"/>
                        </a:rPr>
                        <a:t>M =</a:t>
                      </a:r>
                      <a:endParaRPr lang="en-US" sz="1400" b="1">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gridSpan="2">
                  <a:txBody>
                    <a:bodyPr/>
                    <a:lstStyle/>
                    <a:p>
                      <a:pPr marL="0" marR="0">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Melaksanakan</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hMerge="1">
                  <a:txBody>
                    <a:bodyPr/>
                    <a:lstStyle/>
                    <a:p>
                      <a:endParaRPr lang="en-US"/>
                    </a:p>
                  </a:txBody>
                  <a:tcPr/>
                </a:tc>
                <a:tc gridSpan="2">
                  <a:txBody>
                    <a:bodyPr/>
                    <a:lstStyle/>
                    <a:p>
                      <a:endParaRPr lang="en-US" sz="1400" b="1">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hMerge="1">
                  <a:txBody>
                    <a:bodyPr/>
                    <a:lstStyle/>
                    <a:p>
                      <a:endParaRPr lang="en-US"/>
                    </a:p>
                  </a:txBody>
                  <a:tcPr/>
                </a:tc>
                <a:tc>
                  <a:txBody>
                    <a:bodyPr/>
                    <a:lstStyle/>
                    <a:p>
                      <a:endParaRPr lang="en-US" sz="1400" b="1">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gridSpan="2">
                  <a:txBody>
                    <a:bodyPr/>
                    <a:lstStyle/>
                    <a:p>
                      <a:endParaRPr lang="en-US">
                        <a:latin typeface="Constantia" pitchFamily="18" charset="0"/>
                      </a:endParaRPr>
                    </a:p>
                  </a:txBody>
                  <a:tcPr marL="67538" marR="67538" marT="0" marB="0" anchor="ctr">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c gridSpan="2">
                  <a:txBody>
                    <a:bodyPr/>
                    <a:lstStyle/>
                    <a:p>
                      <a:endParaRPr lang="en-US">
                        <a:latin typeface="Constantia" pitchFamily="18" charset="0"/>
                      </a:endParaRPr>
                    </a:p>
                  </a:txBody>
                  <a:tcPr marL="67538" marR="67538" marT="0" marB="0" anchor="ctr">
                    <a:noFill/>
                  </a:tcPr>
                </a:tc>
                <a:tc hMerge="1">
                  <a:txBody>
                    <a:bodyPr/>
                    <a:lstStyle/>
                    <a:p>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ctr"/>
                </a:tc>
              </a:tr>
              <a:tr h="187605">
                <a:tc>
                  <a:txBody>
                    <a:bodyPr/>
                    <a:lstStyle/>
                    <a:p>
                      <a:pPr marL="0" marR="0" algn="r">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B =</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gridSpan="2">
                  <a:txBody>
                    <a:bodyPr/>
                    <a:lstStyle/>
                    <a:p>
                      <a:pPr marL="0" marR="0">
                        <a:lnSpc>
                          <a:spcPct val="115000"/>
                        </a:lnSpc>
                        <a:spcBef>
                          <a:spcPts val="0"/>
                        </a:spcBef>
                        <a:spcAft>
                          <a:spcPts val="0"/>
                        </a:spcAft>
                      </a:pPr>
                      <a:r>
                        <a:rPr lang="id-ID"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rPr>
                        <a:t>Membantu</a:t>
                      </a:r>
                      <a:endParaRPr lang="en-US" sz="1400" b="1"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ctr">
                    <a:noFill/>
                  </a:tcPr>
                </a:tc>
                <a:tc hMerge="1">
                  <a:txBody>
                    <a:bodyPr/>
                    <a:lstStyle/>
                    <a:p>
                      <a:endParaRPr lang="en-US"/>
                    </a:p>
                  </a:txBody>
                  <a:tcPr/>
                </a:tc>
                <a:tc gridSpan="2">
                  <a:txBody>
                    <a:bodyPr/>
                    <a:lstStyle/>
                    <a:p>
                      <a:endParaRPr lang="en-US" sz="1400" b="1">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hMerge="1">
                  <a:txBody>
                    <a:bodyPr/>
                    <a:lstStyle/>
                    <a:p>
                      <a:endParaRPr lang="en-US"/>
                    </a:p>
                  </a:txBody>
                  <a:tcPr/>
                </a:tc>
                <a:tc>
                  <a:txBody>
                    <a:bodyPr/>
                    <a:lstStyle/>
                    <a:p>
                      <a:endParaRPr lang="en-US" sz="1400" b="1">
                        <a:effectLst/>
                        <a:latin typeface="Constantia" pitchFamily="18" charset="0"/>
                        <a:ea typeface="Arial Unicode MS" panose="020B0604020202020204" pitchFamily="34" charset="-128"/>
                        <a:cs typeface="Arial Unicode MS" panose="020B0604020202020204" pitchFamily="34" charset="-128"/>
                      </a:endParaRPr>
                    </a:p>
                  </a:txBody>
                  <a:tcPr marL="67538" marR="67538" marT="0" marB="0" anchor="b">
                    <a:noFill/>
                  </a:tcPr>
                </a:tc>
                <a:tc gridSpan="2">
                  <a:txBody>
                    <a:bodyPr/>
                    <a:lstStyle/>
                    <a:p>
                      <a:endParaRPr lang="en-US">
                        <a:latin typeface="Constantia" pitchFamily="18" charset="0"/>
                      </a:endParaRPr>
                    </a:p>
                  </a:txBody>
                  <a:tcPr marL="67538" marR="67538" marT="0" marB="0" anchor="b">
                    <a:noFill/>
                  </a:tcPr>
                </a:tc>
                <a:tc hMerge="1">
                  <a:txBody>
                    <a:bodyPr/>
                    <a:lstStyle/>
                    <a:p>
                      <a:endParaRPr lang="en-US" sz="1400" b="1">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b"/>
                </a:tc>
                <a:tc gridSpan="2">
                  <a:txBody>
                    <a:bodyPr/>
                    <a:lstStyle/>
                    <a:p>
                      <a:endParaRPr lang="en-US" dirty="0">
                        <a:latin typeface="Constantia" pitchFamily="18" charset="0"/>
                      </a:endParaRPr>
                    </a:p>
                  </a:txBody>
                  <a:tcPr marL="67538" marR="67538" marT="0" marB="0" anchor="b">
                    <a:noFill/>
                  </a:tcPr>
                </a:tc>
                <a:tc hMerge="1">
                  <a:txBody>
                    <a:bodyPr/>
                    <a:lstStyle/>
                    <a:p>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7538" marR="67538" marT="0" marB="0" anchor="b"/>
                </a:tc>
              </a:tr>
            </a:tbl>
          </a:graphicData>
        </a:graphic>
      </p:graphicFrame>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CE3CF8B-C3C1-43A8-8520-6B0D48C8170A}" type="slidenum">
              <a:rPr lang="en-US"/>
              <a:pPr/>
              <a:t>47</a:t>
            </a:fld>
            <a:endParaRPr lang="en-US"/>
          </a:p>
        </p:txBody>
      </p:sp>
      <p:sp>
        <p:nvSpPr>
          <p:cNvPr id="28675" name="TextBox 3"/>
          <p:cNvSpPr txBox="1">
            <a:spLocks noChangeArrowheads="1"/>
          </p:cNvSpPr>
          <p:nvPr/>
        </p:nvSpPr>
        <p:spPr bwMode="auto">
          <a:xfrm>
            <a:off x="1905000" y="1074003"/>
            <a:ext cx="5834482" cy="830997"/>
          </a:xfrm>
          <a:prstGeom prst="rect">
            <a:avLst/>
          </a:prstGeom>
          <a:noFill/>
          <a:ln w="9525">
            <a:noFill/>
            <a:miter lim="800000"/>
            <a:headEnd/>
            <a:tailEnd/>
          </a:ln>
        </p:spPr>
        <p:txBody>
          <a:bodyPr wrap="none">
            <a:spAutoFit/>
          </a:bodyPr>
          <a:lstStyle/>
          <a:p>
            <a:pPr eaLnBrk="1" hangingPunct="1"/>
            <a:r>
              <a:rPr lang="en-US" altLang="en-US" sz="2400" b="1" dirty="0" smtClean="0">
                <a:ea typeface="Arial Unicode MS" pitchFamily="34" charset="-128"/>
                <a:cs typeface="Arial Unicode MS" pitchFamily="34" charset="-128"/>
              </a:rPr>
              <a:t>D. TUGAS, TANGGUNG JAWAB DALAM </a:t>
            </a:r>
          </a:p>
          <a:p>
            <a:pPr algn="ctr" eaLnBrk="1" hangingPunct="1"/>
            <a:r>
              <a:rPr lang="en-US" altLang="en-US" sz="2400" b="1" dirty="0" smtClean="0">
                <a:ea typeface="Arial Unicode MS" pitchFamily="34" charset="-128"/>
                <a:cs typeface="Arial Unicode MS" pitchFamily="34" charset="-128"/>
              </a:rPr>
              <a:t>PUBLIKASI ILMIAH</a:t>
            </a:r>
            <a:endParaRPr lang="en-US" altLang="en-US" sz="2400" b="1" dirty="0">
              <a:ea typeface="Arial Unicode MS" pitchFamily="34" charset="-128"/>
              <a:cs typeface="Arial Unicode MS" pitchFamily="34" charset="-128"/>
            </a:endParaRPr>
          </a:p>
        </p:txBody>
      </p:sp>
      <p:graphicFrame>
        <p:nvGraphicFramePr>
          <p:cNvPr id="5" name="Table 4"/>
          <p:cNvGraphicFramePr>
            <a:graphicFrameLocks noGrp="1"/>
          </p:cNvGraphicFramePr>
          <p:nvPr/>
        </p:nvGraphicFramePr>
        <p:xfrm>
          <a:off x="533400" y="2209800"/>
          <a:ext cx="8310562" cy="3232506"/>
        </p:xfrm>
        <a:graphic>
          <a:graphicData uri="http://schemas.openxmlformats.org/drawingml/2006/table">
            <a:tbl>
              <a:tblPr firstRow="1" firstCol="1" bandRow="1">
                <a:tableStyleId>{5C22544A-7EE6-4342-B048-85BDC9FD1C3A}</a:tableStyleId>
              </a:tblPr>
              <a:tblGrid>
                <a:gridCol w="455817"/>
                <a:gridCol w="2199997"/>
                <a:gridCol w="1066883"/>
                <a:gridCol w="1502921"/>
                <a:gridCol w="1582023"/>
                <a:gridCol w="1502921"/>
              </a:tblGrid>
              <a:tr h="1243166">
                <a:tc>
                  <a:txBody>
                    <a:bodyPr/>
                    <a:lstStyle/>
                    <a:p>
                      <a:pPr algn="ctr">
                        <a:lnSpc>
                          <a:spcPct val="100000"/>
                        </a:lnSpc>
                        <a:spcAft>
                          <a:spcPts val="0"/>
                        </a:spcAft>
                        <a:tabLst>
                          <a:tab pos="228600" algn="l"/>
                        </a:tabLst>
                      </a:pPr>
                      <a:r>
                        <a:rPr lang="id-ID" sz="1600" dirty="0">
                          <a:effectLst/>
                          <a:latin typeface="Constantia" pitchFamily="18" charset="0"/>
                          <a:ea typeface="Arial Unicode MS" panose="020B0604020202020204" pitchFamily="34" charset="-128"/>
                          <a:cs typeface="Arial Unicode MS" panose="020B0604020202020204" pitchFamily="34" charset="-128"/>
                        </a:rPr>
                        <a:t>No</a:t>
                      </a:r>
                      <a:endParaRPr lang="en-US" sz="1600" dirty="0">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tc>
                <a:tc>
                  <a:txBody>
                    <a:bodyPr/>
                    <a:lstStyle/>
                    <a:p>
                      <a:pPr algn="ctr">
                        <a:lnSpc>
                          <a:spcPct val="100000"/>
                        </a:lnSpc>
                        <a:spcAft>
                          <a:spcPts val="0"/>
                        </a:spcAft>
                        <a:tabLst>
                          <a:tab pos="228600" algn="l"/>
                        </a:tabLst>
                      </a:pPr>
                      <a:r>
                        <a:rPr lang="id-ID" sz="1600" dirty="0">
                          <a:effectLst/>
                          <a:latin typeface="Constantia" pitchFamily="18" charset="0"/>
                          <a:ea typeface="Arial Unicode MS" panose="020B0604020202020204" pitchFamily="34" charset="-128"/>
                          <a:cs typeface="Arial Unicode MS" panose="020B0604020202020204" pitchFamily="34" charset="-128"/>
                        </a:rPr>
                        <a:t>Jabatan Akademik</a:t>
                      </a:r>
                      <a:endParaRPr lang="en-US" sz="1600" dirty="0">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tc>
                <a:tc>
                  <a:txBody>
                    <a:bodyPr/>
                    <a:lstStyle/>
                    <a:p>
                      <a:pPr algn="ctr">
                        <a:lnSpc>
                          <a:spcPct val="100000"/>
                        </a:lnSpc>
                        <a:spcAft>
                          <a:spcPts val="0"/>
                        </a:spcAft>
                        <a:tabLst>
                          <a:tab pos="228600" algn="l"/>
                        </a:tabLst>
                      </a:pPr>
                      <a:r>
                        <a:rPr lang="id-ID" sz="1600" dirty="0">
                          <a:effectLst/>
                          <a:latin typeface="Constantia" pitchFamily="18" charset="0"/>
                          <a:ea typeface="Arial Unicode MS" panose="020B0604020202020204" pitchFamily="34" charset="-128"/>
                          <a:cs typeface="Arial Unicode MS" panose="020B0604020202020204" pitchFamily="34" charset="-128"/>
                        </a:rPr>
                        <a:t>Jurnal Nasional</a:t>
                      </a:r>
                      <a:endParaRPr lang="en-US" sz="1600" dirty="0">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tc>
                <a:tc>
                  <a:txBody>
                    <a:bodyPr/>
                    <a:lstStyle/>
                    <a:p>
                      <a:pPr algn="ctr">
                        <a:lnSpc>
                          <a:spcPct val="100000"/>
                        </a:lnSpc>
                        <a:spcAft>
                          <a:spcPts val="0"/>
                        </a:spcAft>
                        <a:tabLst>
                          <a:tab pos="228600" algn="l"/>
                        </a:tabLst>
                      </a:pPr>
                      <a:r>
                        <a:rPr lang="id-ID" sz="1600" dirty="0">
                          <a:effectLst/>
                          <a:latin typeface="Constantia" pitchFamily="18" charset="0"/>
                          <a:ea typeface="Arial Unicode MS" panose="020B0604020202020204" pitchFamily="34" charset="-128"/>
                          <a:cs typeface="Arial Unicode MS" panose="020B0604020202020204" pitchFamily="34" charset="-128"/>
                        </a:rPr>
                        <a:t>Jurnal nasional terakreditasi</a:t>
                      </a:r>
                      <a:endParaRPr lang="en-US" sz="1600" dirty="0">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tc>
                <a:tc>
                  <a:txBody>
                    <a:bodyPr/>
                    <a:lstStyle/>
                    <a:p>
                      <a:pPr algn="ctr">
                        <a:lnSpc>
                          <a:spcPct val="100000"/>
                        </a:lnSpc>
                        <a:spcAft>
                          <a:spcPts val="0"/>
                        </a:spcAft>
                        <a:tabLst>
                          <a:tab pos="228600" algn="l"/>
                        </a:tabLst>
                      </a:pPr>
                      <a:r>
                        <a:rPr lang="id-ID" sz="1600" dirty="0">
                          <a:effectLst/>
                          <a:latin typeface="Constantia" pitchFamily="18" charset="0"/>
                          <a:ea typeface="Arial Unicode MS" panose="020B0604020202020204" pitchFamily="34" charset="-128"/>
                          <a:cs typeface="Arial Unicode MS" panose="020B0604020202020204" pitchFamily="34" charset="-128"/>
                        </a:rPr>
                        <a:t>Jurnal Internasional</a:t>
                      </a:r>
                      <a:endParaRPr lang="en-US" sz="1600" dirty="0">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tc>
                <a:tc>
                  <a:txBody>
                    <a:bodyPr/>
                    <a:lstStyle/>
                    <a:p>
                      <a:pPr algn="ctr">
                        <a:lnSpc>
                          <a:spcPct val="100000"/>
                        </a:lnSpc>
                        <a:spcAft>
                          <a:spcPts val="0"/>
                        </a:spcAft>
                        <a:tabLst>
                          <a:tab pos="228600" algn="l"/>
                        </a:tabLst>
                      </a:pPr>
                      <a:r>
                        <a:rPr lang="id-ID" sz="1600" dirty="0">
                          <a:effectLst/>
                          <a:latin typeface="Constantia" pitchFamily="18" charset="0"/>
                          <a:ea typeface="Arial Unicode MS" panose="020B0604020202020204" pitchFamily="34" charset="-128"/>
                          <a:cs typeface="Arial Unicode MS" panose="020B0604020202020204" pitchFamily="34" charset="-128"/>
                        </a:rPr>
                        <a:t>Jurnal Internasional bereputasi</a:t>
                      </a:r>
                      <a:endParaRPr lang="en-US" sz="1600" dirty="0">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tc>
              </a:tr>
              <a:tr h="397868">
                <a:tc>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1</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just">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Asisten Ahli</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id-ID" sz="1600">
                          <a:solidFill>
                            <a:schemeClr val="tx1"/>
                          </a:solidFill>
                          <a:effectLst/>
                          <a:latin typeface="Constantia" pitchFamily="18" charset="0"/>
                          <a:ea typeface="Arial Unicode MS" panose="020B0604020202020204" pitchFamily="34" charset="-128"/>
                          <a:cs typeface="Arial Unicode MS" panose="020B0604020202020204" pitchFamily="34" charset="-128"/>
                        </a:rPr>
                        <a:t>W</a:t>
                      </a:r>
                      <a:endParaRPr lang="en-US" sz="160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id-ID" sz="160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r>
              <a:tr h="397868">
                <a:tc>
                  <a:txBody>
                    <a:bodyPr/>
                    <a:lstStyle/>
                    <a:p>
                      <a:pPr algn="ctr">
                        <a:lnSpc>
                          <a:spcPct val="100000"/>
                        </a:lnSpc>
                        <a:spcAft>
                          <a:spcPts val="0"/>
                        </a:spcAft>
                        <a:tabLst>
                          <a:tab pos="228600" algn="l"/>
                        </a:tabLst>
                      </a:pPr>
                      <a:r>
                        <a:rPr lang="id-ID" sz="1600">
                          <a:solidFill>
                            <a:schemeClr val="tx1"/>
                          </a:solidFill>
                          <a:effectLst/>
                          <a:latin typeface="Constantia" pitchFamily="18" charset="0"/>
                          <a:ea typeface="Arial Unicode MS" panose="020B0604020202020204" pitchFamily="34" charset="-128"/>
                          <a:cs typeface="Arial Unicode MS" panose="020B0604020202020204" pitchFamily="34" charset="-128"/>
                        </a:rPr>
                        <a:t>2</a:t>
                      </a:r>
                      <a:endParaRPr lang="en-US" sz="160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bg1">
                        <a:lumMod val="95000"/>
                      </a:schemeClr>
                    </a:solidFill>
                  </a:tcPr>
                </a:tc>
                <a:tc>
                  <a:txBody>
                    <a:bodyPr/>
                    <a:lstStyle/>
                    <a:p>
                      <a:pPr algn="just">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Lektor</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bg1">
                        <a:lumMod val="95000"/>
                      </a:schemeClr>
                    </a:solidFill>
                  </a:tcPr>
                </a:tc>
                <a:tc>
                  <a:txBody>
                    <a:bodyPr/>
                    <a:lstStyle/>
                    <a:p>
                      <a:pPr algn="ctr">
                        <a:lnSpc>
                          <a:spcPct val="100000"/>
                        </a:lnSpc>
                        <a:spcAft>
                          <a:spcPts val="0"/>
                        </a:spcAft>
                        <a:tabLst>
                          <a:tab pos="228600" algn="l"/>
                        </a:tabLst>
                      </a:pPr>
                      <a:r>
                        <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W</a:t>
                      </a:r>
                    </a:p>
                  </a:txBody>
                  <a:tcPr marL="68578" marR="68578" marT="0" marB="0" anchor="ctr">
                    <a:solidFill>
                      <a:schemeClr val="bg1">
                        <a:lumMod val="95000"/>
                      </a:schemeClr>
                    </a:solidFill>
                  </a:tcPr>
                </a:tc>
                <a:tc>
                  <a:txBody>
                    <a:bodyPr/>
                    <a:lstStyle/>
                    <a:p>
                      <a:pPr algn="ctr">
                        <a:lnSpc>
                          <a:spcPct val="100000"/>
                        </a:lnSpc>
                        <a:spcAft>
                          <a:spcPts val="0"/>
                        </a:spcAft>
                        <a:tabLst>
                          <a:tab pos="228600" algn="l"/>
                        </a:tabLst>
                      </a:pPr>
                      <a:r>
                        <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p>
                  </a:txBody>
                  <a:tcPr marL="68578" marR="68578" marT="0" marB="0" anchor="ctr">
                    <a:solidFill>
                      <a:schemeClr val="bg1">
                        <a:lumMod val="95000"/>
                      </a:schemeClr>
                    </a:solidFill>
                  </a:tcPr>
                </a:tc>
                <a:tc>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bg1">
                        <a:lumMod val="95000"/>
                      </a:schemeClr>
                    </a:solidFill>
                  </a:tcPr>
                </a:tc>
                <a:tc>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bg1">
                        <a:lumMod val="95000"/>
                      </a:schemeClr>
                    </a:solidFill>
                  </a:tcPr>
                </a:tc>
              </a:tr>
              <a:tr h="397868">
                <a:tc rowSpan="2">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3</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just">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Lektor </a:t>
                      </a:r>
                      <a:r>
                        <a:rPr lang="id-ID"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Kepala</a:t>
                      </a:r>
                      <a:r>
                        <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/Magister</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W</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r>
              <a:tr h="397868">
                <a:tc vMerge="1">
                  <a:txBody>
                    <a:bodyPr/>
                    <a:lstStyle/>
                    <a:p>
                      <a:pPr algn="ctr">
                        <a:lnSpc>
                          <a:spcPct val="100000"/>
                        </a:lnSpc>
                        <a:spcAft>
                          <a:spcPts val="0"/>
                        </a:spcAft>
                        <a:tabLst>
                          <a:tab pos="228600" algn="l"/>
                        </a:tabLst>
                      </a:pPr>
                      <a:endParaRPr lang="en-US" sz="17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tab pos="228600" algn="l"/>
                        </a:tabLst>
                        <a:defRPr/>
                      </a:pPr>
                      <a:r>
                        <a:rPr lang="id-ID"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Lektor Kepala</a:t>
                      </a:r>
                      <a:r>
                        <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a:t>
                      </a:r>
                      <a:r>
                        <a:rPr lang="en-US" sz="1600" dirty="0" err="1"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Doktor</a:t>
                      </a:r>
                      <a:endPar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W</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c>
                  <a:txBody>
                    <a:bodyPr/>
                    <a:lstStyle/>
                    <a:p>
                      <a:pPr algn="ctr">
                        <a:lnSpc>
                          <a:spcPct val="100000"/>
                        </a:lnSpc>
                        <a:spcAft>
                          <a:spcPts val="0"/>
                        </a:spcAft>
                        <a:tabLst>
                          <a:tab pos="228600" algn="l"/>
                        </a:tabLst>
                      </a:pPr>
                      <a:r>
                        <a:rPr lang="en-US" sz="1600" dirty="0" smtClean="0">
                          <a:solidFill>
                            <a:schemeClr val="tx1"/>
                          </a:solidFill>
                          <a:effectLst/>
                          <a:latin typeface="Constantia" pitchFamily="18" charset="0"/>
                          <a:ea typeface="Arial Unicode MS" panose="020B0604020202020204" pitchFamily="34" charset="-128"/>
                          <a:cs typeface="Arial Unicode MS" panose="020B0604020202020204" pitchFamily="34" charset="-128"/>
                        </a:rPr>
                        <a:t>S</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tx2">
                        <a:lumMod val="20000"/>
                        <a:lumOff val="80000"/>
                      </a:schemeClr>
                    </a:solidFill>
                  </a:tcPr>
                </a:tc>
              </a:tr>
              <a:tr h="397868">
                <a:tc>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4</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bg1">
                        <a:lumMod val="95000"/>
                      </a:schemeClr>
                    </a:solidFill>
                  </a:tcPr>
                </a:tc>
                <a:tc>
                  <a:txBody>
                    <a:bodyPr/>
                    <a:lstStyle/>
                    <a:p>
                      <a:pPr algn="just">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Profesor</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bg1">
                        <a:lumMod val="95000"/>
                      </a:schemeClr>
                    </a:solidFill>
                  </a:tcPr>
                </a:tc>
                <a:tc>
                  <a:txBody>
                    <a:bodyPr/>
                    <a:lstStyle/>
                    <a:p>
                      <a:pPr algn="ctr">
                        <a:lnSpc>
                          <a:spcPct val="100000"/>
                        </a:lnSpc>
                        <a:spcAft>
                          <a:spcPts val="0"/>
                        </a:spcAft>
                        <a:tabLst>
                          <a:tab pos="228600" algn="l"/>
                        </a:tabLst>
                      </a:pPr>
                      <a:r>
                        <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p>
                  </a:txBody>
                  <a:tcPr marL="68578" marR="68578" marT="0" marB="0" anchor="ctr">
                    <a:solidFill>
                      <a:schemeClr val="bg1">
                        <a:lumMod val="95000"/>
                      </a:schemeClr>
                    </a:solidFill>
                  </a:tcPr>
                </a:tc>
                <a:tc>
                  <a:txBody>
                    <a:bodyPr/>
                    <a:lstStyle/>
                    <a:p>
                      <a:pPr algn="ctr">
                        <a:lnSpc>
                          <a:spcPct val="100000"/>
                        </a:lnSpc>
                        <a:spcAft>
                          <a:spcPts val="0"/>
                        </a:spcAft>
                        <a:tabLst>
                          <a:tab pos="228600" algn="l"/>
                        </a:tabLst>
                      </a:pPr>
                      <a:r>
                        <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p>
                  </a:txBody>
                  <a:tcPr marL="68578" marR="68578" marT="0" marB="0" anchor="ctr">
                    <a:solidFill>
                      <a:schemeClr val="bg1">
                        <a:lumMod val="95000"/>
                      </a:schemeClr>
                    </a:solidFill>
                  </a:tcPr>
                </a:tc>
                <a:tc>
                  <a:txBody>
                    <a:bodyPr/>
                    <a:lstStyle/>
                    <a:p>
                      <a:pPr algn="ctr">
                        <a:lnSpc>
                          <a:spcPct val="100000"/>
                        </a:lnSpc>
                        <a:spcAft>
                          <a:spcPts val="0"/>
                        </a:spcAft>
                        <a:tabLst>
                          <a:tab pos="228600" algn="l"/>
                        </a:tabLst>
                      </a:pPr>
                      <a:r>
                        <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S</a:t>
                      </a:r>
                    </a:p>
                  </a:txBody>
                  <a:tcPr marL="68578" marR="68578" marT="0" marB="0" anchor="ctr">
                    <a:solidFill>
                      <a:schemeClr val="bg1">
                        <a:lumMod val="95000"/>
                      </a:schemeClr>
                    </a:solidFill>
                  </a:tcPr>
                </a:tc>
                <a:tc>
                  <a:txBody>
                    <a:bodyPr/>
                    <a:lstStyle/>
                    <a:p>
                      <a:pPr algn="ctr">
                        <a:lnSpc>
                          <a:spcPct val="100000"/>
                        </a:lnSpc>
                        <a:spcAft>
                          <a:spcPts val="0"/>
                        </a:spcAft>
                        <a:tabLst>
                          <a:tab pos="228600" algn="l"/>
                        </a:tabLst>
                      </a:pPr>
                      <a:r>
                        <a:rPr lang="id-ID" sz="1600" dirty="0">
                          <a:solidFill>
                            <a:schemeClr val="tx1"/>
                          </a:solidFill>
                          <a:effectLst/>
                          <a:latin typeface="Constantia" pitchFamily="18" charset="0"/>
                          <a:ea typeface="Arial Unicode MS" panose="020B0604020202020204" pitchFamily="34" charset="-128"/>
                          <a:cs typeface="Arial Unicode MS" panose="020B0604020202020204" pitchFamily="34" charset="-128"/>
                        </a:rPr>
                        <a:t>W</a:t>
                      </a:r>
                      <a:endParaRPr lang="en-US" sz="1600" dirty="0">
                        <a:solidFill>
                          <a:schemeClr val="tx1"/>
                        </a:solidFill>
                        <a:effectLst/>
                        <a:latin typeface="Constantia" pitchFamily="18" charset="0"/>
                        <a:ea typeface="Arial Unicode MS" panose="020B0604020202020204" pitchFamily="34" charset="-128"/>
                        <a:cs typeface="Arial Unicode MS" panose="020B0604020202020204" pitchFamily="34" charset="-128"/>
                      </a:endParaRPr>
                    </a:p>
                  </a:txBody>
                  <a:tcPr marL="68578" marR="68578" marT="0" marB="0" anchor="ctr">
                    <a:solidFill>
                      <a:schemeClr val="bg1">
                        <a:lumMod val="95000"/>
                      </a:schemeClr>
                    </a:solidFill>
                  </a:tcPr>
                </a:tc>
              </a:tr>
            </a:tbl>
          </a:graphicData>
        </a:graphic>
      </p:graphicFrame>
      <p:sp>
        <p:nvSpPr>
          <p:cNvPr id="28720" name="TextBox 5"/>
          <p:cNvSpPr txBox="1">
            <a:spLocks noChangeArrowheads="1"/>
          </p:cNvSpPr>
          <p:nvPr/>
        </p:nvSpPr>
        <p:spPr bwMode="auto">
          <a:xfrm>
            <a:off x="1600200" y="5715000"/>
            <a:ext cx="3810000" cy="584775"/>
          </a:xfrm>
          <a:prstGeom prst="rect">
            <a:avLst/>
          </a:prstGeom>
          <a:noFill/>
          <a:ln w="9525">
            <a:noFill/>
            <a:miter lim="800000"/>
            <a:headEnd/>
            <a:tailEnd/>
          </a:ln>
        </p:spPr>
        <p:txBody>
          <a:bodyPr>
            <a:spAutoFit/>
          </a:bodyPr>
          <a:lstStyle/>
          <a:p>
            <a:pPr eaLnBrk="1" hangingPunct="1"/>
            <a:r>
              <a:rPr lang="en-US" altLang="en-US" sz="1600" dirty="0">
                <a:ea typeface="Arial Unicode MS" pitchFamily="34" charset="-128"/>
                <a:cs typeface="Arial Unicode MS" pitchFamily="34" charset="-128"/>
              </a:rPr>
              <a:t>W:  </a:t>
            </a:r>
            <a:r>
              <a:rPr lang="en-US" altLang="en-US" sz="1600" dirty="0" err="1">
                <a:ea typeface="Arial Unicode MS" pitchFamily="34" charset="-128"/>
                <a:cs typeface="Arial Unicode MS" pitchFamily="34" charset="-128"/>
              </a:rPr>
              <a:t>Wajib</a:t>
            </a:r>
            <a:endParaRPr lang="en-US" altLang="en-US" sz="1600" dirty="0">
              <a:ea typeface="Arial Unicode MS" pitchFamily="34" charset="-128"/>
              <a:cs typeface="Arial Unicode MS" pitchFamily="34" charset="-128"/>
            </a:endParaRPr>
          </a:p>
          <a:p>
            <a:pPr eaLnBrk="1" hangingPunct="1"/>
            <a:r>
              <a:rPr lang="en-US" altLang="en-US" sz="1600" dirty="0">
                <a:ea typeface="Arial Unicode MS" pitchFamily="34" charset="-128"/>
                <a:cs typeface="Arial Unicode MS" pitchFamily="34" charset="-128"/>
              </a:rPr>
              <a:t> S:  </a:t>
            </a:r>
            <a:r>
              <a:rPr lang="en-US" altLang="en-US" sz="1600" dirty="0" err="1">
                <a:ea typeface="Arial Unicode MS" pitchFamily="34" charset="-128"/>
                <a:cs typeface="Arial Unicode MS" pitchFamily="34" charset="-128"/>
              </a:rPr>
              <a:t>Disarankan</a:t>
            </a:r>
            <a:endParaRPr lang="en-US" altLang="en-US" sz="1600" dirty="0">
              <a:ea typeface="Arial Unicode MS" pitchFamily="34" charset="-128"/>
              <a:cs typeface="Arial Unicode MS" pitchFamily="34" charset="-128"/>
            </a:endParaRPr>
          </a:p>
        </p:txBody>
      </p:sp>
      <p:sp>
        <p:nvSpPr>
          <p:cNvPr id="7" name="Rectangle 6"/>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LAMPIRAN</a:t>
            </a:r>
            <a:endParaRPr lang="id-ID" sz="2000" b="1" dirty="0">
              <a:solidFill>
                <a:srgbClr val="0000FF"/>
              </a:solidFill>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0380" y="4191000"/>
            <a:ext cx="7996420" cy="923330"/>
          </a:xfrm>
          <a:prstGeom prst="rect">
            <a:avLst/>
          </a:prstGeom>
          <a:noFill/>
        </p:spPr>
        <p:txBody>
          <a:bodyPr wrap="none">
            <a:spAutoFit/>
          </a:bodyPr>
          <a:lstStyle/>
          <a:p>
            <a:pPr algn="ctr" eaLnBrk="1" fontAlgn="auto" hangingPunct="1">
              <a:spcBef>
                <a:spcPts val="0"/>
              </a:spcBef>
              <a:spcAft>
                <a:spcPts val="0"/>
              </a:spcAft>
              <a:defRPr/>
            </a:pPr>
            <a:r>
              <a:rPr lang="id-ID"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Sekian dan Terima Kasih</a:t>
            </a:r>
            <a:endPar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ndParaRPr>
          </a:p>
        </p:txBody>
      </p:sp>
      <p:pic>
        <p:nvPicPr>
          <p:cNvPr id="29699" name="Picture 2" descr="http://t0.gstatic.com/images?q=tbn:ANd9GcQcp0vokJYL3etHQaJAvzLA65VnwwJVQbZEZh4rESQWd0l3epu-Fg"/>
          <p:cNvPicPr>
            <a:picLocks noChangeAspect="1" noChangeArrowheads="1"/>
          </p:cNvPicPr>
          <p:nvPr/>
        </p:nvPicPr>
        <p:blipFill>
          <a:blip r:embed="rId2" cstate="print"/>
          <a:srcRect/>
          <a:stretch>
            <a:fillRect/>
          </a:stretch>
        </p:blipFill>
        <p:spPr bwMode="auto">
          <a:xfrm>
            <a:off x="3687763" y="1600200"/>
            <a:ext cx="2001837" cy="19780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3824FE4-04BA-47CE-A7F8-58EDC427D30F}" type="slidenum">
              <a:rPr lang="en-US" smtClean="0"/>
              <a:pPr/>
              <a:t>48</a:t>
            </a:fld>
            <a:endParaRPr 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pPr/>
              <a:t>5</a:t>
            </a:fld>
            <a:endParaRPr lang="en-US"/>
          </a:p>
        </p:txBody>
      </p:sp>
      <p:sp>
        <p:nvSpPr>
          <p:cNvPr id="9" name="Rectangle 2"/>
          <p:cNvSpPr>
            <a:spLocks noChangeArrowheads="1"/>
          </p:cNvSpPr>
          <p:nvPr/>
        </p:nvSpPr>
        <p:spPr bwMode="auto">
          <a:xfrm>
            <a:off x="990600" y="1143000"/>
            <a:ext cx="8077200" cy="50167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ea typeface="Arial Unicode MS" pitchFamily="34" charset="-128"/>
                <a:cs typeface="Arial Unicode MS" pitchFamily="34" charset="-128"/>
              </a:rPr>
              <a:t>Pasal</a:t>
            </a:r>
            <a:r>
              <a:rPr lang="en-US" altLang="en-US" sz="3200" b="1" dirty="0" smtClean="0">
                <a:ea typeface="Arial Unicode MS" pitchFamily="34" charset="-128"/>
                <a:cs typeface="Arial Unicode MS" pitchFamily="34" charset="-128"/>
              </a:rPr>
              <a:t> 5 </a:t>
            </a:r>
            <a:r>
              <a:rPr lang="id-ID" altLang="en-US" sz="3200" b="1" dirty="0" smtClean="0">
                <a:ea typeface="Arial Unicode MS" pitchFamily="34" charset="-128"/>
                <a:cs typeface="Arial Unicode MS" pitchFamily="34" charset="-128"/>
              </a:rPr>
              <a:t>ayat (2) lanjutan</a:t>
            </a:r>
            <a:endParaRPr lang="en-US" altLang="en-US" sz="3200" b="1" dirty="0" smtClean="0">
              <a:ea typeface="Arial Unicode MS" pitchFamily="34" charset="-128"/>
              <a:cs typeface="Arial Unicode MS" pitchFamily="34" charset="-128"/>
            </a:endParaRPr>
          </a:p>
          <a:p>
            <a:pPr eaLnBrk="1" hangingPunct="1"/>
            <a:endParaRPr lang="en-US" altLang="en-US" sz="2400" dirty="0" smtClean="0">
              <a:ea typeface="Arial Unicode MS" panose="020B0604020202020204" pitchFamily="34" charset="-128"/>
              <a:cs typeface="Arial Unicode MS" panose="020B0604020202020204" pitchFamily="34" charset="-128"/>
            </a:endParaRPr>
          </a:p>
          <a:p>
            <a:pPr marL="457200" indent="-457200">
              <a:buFont typeface="+mj-lt"/>
              <a:buAutoNum type="alphaLcPeriod" startAt="5"/>
            </a:pPr>
            <a:r>
              <a:rPr lang="en-US" sz="2200" dirty="0" err="1" smtClean="0"/>
              <a:t>pemimpin</a:t>
            </a:r>
            <a:r>
              <a:rPr lang="en-US" sz="2200" dirty="0" smtClean="0"/>
              <a:t> </a:t>
            </a:r>
            <a:r>
              <a:rPr lang="en-US" sz="2200" dirty="0" err="1"/>
              <a:t>perguruan</a:t>
            </a:r>
            <a:r>
              <a:rPr lang="en-US" sz="2200" dirty="0"/>
              <a:t> </a:t>
            </a:r>
            <a:r>
              <a:rPr lang="en-US" sz="2200" dirty="0" err="1"/>
              <a:t>tinggi</a:t>
            </a:r>
            <a:r>
              <a:rPr lang="en-US" sz="2200" dirty="0"/>
              <a:t> </a:t>
            </a:r>
            <a:r>
              <a:rPr lang="en-US" sz="2200" dirty="0" err="1"/>
              <a:t>menetapkan</a:t>
            </a:r>
            <a:r>
              <a:rPr lang="en-US" sz="2200" dirty="0"/>
              <a:t> </a:t>
            </a:r>
            <a:r>
              <a:rPr lang="en-US" sz="2200" dirty="0" err="1"/>
              <a:t>angka</a:t>
            </a:r>
            <a:r>
              <a:rPr lang="en-US" sz="2200" dirty="0"/>
              <a:t> </a:t>
            </a:r>
            <a:r>
              <a:rPr lang="en-US" sz="2200" dirty="0" err="1"/>
              <a:t>kredit</a:t>
            </a:r>
            <a:r>
              <a:rPr lang="en-US" sz="2200" dirty="0"/>
              <a:t> </a:t>
            </a:r>
            <a:r>
              <a:rPr lang="en-US" sz="2200" dirty="0" err="1"/>
              <a:t>dan</a:t>
            </a:r>
            <a:r>
              <a:rPr lang="en-US" sz="2200" dirty="0"/>
              <a:t> </a:t>
            </a:r>
            <a:r>
              <a:rPr lang="en-US" sz="2200" dirty="0" err="1"/>
              <a:t>pengangkatan</a:t>
            </a:r>
            <a:r>
              <a:rPr lang="en-US" sz="2200" dirty="0"/>
              <a:t> </a:t>
            </a:r>
            <a:r>
              <a:rPr lang="en-US" sz="2200" dirty="0" err="1"/>
              <a:t>ke</a:t>
            </a:r>
            <a:r>
              <a:rPr lang="en-US" sz="2200" dirty="0"/>
              <a:t> </a:t>
            </a:r>
            <a:r>
              <a:rPr lang="en-US" sz="2200" dirty="0" err="1"/>
              <a:t>dalam</a:t>
            </a:r>
            <a:r>
              <a:rPr lang="en-US" sz="2200" dirty="0"/>
              <a:t> </a:t>
            </a:r>
            <a:r>
              <a:rPr lang="en-US" sz="2200" dirty="0" err="1"/>
              <a:t>jabatan</a:t>
            </a:r>
            <a:r>
              <a:rPr lang="en-US" sz="2200" dirty="0"/>
              <a:t> </a:t>
            </a:r>
            <a:r>
              <a:rPr lang="en-US" sz="2200" dirty="0" err="1"/>
              <a:t>bagi</a:t>
            </a:r>
            <a:r>
              <a:rPr lang="en-US" sz="2200" dirty="0"/>
              <a:t> </a:t>
            </a:r>
            <a:r>
              <a:rPr lang="en-US" sz="2200" dirty="0" err="1"/>
              <a:t>jabatan</a:t>
            </a:r>
            <a:r>
              <a:rPr lang="en-US" sz="2200" dirty="0"/>
              <a:t> </a:t>
            </a:r>
            <a:r>
              <a:rPr lang="en-US" sz="2200" dirty="0" err="1"/>
              <a:t>Asisten</a:t>
            </a:r>
            <a:r>
              <a:rPr lang="en-US" sz="2200" dirty="0"/>
              <a:t> </a:t>
            </a:r>
            <a:r>
              <a:rPr lang="en-US" sz="2200" dirty="0" err="1"/>
              <a:t>Ahli</a:t>
            </a:r>
            <a:r>
              <a:rPr lang="en-US" sz="2200" dirty="0"/>
              <a:t> </a:t>
            </a:r>
            <a:r>
              <a:rPr lang="en-US" sz="2200" dirty="0" err="1"/>
              <a:t>dan</a:t>
            </a:r>
            <a:r>
              <a:rPr lang="en-US" sz="2200" dirty="0"/>
              <a:t> </a:t>
            </a:r>
            <a:r>
              <a:rPr lang="en-US" sz="2200" dirty="0" err="1"/>
              <a:t>Lektor</a:t>
            </a:r>
            <a:r>
              <a:rPr lang="en-US" sz="2200" dirty="0"/>
              <a:t> </a:t>
            </a:r>
            <a:r>
              <a:rPr lang="en-US" sz="2200" dirty="0" err="1"/>
              <a:t>setelah</a:t>
            </a:r>
            <a:r>
              <a:rPr lang="en-US" sz="2200" dirty="0"/>
              <a:t> </a:t>
            </a:r>
            <a:r>
              <a:rPr lang="en-US" sz="2200" dirty="0" err="1"/>
              <a:t>terlebih</a:t>
            </a:r>
            <a:r>
              <a:rPr lang="en-US" sz="2200" dirty="0"/>
              <a:t> </a:t>
            </a:r>
            <a:r>
              <a:rPr lang="en-US" sz="2200" dirty="0" err="1"/>
              <a:t>dahulu</a:t>
            </a:r>
            <a:r>
              <a:rPr lang="en-US" sz="2200" dirty="0"/>
              <a:t> </a:t>
            </a:r>
            <a:r>
              <a:rPr lang="en-US" sz="2200" dirty="0" err="1"/>
              <a:t>dinilai</a:t>
            </a:r>
            <a:r>
              <a:rPr lang="en-US" sz="2200" dirty="0"/>
              <a:t> </a:t>
            </a:r>
            <a:r>
              <a:rPr lang="en-US" sz="2200" dirty="0" err="1"/>
              <a:t>oleh</a:t>
            </a:r>
            <a:r>
              <a:rPr lang="en-US" sz="2200" dirty="0"/>
              <a:t> Tim </a:t>
            </a:r>
            <a:r>
              <a:rPr lang="en-US" sz="2200" dirty="0" err="1"/>
              <a:t>Penilai</a:t>
            </a:r>
            <a:r>
              <a:rPr lang="en-US" sz="2200" dirty="0"/>
              <a:t> </a:t>
            </a:r>
            <a:r>
              <a:rPr lang="en-US" sz="2200" dirty="0" err="1"/>
              <a:t>Jabatan</a:t>
            </a:r>
            <a:r>
              <a:rPr lang="en-US" sz="2200" dirty="0"/>
              <a:t> </a:t>
            </a:r>
            <a:r>
              <a:rPr lang="en-US" sz="2200" dirty="0" err="1"/>
              <a:t>Akademik</a:t>
            </a:r>
            <a:r>
              <a:rPr lang="en-US" sz="2200" dirty="0"/>
              <a:t> </a:t>
            </a:r>
            <a:r>
              <a:rPr lang="en-US" sz="2200" dirty="0" err="1"/>
              <a:t>Dosen</a:t>
            </a:r>
            <a:r>
              <a:rPr lang="en-US" sz="2200" dirty="0"/>
              <a:t> </a:t>
            </a:r>
            <a:r>
              <a:rPr lang="en-US" sz="2200" dirty="0" err="1"/>
              <a:t>Perguruan</a:t>
            </a:r>
            <a:r>
              <a:rPr lang="en-US" sz="2200" dirty="0"/>
              <a:t> </a:t>
            </a:r>
            <a:r>
              <a:rPr lang="en-US" sz="2200" dirty="0" err="1"/>
              <a:t>Tinggi</a:t>
            </a:r>
            <a:r>
              <a:rPr lang="en-US" sz="2200" dirty="0"/>
              <a:t>; </a:t>
            </a:r>
            <a:endParaRPr lang="en-US" sz="2200" dirty="0" smtClean="0"/>
          </a:p>
          <a:p>
            <a:pPr marL="457200" indent="-457200">
              <a:buFont typeface="+mj-lt"/>
              <a:buAutoNum type="alphaLcPeriod" startAt="5"/>
            </a:pPr>
            <a:r>
              <a:rPr lang="en-US" sz="2200" dirty="0" err="1" smtClean="0"/>
              <a:t>pemimpin</a:t>
            </a:r>
            <a:r>
              <a:rPr lang="en-US" sz="2200" dirty="0" smtClean="0"/>
              <a:t> </a:t>
            </a:r>
            <a:r>
              <a:rPr lang="en-US" sz="2200" dirty="0" err="1"/>
              <a:t>perguruan</a:t>
            </a:r>
            <a:r>
              <a:rPr lang="en-US" sz="2200" dirty="0"/>
              <a:t> </a:t>
            </a:r>
            <a:r>
              <a:rPr lang="en-US" sz="2200" dirty="0" err="1"/>
              <a:t>tinggi</a:t>
            </a:r>
            <a:r>
              <a:rPr lang="en-US" sz="2200" dirty="0"/>
              <a:t> </a:t>
            </a:r>
            <a:r>
              <a:rPr lang="en-US" sz="2200" dirty="0" err="1"/>
              <a:t>menetapkan</a:t>
            </a:r>
            <a:r>
              <a:rPr lang="en-US" sz="2200" dirty="0"/>
              <a:t> </a:t>
            </a:r>
            <a:r>
              <a:rPr lang="en-US" sz="2200" dirty="0" err="1"/>
              <a:t>angka</a:t>
            </a:r>
            <a:r>
              <a:rPr lang="en-US" sz="2200" dirty="0"/>
              <a:t> </a:t>
            </a:r>
            <a:r>
              <a:rPr lang="en-US" sz="2200" dirty="0" err="1"/>
              <a:t>kredit</a:t>
            </a:r>
            <a:r>
              <a:rPr lang="en-US" sz="2200" dirty="0"/>
              <a:t> </a:t>
            </a:r>
            <a:r>
              <a:rPr lang="en-US" sz="2200" dirty="0" err="1"/>
              <a:t>dalam</a:t>
            </a:r>
            <a:r>
              <a:rPr lang="en-US" sz="2200" dirty="0"/>
              <a:t> </a:t>
            </a:r>
            <a:r>
              <a:rPr lang="en-US" sz="2200" dirty="0" err="1"/>
              <a:t>lingkup</a:t>
            </a:r>
            <a:r>
              <a:rPr lang="en-US" sz="2200" dirty="0"/>
              <a:t> </a:t>
            </a:r>
            <a:r>
              <a:rPr lang="en-US" sz="2200" dirty="0" err="1"/>
              <a:t>jabatan</a:t>
            </a:r>
            <a:r>
              <a:rPr lang="en-US" sz="2200" dirty="0"/>
              <a:t> </a:t>
            </a:r>
            <a:r>
              <a:rPr lang="en-US" sz="2200" dirty="0" err="1"/>
              <a:t>Asisten</a:t>
            </a:r>
            <a:r>
              <a:rPr lang="en-US" sz="2200" dirty="0"/>
              <a:t> </a:t>
            </a:r>
            <a:r>
              <a:rPr lang="en-US" sz="2200" dirty="0" err="1"/>
              <a:t>Ahli</a:t>
            </a:r>
            <a:r>
              <a:rPr lang="en-US" sz="2200" dirty="0"/>
              <a:t> </a:t>
            </a:r>
            <a:r>
              <a:rPr lang="en-US" sz="2200" dirty="0" err="1"/>
              <a:t>dan</a:t>
            </a:r>
            <a:r>
              <a:rPr lang="en-US" sz="2200" dirty="0"/>
              <a:t> </a:t>
            </a:r>
            <a:r>
              <a:rPr lang="en-US" sz="2200" dirty="0" err="1"/>
              <a:t>Lektor</a:t>
            </a:r>
            <a:r>
              <a:rPr lang="en-US" sz="2200" dirty="0"/>
              <a:t> </a:t>
            </a:r>
            <a:r>
              <a:rPr lang="en-US" sz="2200" dirty="0" err="1"/>
              <a:t>serta</a:t>
            </a:r>
            <a:r>
              <a:rPr lang="en-US" sz="2200" dirty="0"/>
              <a:t> </a:t>
            </a:r>
            <a:r>
              <a:rPr lang="en-US" sz="2200" dirty="0" err="1"/>
              <a:t>mengusulkan</a:t>
            </a:r>
            <a:r>
              <a:rPr lang="en-US" sz="2200" dirty="0"/>
              <a:t> </a:t>
            </a:r>
            <a:r>
              <a:rPr lang="en-US" sz="2200" dirty="0" err="1"/>
              <a:t>kenaikan</a:t>
            </a:r>
            <a:r>
              <a:rPr lang="en-US" sz="2200" dirty="0"/>
              <a:t> </a:t>
            </a:r>
            <a:r>
              <a:rPr lang="en-US" sz="2200" dirty="0" err="1"/>
              <a:t>pangkat</a:t>
            </a:r>
            <a:r>
              <a:rPr lang="en-US" sz="2200" dirty="0"/>
              <a:t> </a:t>
            </a:r>
            <a:r>
              <a:rPr lang="en-US" sz="2200" dirty="0" err="1"/>
              <a:t>dalam</a:t>
            </a:r>
            <a:r>
              <a:rPr lang="en-US" sz="2200" dirty="0"/>
              <a:t> </a:t>
            </a:r>
            <a:r>
              <a:rPr lang="en-US" sz="2200" dirty="0" err="1"/>
              <a:t>jabatan</a:t>
            </a:r>
            <a:r>
              <a:rPr lang="en-US" sz="2200" dirty="0"/>
              <a:t> </a:t>
            </a:r>
            <a:r>
              <a:rPr lang="en-US" sz="2200" dirty="0" err="1"/>
              <a:t>Lektor</a:t>
            </a:r>
            <a:r>
              <a:rPr lang="en-US" sz="2200" dirty="0"/>
              <a:t> </a:t>
            </a:r>
            <a:r>
              <a:rPr lang="en-US" sz="2200" dirty="0" err="1"/>
              <a:t>kepada</a:t>
            </a:r>
            <a:r>
              <a:rPr lang="en-US" sz="2200" dirty="0"/>
              <a:t> </a:t>
            </a:r>
            <a:r>
              <a:rPr lang="en-US" sz="2200" dirty="0" err="1"/>
              <a:t>Sekretaris</a:t>
            </a:r>
            <a:r>
              <a:rPr lang="en-US" sz="2200" dirty="0"/>
              <a:t> </a:t>
            </a:r>
            <a:r>
              <a:rPr lang="en-US" sz="2200" dirty="0" err="1"/>
              <a:t>Jenderal</a:t>
            </a:r>
            <a:r>
              <a:rPr lang="en-US" sz="2200" dirty="0"/>
              <a:t>; </a:t>
            </a:r>
            <a:endParaRPr lang="en-US" sz="2200" dirty="0" smtClean="0"/>
          </a:p>
          <a:p>
            <a:pPr marL="457200" indent="-457200">
              <a:buFont typeface="+mj-lt"/>
              <a:buAutoNum type="alphaLcPeriod" startAt="5"/>
            </a:pPr>
            <a:r>
              <a:rPr lang="en-US" sz="2200" dirty="0" err="1" smtClean="0"/>
              <a:t>pemimpin</a:t>
            </a:r>
            <a:r>
              <a:rPr lang="en-US" sz="2200" dirty="0" smtClean="0"/>
              <a:t> </a:t>
            </a:r>
            <a:r>
              <a:rPr lang="en-US" sz="2200" dirty="0" err="1"/>
              <a:t>perguruan</a:t>
            </a:r>
            <a:r>
              <a:rPr lang="en-US" sz="2200" dirty="0"/>
              <a:t> </a:t>
            </a:r>
            <a:r>
              <a:rPr lang="en-US" sz="2200" dirty="0" err="1"/>
              <a:t>tinggi</a:t>
            </a:r>
            <a:r>
              <a:rPr lang="en-US" sz="2200" dirty="0"/>
              <a:t> </a:t>
            </a:r>
            <a:r>
              <a:rPr lang="en-US" sz="2200" dirty="0" err="1"/>
              <a:t>dengan</a:t>
            </a:r>
            <a:r>
              <a:rPr lang="en-US" sz="2200" dirty="0"/>
              <a:t> </a:t>
            </a:r>
            <a:r>
              <a:rPr lang="en-US" sz="2200" dirty="0" err="1"/>
              <a:t>pertimbangan</a:t>
            </a:r>
            <a:r>
              <a:rPr lang="en-US" sz="2200" dirty="0"/>
              <a:t> </a:t>
            </a:r>
            <a:r>
              <a:rPr lang="en-US" sz="2200" dirty="0" err="1"/>
              <a:t>senat</a:t>
            </a:r>
            <a:r>
              <a:rPr lang="en-US" sz="2200" dirty="0"/>
              <a:t> </a:t>
            </a:r>
            <a:r>
              <a:rPr lang="en-US" sz="2200" dirty="0" err="1"/>
              <a:t>perguruan</a:t>
            </a:r>
            <a:r>
              <a:rPr lang="en-US" sz="2200" dirty="0"/>
              <a:t> </a:t>
            </a:r>
            <a:r>
              <a:rPr lang="en-US" sz="2200" dirty="0" err="1"/>
              <a:t>tinggi</a:t>
            </a:r>
            <a:r>
              <a:rPr lang="en-US" sz="2200" dirty="0"/>
              <a:t> </a:t>
            </a:r>
            <a:r>
              <a:rPr lang="en-US" sz="2200" dirty="0" err="1"/>
              <a:t>mengusulkan</a:t>
            </a:r>
            <a:r>
              <a:rPr lang="en-US" sz="2200" dirty="0"/>
              <a:t> </a:t>
            </a:r>
            <a:r>
              <a:rPr lang="en-US" sz="2200" dirty="0" err="1"/>
              <a:t>penetapan</a:t>
            </a:r>
            <a:r>
              <a:rPr lang="en-US" sz="2200" dirty="0"/>
              <a:t> </a:t>
            </a:r>
            <a:r>
              <a:rPr lang="en-US" sz="2200" dirty="0" err="1"/>
              <a:t>angka</a:t>
            </a:r>
            <a:r>
              <a:rPr lang="en-US" sz="2200" dirty="0"/>
              <a:t> </a:t>
            </a:r>
            <a:r>
              <a:rPr lang="en-US" sz="2200" dirty="0" err="1"/>
              <a:t>kredit</a:t>
            </a:r>
            <a:r>
              <a:rPr lang="en-US" sz="2200" dirty="0"/>
              <a:t> </a:t>
            </a:r>
            <a:r>
              <a:rPr lang="en-US" sz="2200" dirty="0" err="1"/>
              <a:t>ke</a:t>
            </a:r>
            <a:r>
              <a:rPr lang="en-US" sz="2200" dirty="0"/>
              <a:t> </a:t>
            </a:r>
            <a:r>
              <a:rPr lang="en-US" sz="2200" dirty="0" err="1"/>
              <a:t>dalam</a:t>
            </a:r>
            <a:r>
              <a:rPr lang="en-US" sz="2200" dirty="0"/>
              <a:t> </a:t>
            </a:r>
            <a:r>
              <a:rPr lang="en-US" sz="2200" dirty="0" err="1"/>
              <a:t>jabatan</a:t>
            </a:r>
            <a:r>
              <a:rPr lang="en-US" sz="2200" dirty="0"/>
              <a:t> </a:t>
            </a:r>
            <a:r>
              <a:rPr lang="en-US" sz="2200" dirty="0" err="1"/>
              <a:t>Lektor</a:t>
            </a:r>
            <a:r>
              <a:rPr lang="en-US" sz="2200" dirty="0"/>
              <a:t> </a:t>
            </a:r>
            <a:r>
              <a:rPr lang="en-US" sz="2200" dirty="0" err="1"/>
              <a:t>Kepala</a:t>
            </a:r>
            <a:r>
              <a:rPr lang="en-US" sz="2200" dirty="0"/>
              <a:t> </a:t>
            </a:r>
            <a:r>
              <a:rPr lang="en-US" sz="2200" dirty="0" err="1"/>
              <a:t>atau</a:t>
            </a:r>
            <a:r>
              <a:rPr lang="en-US" sz="2200" dirty="0"/>
              <a:t> </a:t>
            </a:r>
            <a:r>
              <a:rPr lang="en-US" sz="2200" dirty="0" err="1"/>
              <a:t>pangkat</a:t>
            </a:r>
            <a:r>
              <a:rPr lang="en-US" sz="2200" dirty="0"/>
              <a:t> </a:t>
            </a:r>
            <a:r>
              <a:rPr lang="en-US" sz="2200" dirty="0" err="1"/>
              <a:t>dalam</a:t>
            </a:r>
            <a:r>
              <a:rPr lang="en-US" sz="2200" dirty="0"/>
              <a:t> </a:t>
            </a:r>
            <a:r>
              <a:rPr lang="en-US" sz="2200" dirty="0" err="1"/>
              <a:t>lingkup</a:t>
            </a:r>
            <a:r>
              <a:rPr lang="en-US" sz="2200" dirty="0"/>
              <a:t> </a:t>
            </a:r>
            <a:r>
              <a:rPr lang="en-US" sz="2200" dirty="0" err="1"/>
              <a:t>jabatan-jabatan</a:t>
            </a:r>
            <a:r>
              <a:rPr lang="en-US" sz="2200" dirty="0"/>
              <a:t> </a:t>
            </a:r>
            <a:r>
              <a:rPr lang="en-US" sz="2200" dirty="0" err="1"/>
              <a:t>tersebut</a:t>
            </a:r>
            <a:r>
              <a:rPr lang="en-US" sz="2200" dirty="0"/>
              <a:t> </a:t>
            </a:r>
            <a:r>
              <a:rPr lang="en-US" sz="2200" dirty="0" err="1"/>
              <a:t>kepada</a:t>
            </a:r>
            <a:r>
              <a:rPr lang="en-US" sz="2200" dirty="0"/>
              <a:t> </a:t>
            </a:r>
            <a:r>
              <a:rPr lang="en-US" sz="2200" dirty="0" err="1"/>
              <a:t>Direktur</a:t>
            </a:r>
            <a:r>
              <a:rPr lang="en-US" sz="2200" dirty="0"/>
              <a:t> </a:t>
            </a:r>
            <a:r>
              <a:rPr lang="en-US" sz="2200" dirty="0" err="1"/>
              <a:t>Jenderal</a:t>
            </a:r>
            <a:r>
              <a:rPr lang="en-US" sz="2200" dirty="0"/>
              <a:t>;</a:t>
            </a:r>
            <a:endParaRPr lang="en-US" altLang="en-US" sz="2200" dirty="0" smtClean="0">
              <a:ea typeface="Arial Unicode MS" panose="020B0604020202020204" pitchFamily="34" charset="-128"/>
              <a:cs typeface="Arial Unicode MS" panose="020B0604020202020204" pitchFamily="34" charset="-128"/>
            </a:endParaRP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43876708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pPr/>
              <a:t>6</a:t>
            </a:fld>
            <a:endParaRPr lang="en-US"/>
          </a:p>
        </p:txBody>
      </p:sp>
      <p:sp>
        <p:nvSpPr>
          <p:cNvPr id="9" name="Rectangle 2"/>
          <p:cNvSpPr>
            <a:spLocks noChangeArrowheads="1"/>
          </p:cNvSpPr>
          <p:nvPr/>
        </p:nvSpPr>
        <p:spPr bwMode="auto">
          <a:xfrm>
            <a:off x="990600" y="1143000"/>
            <a:ext cx="8077200" cy="53399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ea typeface="Arial Unicode MS" pitchFamily="34" charset="-128"/>
                <a:cs typeface="Arial Unicode MS" pitchFamily="34" charset="-128"/>
              </a:rPr>
              <a:t>Pasal</a:t>
            </a:r>
            <a:r>
              <a:rPr lang="en-US" altLang="en-US" sz="3200" b="1" dirty="0" smtClean="0">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(2) </a:t>
            </a:r>
            <a:r>
              <a:rPr lang="id-ID" altLang="en-US" sz="3200" b="1" dirty="0" smtClean="0">
                <a:ea typeface="Arial Unicode MS" pitchFamily="34" charset="-128"/>
                <a:cs typeface="Arial Unicode MS" pitchFamily="34" charset="-128"/>
              </a:rPr>
              <a:t>lanjutan</a:t>
            </a:r>
            <a:endParaRPr lang="en-US" altLang="en-US" sz="3200" b="1" dirty="0" smtClean="0">
              <a:ea typeface="Arial Unicode MS" pitchFamily="34" charset="-128"/>
              <a:cs typeface="Arial Unicode MS" pitchFamily="34" charset="-128"/>
            </a:endParaRPr>
          </a:p>
          <a:p>
            <a:pPr eaLnBrk="1" hangingPunct="1"/>
            <a:endParaRPr lang="en-US" altLang="en-US" sz="2400" dirty="0" smtClean="0">
              <a:ea typeface="Arial Unicode MS" panose="020B0604020202020204" pitchFamily="34" charset="-128"/>
              <a:cs typeface="Arial Unicode MS" panose="020B0604020202020204" pitchFamily="34" charset="-128"/>
            </a:endParaRPr>
          </a:p>
          <a:p>
            <a:pPr marL="457200" indent="-457200">
              <a:buFont typeface="+mj-lt"/>
              <a:buAutoNum type="alphaLcPeriod" startAt="8"/>
            </a:pPr>
            <a:r>
              <a:rPr lang="en-US" sz="1900" dirty="0" err="1" smtClean="0"/>
              <a:t>pemimpin</a:t>
            </a:r>
            <a:r>
              <a:rPr lang="en-US" sz="1900" dirty="0" smtClean="0"/>
              <a:t> </a:t>
            </a:r>
            <a:r>
              <a:rPr lang="en-US" sz="1900" dirty="0" err="1"/>
              <a:t>perguruan</a:t>
            </a:r>
            <a:r>
              <a:rPr lang="en-US" sz="1900" dirty="0"/>
              <a:t> </a:t>
            </a:r>
            <a:r>
              <a:rPr lang="en-US" sz="1900" dirty="0" err="1"/>
              <a:t>tinggi</a:t>
            </a:r>
            <a:r>
              <a:rPr lang="en-US" sz="1900" dirty="0"/>
              <a:t> </a:t>
            </a:r>
            <a:r>
              <a:rPr lang="en-US" sz="1900" dirty="0" err="1"/>
              <a:t>dengan</a:t>
            </a:r>
            <a:r>
              <a:rPr lang="en-US" sz="1900" dirty="0"/>
              <a:t> </a:t>
            </a:r>
            <a:r>
              <a:rPr lang="en-US" sz="1900" dirty="0" err="1"/>
              <a:t>persetujuan</a:t>
            </a:r>
            <a:r>
              <a:rPr lang="en-US" sz="1900" dirty="0"/>
              <a:t> </a:t>
            </a:r>
            <a:r>
              <a:rPr lang="en-US" sz="1900" dirty="0" err="1"/>
              <a:t>senat</a:t>
            </a:r>
            <a:r>
              <a:rPr lang="en-US" sz="1900" dirty="0"/>
              <a:t> </a:t>
            </a:r>
            <a:r>
              <a:rPr lang="en-US" sz="1900" dirty="0" err="1"/>
              <a:t>perguruan</a:t>
            </a:r>
            <a:r>
              <a:rPr lang="en-US" sz="1900" dirty="0"/>
              <a:t> </a:t>
            </a:r>
            <a:r>
              <a:rPr lang="en-US" sz="1900" dirty="0" err="1"/>
              <a:t>tinggi</a:t>
            </a:r>
            <a:r>
              <a:rPr lang="en-US" sz="1900" dirty="0"/>
              <a:t> </a:t>
            </a:r>
            <a:r>
              <a:rPr lang="en-US" sz="1900" dirty="0" err="1"/>
              <a:t>mengusulkan</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ke</a:t>
            </a:r>
            <a:r>
              <a:rPr lang="en-US" sz="1900" dirty="0"/>
              <a:t> </a:t>
            </a:r>
            <a:r>
              <a:rPr lang="en-US" sz="1900" dirty="0" err="1"/>
              <a:t>dalam</a:t>
            </a:r>
            <a:r>
              <a:rPr lang="en-US" sz="1900" dirty="0"/>
              <a:t> </a:t>
            </a:r>
            <a:r>
              <a:rPr lang="en-US" sz="1900" dirty="0" err="1"/>
              <a:t>jabatan</a:t>
            </a:r>
            <a:r>
              <a:rPr lang="en-US" sz="1900" dirty="0"/>
              <a:t> </a:t>
            </a:r>
            <a:r>
              <a:rPr lang="en-US" sz="1900" dirty="0" err="1"/>
              <a:t>Profesor</a:t>
            </a:r>
            <a:r>
              <a:rPr lang="en-US" sz="1900" dirty="0"/>
              <a:t> </a:t>
            </a:r>
            <a:r>
              <a:rPr lang="en-US" sz="1900" dirty="0" err="1"/>
              <a:t>atau</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Direktur</a:t>
            </a:r>
            <a:r>
              <a:rPr lang="en-US" sz="1900" dirty="0"/>
              <a:t> </a:t>
            </a:r>
            <a:r>
              <a:rPr lang="en-US" sz="1900" dirty="0" err="1"/>
              <a:t>Jenderal</a:t>
            </a:r>
            <a:r>
              <a:rPr lang="en-US" sz="1900" dirty="0"/>
              <a:t>; </a:t>
            </a:r>
            <a:endParaRPr lang="en-US" sz="1900" dirty="0" smtClean="0"/>
          </a:p>
          <a:p>
            <a:pPr marL="457200" indent="-457200">
              <a:buFont typeface="+mj-lt"/>
              <a:buAutoNum type="alphaLcPeriod" startAt="8"/>
            </a:pPr>
            <a:r>
              <a:rPr lang="en-US" sz="1900" dirty="0" err="1" smtClean="0"/>
              <a:t>pemimpin</a:t>
            </a:r>
            <a:r>
              <a:rPr lang="en-US" sz="1900" dirty="0" smtClean="0"/>
              <a:t> </a:t>
            </a:r>
            <a:r>
              <a:rPr lang="en-US" sz="1900" dirty="0" err="1"/>
              <a:t>perguruan</a:t>
            </a:r>
            <a:r>
              <a:rPr lang="en-US" sz="1900" dirty="0"/>
              <a:t> </a:t>
            </a:r>
            <a:r>
              <a:rPr lang="en-US" sz="1900" dirty="0" err="1"/>
              <a:t>tinggi</a:t>
            </a:r>
            <a:r>
              <a:rPr lang="en-US" sz="1900" dirty="0"/>
              <a:t> </a:t>
            </a:r>
            <a:r>
              <a:rPr lang="en-US" sz="1900" dirty="0" err="1"/>
              <a:t>dengan</a:t>
            </a:r>
            <a:r>
              <a:rPr lang="en-US" sz="1900" dirty="0"/>
              <a:t> </a:t>
            </a:r>
            <a:r>
              <a:rPr lang="en-US" sz="1900" dirty="0" err="1"/>
              <a:t>persetujuan</a:t>
            </a:r>
            <a:r>
              <a:rPr lang="en-US" sz="1900" dirty="0"/>
              <a:t> </a:t>
            </a:r>
            <a:r>
              <a:rPr lang="en-US" sz="1900" dirty="0" err="1"/>
              <a:t>senat</a:t>
            </a:r>
            <a:r>
              <a:rPr lang="en-US" sz="1900" dirty="0"/>
              <a:t> </a:t>
            </a:r>
            <a:r>
              <a:rPr lang="en-US" sz="1900" dirty="0" err="1"/>
              <a:t>perguruan</a:t>
            </a:r>
            <a:r>
              <a:rPr lang="en-US" sz="1900" dirty="0"/>
              <a:t> </a:t>
            </a:r>
            <a:r>
              <a:rPr lang="en-US" sz="1900" dirty="0" err="1"/>
              <a:t>tinggi</a:t>
            </a:r>
            <a:r>
              <a:rPr lang="en-US" sz="1900" dirty="0"/>
              <a:t> </a:t>
            </a:r>
            <a:r>
              <a:rPr lang="en-US" sz="1900" dirty="0" err="1"/>
              <a:t>mengusulkan</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kenaikan</a:t>
            </a:r>
            <a:r>
              <a:rPr lang="en-US" sz="1900" dirty="0"/>
              <a:t> </a:t>
            </a:r>
            <a:r>
              <a:rPr lang="en-US" sz="1900" dirty="0" err="1"/>
              <a:t>pangkat</a:t>
            </a:r>
            <a:r>
              <a:rPr lang="en-US" sz="1900" dirty="0"/>
              <a:t> </a:t>
            </a:r>
            <a:r>
              <a:rPr lang="en-US" sz="1900" dirty="0" err="1"/>
              <a:t>bagi</a:t>
            </a:r>
            <a:r>
              <a:rPr lang="en-US" sz="1900" dirty="0"/>
              <a:t> yang </a:t>
            </a:r>
            <a:r>
              <a:rPr lang="en-US" sz="1900" dirty="0" err="1"/>
              <a:t>telah</a:t>
            </a:r>
            <a:r>
              <a:rPr lang="en-US" sz="1900" dirty="0"/>
              <a:t> </a:t>
            </a:r>
            <a:r>
              <a:rPr lang="en-US" sz="1900" dirty="0" err="1"/>
              <a:t>loncat</a:t>
            </a:r>
            <a:r>
              <a:rPr lang="en-US" sz="1900" dirty="0"/>
              <a:t> </a:t>
            </a:r>
            <a:r>
              <a:rPr lang="en-US" sz="1900" dirty="0" err="1"/>
              <a:t>jabatan</a:t>
            </a:r>
            <a:r>
              <a:rPr lang="en-US" sz="1900" dirty="0"/>
              <a:t> </a:t>
            </a:r>
            <a:r>
              <a:rPr lang="en-US" sz="1900" dirty="0" err="1"/>
              <a:t>ke</a:t>
            </a:r>
            <a:r>
              <a:rPr lang="en-US" sz="1900" dirty="0"/>
              <a:t> </a:t>
            </a:r>
            <a:r>
              <a:rPr lang="en-US" sz="1900" dirty="0" err="1"/>
              <a:t>Lektor</a:t>
            </a:r>
            <a:r>
              <a:rPr lang="en-US" sz="1900" dirty="0"/>
              <a:t> </a:t>
            </a:r>
            <a:r>
              <a:rPr lang="en-US" sz="1900" dirty="0" err="1"/>
              <a:t>Kepala</a:t>
            </a:r>
            <a:r>
              <a:rPr lang="en-US" sz="1900" dirty="0"/>
              <a:t> </a:t>
            </a:r>
            <a:r>
              <a:rPr lang="en-US" sz="1900" dirty="0" err="1"/>
              <a:t>dan</a:t>
            </a:r>
            <a:r>
              <a:rPr lang="en-US" sz="1900" dirty="0"/>
              <a:t> </a:t>
            </a:r>
            <a:r>
              <a:rPr lang="en-US" sz="1900" dirty="0" err="1"/>
              <a:t>Profesor</a:t>
            </a:r>
            <a:r>
              <a:rPr lang="en-US" sz="1900" dirty="0"/>
              <a:t> </a:t>
            </a:r>
            <a:r>
              <a:rPr lang="en-US" sz="1900" dirty="0" err="1"/>
              <a:t>kepada</a:t>
            </a:r>
            <a:r>
              <a:rPr lang="en-US" sz="1900" dirty="0"/>
              <a:t> </a:t>
            </a:r>
            <a:r>
              <a:rPr lang="en-US" sz="1900" dirty="0" err="1"/>
              <a:t>Direktur</a:t>
            </a:r>
            <a:r>
              <a:rPr lang="en-US" sz="1900" dirty="0"/>
              <a:t> </a:t>
            </a:r>
            <a:r>
              <a:rPr lang="en-US" sz="1900" dirty="0" err="1"/>
              <a:t>Jenderal</a:t>
            </a:r>
            <a:r>
              <a:rPr lang="en-US" sz="1900" dirty="0"/>
              <a:t>; </a:t>
            </a:r>
            <a:endParaRPr lang="en-US" sz="1900" dirty="0" smtClean="0"/>
          </a:p>
          <a:p>
            <a:pPr marL="457200" indent="-457200">
              <a:buFont typeface="+mj-lt"/>
              <a:buAutoNum type="alphaLcPeriod" startAt="8"/>
            </a:pPr>
            <a:r>
              <a:rPr lang="en-US" sz="1900" dirty="0" err="1" smtClean="0"/>
              <a:t>Direktur</a:t>
            </a:r>
            <a:r>
              <a:rPr lang="en-US" sz="1900" dirty="0" smtClean="0"/>
              <a:t> </a:t>
            </a:r>
            <a:r>
              <a:rPr lang="en-US" sz="1900" dirty="0" err="1"/>
              <a:t>Jenderal</a:t>
            </a:r>
            <a:r>
              <a:rPr lang="en-US" sz="1900" dirty="0"/>
              <a:t> </a:t>
            </a:r>
            <a:r>
              <a:rPr lang="en-US" sz="1900" dirty="0" err="1"/>
              <a:t>menetapkan</a:t>
            </a:r>
            <a:r>
              <a:rPr lang="en-US" sz="1900" dirty="0"/>
              <a:t> </a:t>
            </a:r>
            <a:r>
              <a:rPr lang="en-US" sz="1900" dirty="0" err="1"/>
              <a:t>angka</a:t>
            </a:r>
            <a:r>
              <a:rPr lang="en-US" sz="1900" dirty="0"/>
              <a:t> </a:t>
            </a:r>
            <a:r>
              <a:rPr lang="en-US" sz="1900" dirty="0" err="1"/>
              <a:t>kredit</a:t>
            </a:r>
            <a:r>
              <a:rPr lang="en-US" sz="1900" dirty="0"/>
              <a:t> </a:t>
            </a:r>
            <a:r>
              <a:rPr lang="en-US" sz="1900" dirty="0" err="1"/>
              <a:t>usul</a:t>
            </a:r>
            <a:r>
              <a:rPr lang="en-US" sz="1900" dirty="0"/>
              <a:t> </a:t>
            </a:r>
            <a:r>
              <a:rPr lang="en-US" sz="1900" dirty="0" err="1"/>
              <a:t>kenaikan</a:t>
            </a:r>
            <a:r>
              <a:rPr lang="en-US" sz="1900" dirty="0"/>
              <a:t> </a:t>
            </a:r>
            <a:r>
              <a:rPr lang="en-US" sz="1900" dirty="0" err="1"/>
              <a:t>jabatan</a:t>
            </a:r>
            <a:r>
              <a:rPr lang="en-US" sz="1900" dirty="0"/>
              <a:t> </a:t>
            </a:r>
            <a:r>
              <a:rPr lang="en-US" sz="1900" dirty="0" err="1"/>
              <a:t>akademik</a:t>
            </a:r>
            <a:r>
              <a:rPr lang="en-US" sz="1900" dirty="0"/>
              <a:t> </a:t>
            </a:r>
            <a:r>
              <a:rPr lang="en-US" sz="1900" dirty="0" err="1"/>
              <a:t>ke</a:t>
            </a:r>
            <a:r>
              <a:rPr lang="en-US" sz="1900" dirty="0"/>
              <a:t> </a:t>
            </a:r>
            <a:r>
              <a:rPr lang="en-US" sz="1900" dirty="0" err="1"/>
              <a:t>Lektor</a:t>
            </a:r>
            <a:r>
              <a:rPr lang="en-US" sz="1900" dirty="0"/>
              <a:t> </a:t>
            </a:r>
            <a:r>
              <a:rPr lang="en-US" sz="1900" dirty="0" err="1"/>
              <a:t>Kepala</a:t>
            </a:r>
            <a:r>
              <a:rPr lang="en-US" sz="1900" dirty="0"/>
              <a:t> </a:t>
            </a:r>
            <a:r>
              <a:rPr lang="en-US" sz="1900" dirty="0" err="1"/>
              <a:t>atau</a:t>
            </a:r>
            <a:r>
              <a:rPr lang="en-US" sz="1900" dirty="0"/>
              <a:t> </a:t>
            </a:r>
            <a:r>
              <a:rPr lang="en-US" sz="1900" dirty="0" err="1"/>
              <a:t>Profesor</a:t>
            </a:r>
            <a:r>
              <a:rPr lang="en-US" sz="1900" dirty="0"/>
              <a:t> </a:t>
            </a:r>
            <a:r>
              <a:rPr lang="en-US" sz="1900" dirty="0" err="1"/>
              <a:t>dan</a:t>
            </a:r>
            <a:r>
              <a:rPr lang="en-US" sz="1900" dirty="0"/>
              <a:t>/</a:t>
            </a:r>
            <a:r>
              <a:rPr lang="en-US" sz="1900" dirty="0" err="1"/>
              <a:t>atau</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setelah</a:t>
            </a:r>
            <a:r>
              <a:rPr lang="en-US" sz="1900" dirty="0"/>
              <a:t> </a:t>
            </a:r>
            <a:r>
              <a:rPr lang="en-US" sz="1900" dirty="0" err="1"/>
              <a:t>berkas</a:t>
            </a:r>
            <a:r>
              <a:rPr lang="en-US" sz="1900" dirty="0"/>
              <a:t> </a:t>
            </a:r>
            <a:r>
              <a:rPr lang="en-US" sz="1900" dirty="0" err="1"/>
              <a:t>unsur</a:t>
            </a:r>
            <a:r>
              <a:rPr lang="en-US" sz="1900" dirty="0"/>
              <a:t> </a:t>
            </a:r>
            <a:r>
              <a:rPr lang="en-US" sz="1900" dirty="0" err="1"/>
              <a:t>pelaksanaan</a:t>
            </a:r>
            <a:r>
              <a:rPr lang="en-US" sz="1900" dirty="0"/>
              <a:t> </a:t>
            </a:r>
            <a:r>
              <a:rPr lang="en-US" sz="1900" dirty="0" err="1"/>
              <a:t>kegiatan</a:t>
            </a:r>
            <a:r>
              <a:rPr lang="en-US" sz="1900" dirty="0"/>
              <a:t> </a:t>
            </a:r>
            <a:r>
              <a:rPr lang="en-US" sz="1900" dirty="0" err="1"/>
              <a:t>penelitian</a:t>
            </a:r>
            <a:r>
              <a:rPr lang="en-US" sz="1900" dirty="0"/>
              <a:t> </a:t>
            </a:r>
            <a:r>
              <a:rPr lang="en-US" sz="1900" dirty="0" err="1"/>
              <a:t>terlebih</a:t>
            </a:r>
            <a:r>
              <a:rPr lang="en-US" sz="1900" dirty="0"/>
              <a:t> </a:t>
            </a:r>
            <a:r>
              <a:rPr lang="en-US" sz="1900" dirty="0" err="1"/>
              <a:t>dahulu</a:t>
            </a:r>
            <a:r>
              <a:rPr lang="en-US" sz="1900" dirty="0"/>
              <a:t> </a:t>
            </a:r>
            <a:r>
              <a:rPr lang="en-US" sz="1900" dirty="0" err="1"/>
              <a:t>dinilai</a:t>
            </a:r>
            <a:r>
              <a:rPr lang="en-US" sz="1900" dirty="0"/>
              <a:t> </a:t>
            </a:r>
            <a:r>
              <a:rPr lang="en-US" sz="1900" dirty="0" err="1"/>
              <a:t>layak</a:t>
            </a:r>
            <a:r>
              <a:rPr lang="en-US" sz="1900" dirty="0"/>
              <a:t> </a:t>
            </a:r>
            <a:r>
              <a:rPr lang="en-US" sz="1900" dirty="0" err="1"/>
              <a:t>oleh</a:t>
            </a:r>
            <a:r>
              <a:rPr lang="en-US" sz="1900" dirty="0"/>
              <a:t> Tim </a:t>
            </a:r>
            <a:r>
              <a:rPr lang="en-US" sz="1900" dirty="0" err="1"/>
              <a:t>Penilai</a:t>
            </a:r>
            <a:r>
              <a:rPr lang="en-US" sz="1900" dirty="0"/>
              <a:t> </a:t>
            </a:r>
            <a:r>
              <a:rPr lang="en-US" sz="1900" dirty="0" err="1"/>
              <a:t>Pusat</a:t>
            </a:r>
            <a:r>
              <a:rPr lang="en-US" sz="1900" dirty="0"/>
              <a:t>; </a:t>
            </a:r>
            <a:r>
              <a:rPr lang="en-US" sz="1900" dirty="0" err="1"/>
              <a:t>dan</a:t>
            </a:r>
            <a:r>
              <a:rPr lang="en-US" sz="1900" dirty="0"/>
              <a:t> </a:t>
            </a:r>
            <a:endParaRPr lang="en-US" sz="1900" dirty="0" smtClean="0"/>
          </a:p>
          <a:p>
            <a:pPr marL="457200" indent="-457200">
              <a:buFont typeface="+mj-lt"/>
              <a:buAutoNum type="alphaLcPeriod" startAt="8"/>
            </a:pPr>
            <a:r>
              <a:rPr lang="en-US" sz="1900" dirty="0" err="1" smtClean="0"/>
              <a:t>Direktur</a:t>
            </a:r>
            <a:r>
              <a:rPr lang="en-US" sz="1900" dirty="0" smtClean="0"/>
              <a:t> </a:t>
            </a:r>
            <a:r>
              <a:rPr lang="en-US" sz="1900" dirty="0" err="1"/>
              <a:t>Jenderal</a:t>
            </a:r>
            <a:r>
              <a:rPr lang="en-US" sz="1900" dirty="0"/>
              <a:t> </a:t>
            </a:r>
            <a:r>
              <a:rPr lang="en-US" sz="1900" dirty="0" err="1"/>
              <a:t>mengusulkan</a:t>
            </a:r>
            <a:r>
              <a:rPr lang="en-US" sz="1900" dirty="0"/>
              <a:t> </a:t>
            </a:r>
            <a:r>
              <a:rPr lang="en-US" sz="1900" dirty="0" err="1"/>
              <a:t>pengangkatan</a:t>
            </a:r>
            <a:r>
              <a:rPr lang="en-US" sz="1900" dirty="0"/>
              <a:t> </a:t>
            </a:r>
            <a:r>
              <a:rPr lang="en-US" sz="1900" dirty="0" err="1"/>
              <a:t>jabatan</a:t>
            </a:r>
            <a:r>
              <a:rPr lang="en-US" sz="1900" dirty="0"/>
              <a:t> </a:t>
            </a:r>
            <a:r>
              <a:rPr lang="en-US" sz="1900" dirty="0" err="1"/>
              <a:t>akademik</a:t>
            </a:r>
            <a:r>
              <a:rPr lang="en-US" sz="1900" dirty="0"/>
              <a:t> </a:t>
            </a:r>
            <a:r>
              <a:rPr lang="en-US" sz="1900" dirty="0" err="1"/>
              <a:t>Lektor</a:t>
            </a:r>
            <a:r>
              <a:rPr lang="en-US" sz="1900" dirty="0"/>
              <a:t> </a:t>
            </a:r>
            <a:r>
              <a:rPr lang="en-US" sz="1900" dirty="0" err="1"/>
              <a:t>Kepala</a:t>
            </a:r>
            <a:r>
              <a:rPr lang="en-US" sz="1900" dirty="0"/>
              <a:t> </a:t>
            </a:r>
            <a:r>
              <a:rPr lang="en-US" sz="1900" dirty="0" err="1"/>
              <a:t>atau</a:t>
            </a:r>
            <a:r>
              <a:rPr lang="en-US" sz="1900" dirty="0"/>
              <a:t> </a:t>
            </a:r>
            <a:r>
              <a:rPr lang="en-US" sz="1900" dirty="0" err="1"/>
              <a:t>Profesor</a:t>
            </a:r>
            <a:r>
              <a:rPr lang="en-US" sz="1900" dirty="0"/>
              <a:t> </a:t>
            </a:r>
            <a:r>
              <a:rPr lang="en-US" sz="1900" dirty="0" err="1"/>
              <a:t>dan</a:t>
            </a:r>
            <a:r>
              <a:rPr lang="en-US" sz="1900" dirty="0"/>
              <a:t>/</a:t>
            </a:r>
            <a:r>
              <a:rPr lang="en-US" sz="1900" dirty="0" err="1"/>
              <a:t>atau</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Menteri</a:t>
            </a:r>
            <a:r>
              <a:rPr lang="en-US" sz="1900" dirty="0"/>
              <a:t>.</a:t>
            </a:r>
            <a:endParaRPr lang="en-US" altLang="en-US" sz="1900" dirty="0" smtClean="0">
              <a:ea typeface="Arial Unicode MS" panose="020B0604020202020204" pitchFamily="34" charset="-128"/>
              <a:cs typeface="Arial Unicode MS" panose="020B0604020202020204" pitchFamily="34" charset="-128"/>
            </a:endParaRPr>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278096688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7</a:t>
            </a:fld>
            <a:endParaRPr lang="en-US">
              <a:solidFill>
                <a:prstClr val="black"/>
              </a:solidFill>
            </a:endParaRPr>
          </a:p>
        </p:txBody>
      </p:sp>
      <p:sp>
        <p:nvSpPr>
          <p:cNvPr id="9" name="Rectangle 2"/>
          <p:cNvSpPr>
            <a:spLocks noChangeArrowheads="1"/>
          </p:cNvSpPr>
          <p:nvPr/>
        </p:nvSpPr>
        <p:spPr bwMode="auto">
          <a:xfrm>
            <a:off x="990600" y="1143000"/>
            <a:ext cx="8077200" cy="5324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indent="-342900"/>
            <a:r>
              <a:rPr lang="sv-SE" sz="1900" dirty="0"/>
              <a:t>(3) Tata cara penilaian angka kredit untuk </a:t>
            </a:r>
            <a:r>
              <a:rPr lang="sv-SE" sz="1900" dirty="0">
                <a:solidFill>
                  <a:srgbClr val="0000FF"/>
                </a:solidFill>
              </a:rPr>
              <a:t>perguruan tinggi swasta </a:t>
            </a:r>
            <a:r>
              <a:rPr lang="sv-SE" sz="1900" dirty="0" smtClean="0">
                <a:solidFill>
                  <a:srgbClr val="0000FF"/>
                </a:solidFill>
              </a:rPr>
              <a:t>di        </a:t>
            </a:r>
          </a:p>
          <a:p>
            <a:pPr indent="-342900"/>
            <a:r>
              <a:rPr lang="sv-SE" sz="1900" dirty="0" smtClean="0">
                <a:solidFill>
                  <a:srgbClr val="0000FF"/>
                </a:solidFill>
              </a:rPr>
              <a:t>      lingkungan </a:t>
            </a:r>
            <a:r>
              <a:rPr lang="sv-SE" sz="1900" dirty="0">
                <a:solidFill>
                  <a:srgbClr val="0000FF"/>
                </a:solidFill>
              </a:rPr>
              <a:t>Kementerian dan Kementerian Agama </a:t>
            </a:r>
            <a:r>
              <a:rPr lang="sv-SE" sz="1900" dirty="0"/>
              <a:t>dilakukan dengan </a:t>
            </a:r>
            <a:endParaRPr lang="sv-SE" sz="1900" dirty="0" smtClean="0"/>
          </a:p>
          <a:p>
            <a:pPr indent="-342900"/>
            <a:r>
              <a:rPr lang="sv-SE" sz="1900" dirty="0"/>
              <a:t> </a:t>
            </a:r>
            <a:r>
              <a:rPr lang="sv-SE" sz="1900" dirty="0" smtClean="0"/>
              <a:t>     tahapan sebagai </a:t>
            </a:r>
            <a:r>
              <a:rPr lang="sv-SE" sz="1900" dirty="0"/>
              <a:t>berikut </a:t>
            </a:r>
            <a:r>
              <a:rPr lang="sv-SE" sz="1900" dirty="0" smtClean="0"/>
              <a:t>:</a:t>
            </a:r>
            <a:endParaRPr lang="sv-SE" sz="1900" dirty="0"/>
          </a:p>
          <a:p>
            <a:pPr marL="1085850" lvl="1" indent="-342900">
              <a:buFont typeface="+mj-lt"/>
              <a:buAutoNum type="alphaLcPeriod"/>
            </a:pPr>
            <a:r>
              <a:rPr lang="en-US" sz="1900" dirty="0" err="1"/>
              <a:t>dosen</a:t>
            </a:r>
            <a:r>
              <a:rPr lang="en-US" sz="1900" dirty="0"/>
              <a:t> </a:t>
            </a:r>
            <a:r>
              <a:rPr lang="en-US" sz="1900" dirty="0" err="1"/>
              <a:t>mengisi</a:t>
            </a:r>
            <a:r>
              <a:rPr lang="en-US" sz="1900" dirty="0"/>
              <a:t> </a:t>
            </a:r>
            <a:r>
              <a:rPr lang="en-US" sz="1900" dirty="0" err="1"/>
              <a:t>daftar</a:t>
            </a:r>
            <a:r>
              <a:rPr lang="en-US" sz="1900" dirty="0"/>
              <a:t> </a:t>
            </a:r>
            <a:r>
              <a:rPr lang="en-US" sz="1900" dirty="0" err="1"/>
              <a:t>kegiatan</a:t>
            </a:r>
            <a:r>
              <a:rPr lang="en-US" sz="1900" dirty="0"/>
              <a:t> </a:t>
            </a:r>
            <a:r>
              <a:rPr lang="en-US" sz="1900" dirty="0" err="1"/>
              <a:t>kinerja</a:t>
            </a:r>
            <a:r>
              <a:rPr lang="en-US" sz="1900" dirty="0"/>
              <a:t> </a:t>
            </a:r>
            <a:r>
              <a:rPr lang="en-US" sz="1900" dirty="0" err="1"/>
              <a:t>dosen</a:t>
            </a:r>
            <a:r>
              <a:rPr lang="en-US" sz="1900" dirty="0"/>
              <a:t> yang </a:t>
            </a:r>
            <a:r>
              <a:rPr lang="en-US" sz="1900" dirty="0" err="1"/>
              <a:t>telah</a:t>
            </a:r>
            <a:r>
              <a:rPr lang="en-US" sz="1900" dirty="0"/>
              <a:t> </a:t>
            </a:r>
            <a:r>
              <a:rPr lang="en-US" sz="1900" dirty="0" err="1"/>
              <a:t>dilakukan</a:t>
            </a:r>
            <a:r>
              <a:rPr lang="en-US" sz="1900" dirty="0"/>
              <a:t>;</a:t>
            </a:r>
          </a:p>
          <a:p>
            <a:pPr marL="1085850" lvl="1" indent="-342900">
              <a:buFont typeface="+mj-lt"/>
              <a:buAutoNum type="alphaLcPeriod"/>
            </a:pPr>
            <a:r>
              <a:rPr lang="en-US" sz="1900" dirty="0" err="1"/>
              <a:t>pemimpin</a:t>
            </a:r>
            <a:r>
              <a:rPr lang="en-US" sz="1900" dirty="0"/>
              <a:t> </a:t>
            </a:r>
            <a:r>
              <a:rPr lang="en-US" sz="1900" dirty="0" err="1"/>
              <a:t>perguruan</a:t>
            </a:r>
            <a:r>
              <a:rPr lang="en-US" sz="1900" dirty="0"/>
              <a:t> </a:t>
            </a:r>
            <a:r>
              <a:rPr lang="en-US" sz="1900" dirty="0" err="1"/>
              <a:t>tinggi</a:t>
            </a:r>
            <a:r>
              <a:rPr lang="en-US" sz="1900" dirty="0"/>
              <a:t> </a:t>
            </a:r>
            <a:r>
              <a:rPr lang="en-US" sz="1900" dirty="0" err="1"/>
              <a:t>wajib</a:t>
            </a:r>
            <a:r>
              <a:rPr lang="en-US" sz="1900" dirty="0"/>
              <a:t> </a:t>
            </a:r>
            <a:r>
              <a:rPr lang="en-US" sz="1900" dirty="0" err="1"/>
              <a:t>secara</a:t>
            </a:r>
            <a:r>
              <a:rPr lang="en-US" sz="1900" dirty="0"/>
              <a:t> </a:t>
            </a:r>
            <a:r>
              <a:rPr lang="en-US" sz="1900" dirty="0" err="1"/>
              <a:t>periodik</a:t>
            </a:r>
            <a:r>
              <a:rPr lang="en-US" sz="1900" dirty="0"/>
              <a:t> </a:t>
            </a:r>
            <a:r>
              <a:rPr lang="en-US" sz="1900" dirty="0" err="1"/>
              <a:t>melakukan</a:t>
            </a:r>
            <a:r>
              <a:rPr lang="en-US" sz="1900" dirty="0"/>
              <a:t> </a:t>
            </a:r>
            <a:r>
              <a:rPr lang="en-US" sz="1900" dirty="0" err="1"/>
              <a:t>pemeriksaan</a:t>
            </a:r>
            <a:r>
              <a:rPr lang="en-US" sz="1900" dirty="0"/>
              <a:t> </a:t>
            </a:r>
            <a:r>
              <a:rPr lang="en-US" sz="1900" dirty="0" err="1"/>
              <a:t>dan</a:t>
            </a:r>
            <a:r>
              <a:rPr lang="en-US" sz="1900" dirty="0"/>
              <a:t> </a:t>
            </a:r>
            <a:r>
              <a:rPr lang="en-US" sz="1900" dirty="0" err="1"/>
              <a:t>penilaian</a:t>
            </a:r>
            <a:r>
              <a:rPr lang="en-US" sz="1900" dirty="0"/>
              <a:t> </a:t>
            </a:r>
            <a:r>
              <a:rPr lang="en-US" sz="1900" dirty="0" err="1"/>
              <a:t>kegiatan</a:t>
            </a:r>
            <a:r>
              <a:rPr lang="en-US" sz="1900" dirty="0"/>
              <a:t>, </a:t>
            </a:r>
            <a:r>
              <a:rPr lang="en-US" sz="1900" dirty="0" err="1"/>
              <a:t>kinerja</a:t>
            </a:r>
            <a:r>
              <a:rPr lang="en-US" sz="1900" dirty="0"/>
              <a:t>, </a:t>
            </a:r>
            <a:r>
              <a:rPr lang="en-US" sz="1900" dirty="0" err="1"/>
              <a:t>integritas</a:t>
            </a:r>
            <a:r>
              <a:rPr lang="en-US" sz="1900" dirty="0"/>
              <a:t>, </a:t>
            </a:r>
            <a:r>
              <a:rPr lang="en-US" sz="1900" dirty="0" err="1"/>
              <a:t>etika</a:t>
            </a:r>
            <a:r>
              <a:rPr lang="en-US" sz="1900" dirty="0"/>
              <a:t> </a:t>
            </a:r>
            <a:r>
              <a:rPr lang="en-US" sz="1900" dirty="0" err="1"/>
              <a:t>dan</a:t>
            </a:r>
            <a:r>
              <a:rPr lang="en-US" sz="1900" dirty="0"/>
              <a:t> </a:t>
            </a:r>
            <a:r>
              <a:rPr lang="en-US" sz="1900" dirty="0" err="1"/>
              <a:t>tata</a:t>
            </a:r>
            <a:r>
              <a:rPr lang="en-US" sz="1900" dirty="0"/>
              <a:t> </a:t>
            </a:r>
            <a:r>
              <a:rPr lang="en-US" sz="1900" dirty="0" err="1"/>
              <a:t>krama</a:t>
            </a:r>
            <a:r>
              <a:rPr lang="en-US" sz="1900" dirty="0"/>
              <a:t>, </a:t>
            </a:r>
            <a:r>
              <a:rPr lang="en-US" sz="1900" dirty="0" err="1"/>
              <a:t>serta</a:t>
            </a:r>
            <a:r>
              <a:rPr lang="en-US" sz="1900" dirty="0"/>
              <a:t> </a:t>
            </a:r>
            <a:r>
              <a:rPr lang="en-US" sz="1900" dirty="0" err="1"/>
              <a:t>tanggung</a:t>
            </a:r>
            <a:r>
              <a:rPr lang="en-US" sz="1900" dirty="0"/>
              <a:t> </a:t>
            </a:r>
            <a:r>
              <a:rPr lang="en-US" sz="1900" dirty="0" err="1"/>
              <a:t>jawab</a:t>
            </a:r>
            <a:r>
              <a:rPr lang="en-US" sz="1900" dirty="0"/>
              <a:t> </a:t>
            </a:r>
            <a:r>
              <a:rPr lang="en-US" sz="1900" dirty="0" err="1"/>
              <a:t>dalam</a:t>
            </a:r>
            <a:r>
              <a:rPr lang="en-US" sz="1900" dirty="0"/>
              <a:t> </a:t>
            </a:r>
            <a:r>
              <a:rPr lang="en-US" sz="1900" dirty="0" err="1"/>
              <a:t>pelaksanaan</a:t>
            </a:r>
            <a:r>
              <a:rPr lang="en-US" sz="1900" dirty="0"/>
              <a:t> </a:t>
            </a:r>
            <a:r>
              <a:rPr lang="en-US" sz="1900" dirty="0" err="1"/>
              <a:t>tugas</a:t>
            </a:r>
            <a:r>
              <a:rPr lang="en-US" sz="1900" dirty="0"/>
              <a:t> </a:t>
            </a:r>
            <a:r>
              <a:rPr lang="en-US" sz="1900" dirty="0" err="1"/>
              <a:t>dosen</a:t>
            </a:r>
            <a:r>
              <a:rPr lang="en-US" sz="1900" dirty="0"/>
              <a:t> </a:t>
            </a:r>
            <a:r>
              <a:rPr lang="en-US" sz="1900" dirty="0" err="1"/>
              <a:t>untuk</a:t>
            </a:r>
            <a:r>
              <a:rPr lang="en-US" sz="1900" dirty="0"/>
              <a:t> </a:t>
            </a:r>
            <a:r>
              <a:rPr lang="en-US" sz="1900" dirty="0" err="1"/>
              <a:t>kelayakan</a:t>
            </a:r>
            <a:r>
              <a:rPr lang="en-US" sz="1900" dirty="0"/>
              <a:t> </a:t>
            </a:r>
            <a:r>
              <a:rPr lang="en-US" sz="1900" dirty="0" err="1"/>
              <a:t>kenaikan</a:t>
            </a:r>
            <a:r>
              <a:rPr lang="en-US" sz="1900" dirty="0"/>
              <a:t> </a:t>
            </a:r>
            <a:r>
              <a:rPr lang="en-US" sz="1900" dirty="0" err="1"/>
              <a:t>jabatan</a:t>
            </a:r>
            <a:r>
              <a:rPr lang="en-US" sz="1900" dirty="0"/>
              <a:t> </a:t>
            </a:r>
            <a:r>
              <a:rPr lang="en-US" sz="1900" dirty="0" err="1"/>
              <a:t>akademik</a:t>
            </a:r>
            <a:r>
              <a:rPr lang="en-US" sz="1900" dirty="0"/>
              <a:t>/</a:t>
            </a:r>
            <a:r>
              <a:rPr lang="en-US" sz="1900" dirty="0" err="1"/>
              <a:t>pangkat</a:t>
            </a:r>
            <a:r>
              <a:rPr lang="en-US" sz="1900" dirty="0"/>
              <a:t>; </a:t>
            </a:r>
          </a:p>
          <a:p>
            <a:pPr marL="1085850" lvl="1" indent="-342900">
              <a:buFont typeface="+mj-lt"/>
              <a:buAutoNum type="alphaLcPeriod"/>
            </a:pPr>
            <a:r>
              <a:rPr lang="en-US" sz="1900" dirty="0" err="1"/>
              <a:t>pemimpin</a:t>
            </a:r>
            <a:r>
              <a:rPr lang="en-US" sz="1900" dirty="0"/>
              <a:t> </a:t>
            </a:r>
            <a:r>
              <a:rPr lang="en-US" sz="1900" dirty="0" err="1"/>
              <a:t>perguruan</a:t>
            </a:r>
            <a:r>
              <a:rPr lang="en-US" sz="1900" dirty="0"/>
              <a:t> </a:t>
            </a:r>
            <a:r>
              <a:rPr lang="en-US" sz="1900" dirty="0" err="1"/>
              <a:t>tinggi</a:t>
            </a:r>
            <a:r>
              <a:rPr lang="en-US" sz="1900" dirty="0"/>
              <a:t> </a:t>
            </a:r>
            <a:r>
              <a:rPr lang="en-US" sz="1900" dirty="0" err="1"/>
              <a:t>dengan</a:t>
            </a:r>
            <a:r>
              <a:rPr lang="en-US" sz="1900" dirty="0"/>
              <a:t> </a:t>
            </a:r>
            <a:r>
              <a:rPr lang="en-US" sz="1900" dirty="0" err="1"/>
              <a:t>pertimbangan</a:t>
            </a:r>
            <a:r>
              <a:rPr lang="en-US" sz="1900" dirty="0"/>
              <a:t> </a:t>
            </a:r>
            <a:r>
              <a:rPr lang="en-US" sz="1900" dirty="0" err="1"/>
              <a:t>senat</a:t>
            </a:r>
            <a:r>
              <a:rPr lang="en-US" sz="1900" dirty="0"/>
              <a:t> </a:t>
            </a:r>
            <a:r>
              <a:rPr lang="en-US" sz="1900" dirty="0" err="1"/>
              <a:t>fakultas</a:t>
            </a:r>
            <a:r>
              <a:rPr lang="en-US" sz="1900" dirty="0"/>
              <a:t>, </a:t>
            </a:r>
            <a:r>
              <a:rPr lang="en-US" sz="1900" dirty="0" err="1"/>
              <a:t>mengusulkan</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berikut</a:t>
            </a:r>
            <a:r>
              <a:rPr lang="en-US" sz="1900" dirty="0"/>
              <a:t> </a:t>
            </a:r>
            <a:r>
              <a:rPr lang="en-US" sz="1900" dirty="0" err="1"/>
              <a:t>pengangkatan</a:t>
            </a:r>
            <a:r>
              <a:rPr lang="en-US" sz="1900" dirty="0"/>
              <a:t> </a:t>
            </a:r>
            <a:r>
              <a:rPr lang="en-US" sz="1900" dirty="0" err="1"/>
              <a:t>ke</a:t>
            </a:r>
            <a:r>
              <a:rPr lang="en-US" sz="1900" dirty="0"/>
              <a:t> </a:t>
            </a:r>
            <a:r>
              <a:rPr lang="en-US" sz="1900" dirty="0" err="1"/>
              <a:t>dalam</a:t>
            </a:r>
            <a:r>
              <a:rPr lang="en-US" sz="1900" dirty="0"/>
              <a:t> </a:t>
            </a:r>
            <a:r>
              <a:rPr lang="en-US" sz="1900" dirty="0" err="1"/>
              <a:t>jabatan</a:t>
            </a:r>
            <a:r>
              <a:rPr lang="en-US" sz="1900" dirty="0"/>
              <a:t> </a:t>
            </a:r>
            <a:r>
              <a:rPr lang="en-US" sz="1900" dirty="0" err="1"/>
              <a:t>bagi</a:t>
            </a:r>
            <a:r>
              <a:rPr lang="en-US" sz="1900" dirty="0"/>
              <a:t> </a:t>
            </a:r>
            <a:r>
              <a:rPr lang="en-US" sz="1900" dirty="0" err="1"/>
              <a:t>jabatan</a:t>
            </a:r>
            <a:r>
              <a:rPr lang="en-US" sz="1900" dirty="0"/>
              <a:t> </a:t>
            </a:r>
            <a:r>
              <a:rPr lang="en-US" sz="1900" dirty="0" err="1"/>
              <a:t>Asisten</a:t>
            </a:r>
            <a:r>
              <a:rPr lang="en-US" sz="1900" dirty="0"/>
              <a:t> </a:t>
            </a:r>
            <a:r>
              <a:rPr lang="en-US" sz="1900" dirty="0" err="1"/>
              <a:t>Ahli</a:t>
            </a:r>
            <a:r>
              <a:rPr lang="en-US" sz="1900" dirty="0"/>
              <a:t> </a:t>
            </a:r>
            <a:r>
              <a:rPr lang="en-US" sz="1900" dirty="0" err="1"/>
              <a:t>dan</a:t>
            </a:r>
            <a:r>
              <a:rPr lang="en-US" sz="1900" dirty="0"/>
              <a:t> </a:t>
            </a:r>
            <a:r>
              <a:rPr lang="en-US" sz="1900" dirty="0" err="1"/>
              <a:t>Lektor</a:t>
            </a:r>
            <a:r>
              <a:rPr lang="en-US" sz="1900" dirty="0"/>
              <a:t> </a:t>
            </a:r>
            <a:r>
              <a:rPr lang="en-US" sz="1900" dirty="0" err="1"/>
              <a:t>serta</a:t>
            </a:r>
            <a:r>
              <a:rPr lang="en-US" sz="1900" dirty="0"/>
              <a:t> </a:t>
            </a:r>
            <a:r>
              <a:rPr lang="en-US" sz="1900" dirty="0" err="1"/>
              <a:t>usulan</a:t>
            </a:r>
            <a:r>
              <a:rPr lang="en-US" sz="1900" dirty="0"/>
              <a:t> </a:t>
            </a:r>
            <a:r>
              <a:rPr lang="en-US" sz="1900" dirty="0" err="1"/>
              <a:t>kenaikan</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Kepala</a:t>
            </a:r>
            <a:r>
              <a:rPr lang="en-US" sz="1900" dirty="0"/>
              <a:t>/</a:t>
            </a:r>
            <a:r>
              <a:rPr lang="en-US" sz="1900" dirty="0" err="1"/>
              <a:t>Ketua</a:t>
            </a:r>
            <a:r>
              <a:rPr lang="en-US" sz="1900" dirty="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p>
          <a:p>
            <a:pPr marL="1085850" lvl="1" indent="-342900">
              <a:buFont typeface="+mj-lt"/>
              <a:buAutoNum type="alphaLcPeriod"/>
            </a:pPr>
            <a:endParaRPr lang="en-US" altLang="en-US" dirty="0"/>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30739767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8</a:t>
            </a:fld>
            <a:endParaRPr lang="en-US">
              <a:solidFill>
                <a:prstClr val="black"/>
              </a:solidFill>
            </a:endParaRPr>
          </a:p>
        </p:txBody>
      </p:sp>
      <p:sp>
        <p:nvSpPr>
          <p:cNvPr id="9" name="Rectangle 2"/>
          <p:cNvSpPr>
            <a:spLocks noChangeArrowheads="1"/>
          </p:cNvSpPr>
          <p:nvPr/>
        </p:nvSpPr>
        <p:spPr bwMode="auto">
          <a:xfrm>
            <a:off x="990600" y="1143000"/>
            <a:ext cx="8077200" cy="59093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a:t>
            </a:r>
            <a:r>
              <a:rPr lang="id-ID" altLang="en-US" sz="3200" b="1" dirty="0" smtClean="0">
                <a:ea typeface="Arial Unicode MS" pitchFamily="34" charset="-128"/>
                <a:cs typeface="Arial Unicode MS" pitchFamily="34" charset="-128"/>
              </a:rPr>
              <a:t>(3) 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457200" indent="-457200">
              <a:buFont typeface="+mj-lt"/>
              <a:buAutoNum type="alphaLcPeriod" startAt="4"/>
            </a:pPr>
            <a:r>
              <a:rPr lang="en-US" sz="1900" dirty="0" err="1" smtClean="0"/>
              <a:t>pemimpin</a:t>
            </a:r>
            <a:r>
              <a:rPr lang="en-US" sz="1900" dirty="0" smtClean="0"/>
              <a:t> </a:t>
            </a:r>
            <a:r>
              <a:rPr lang="en-US" sz="1900" dirty="0" err="1"/>
              <a:t>perguruan</a:t>
            </a:r>
            <a:r>
              <a:rPr lang="en-US" sz="1900" dirty="0"/>
              <a:t> </a:t>
            </a:r>
            <a:r>
              <a:rPr lang="en-US" sz="1900" dirty="0" err="1"/>
              <a:t>tinggi</a:t>
            </a:r>
            <a:r>
              <a:rPr lang="en-US" sz="1900" dirty="0"/>
              <a:t> </a:t>
            </a:r>
            <a:r>
              <a:rPr lang="en-US" sz="1900" dirty="0" err="1"/>
              <a:t>dengan</a:t>
            </a:r>
            <a:r>
              <a:rPr lang="en-US" sz="1900" dirty="0"/>
              <a:t> </a:t>
            </a:r>
            <a:r>
              <a:rPr lang="en-US" sz="1900" dirty="0" err="1"/>
              <a:t>pertimbangan</a:t>
            </a:r>
            <a:r>
              <a:rPr lang="en-US" sz="1900" dirty="0"/>
              <a:t> </a:t>
            </a:r>
            <a:r>
              <a:rPr lang="en-US" sz="1900" dirty="0" err="1"/>
              <a:t>senat</a:t>
            </a:r>
            <a:r>
              <a:rPr lang="en-US" sz="1900" dirty="0"/>
              <a:t> </a:t>
            </a:r>
            <a:r>
              <a:rPr lang="en-US" sz="1900" dirty="0" err="1"/>
              <a:t>perguruan</a:t>
            </a:r>
            <a:r>
              <a:rPr lang="en-US" sz="1900" dirty="0"/>
              <a:t> </a:t>
            </a:r>
            <a:r>
              <a:rPr lang="en-US" sz="1900" dirty="0" err="1"/>
              <a:t>tinggi</a:t>
            </a:r>
            <a:r>
              <a:rPr lang="en-US" sz="1900" dirty="0"/>
              <a:t> </a:t>
            </a:r>
            <a:r>
              <a:rPr lang="en-US" sz="1900" dirty="0" err="1"/>
              <a:t>meneruskan</a:t>
            </a:r>
            <a:r>
              <a:rPr lang="en-US" sz="1900" dirty="0"/>
              <a:t> </a:t>
            </a:r>
            <a:r>
              <a:rPr lang="en-US" sz="1900" dirty="0" err="1"/>
              <a:t>usul</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bagi</a:t>
            </a:r>
            <a:r>
              <a:rPr lang="en-US" sz="1900" dirty="0"/>
              <a:t> </a:t>
            </a:r>
            <a:r>
              <a:rPr lang="en-US" sz="1900" dirty="0" err="1"/>
              <a:t>kenaikan</a:t>
            </a:r>
            <a:r>
              <a:rPr lang="en-US" sz="1900" dirty="0"/>
              <a:t> </a:t>
            </a:r>
            <a:r>
              <a:rPr lang="en-US" sz="1900" dirty="0" err="1"/>
              <a:t>jabatan</a:t>
            </a:r>
            <a:r>
              <a:rPr lang="en-US" sz="1900" dirty="0"/>
              <a:t> </a:t>
            </a:r>
            <a:r>
              <a:rPr lang="en-US" sz="1900" dirty="0" err="1"/>
              <a:t>ke</a:t>
            </a:r>
            <a:r>
              <a:rPr lang="en-US" sz="1900" dirty="0"/>
              <a:t> </a:t>
            </a:r>
            <a:r>
              <a:rPr lang="en-US" sz="1900" dirty="0" err="1"/>
              <a:t>Lektor</a:t>
            </a:r>
            <a:r>
              <a:rPr lang="en-US" sz="1900" dirty="0"/>
              <a:t> </a:t>
            </a:r>
            <a:r>
              <a:rPr lang="en-US" sz="1900" dirty="0" err="1"/>
              <a:t>Kepala</a:t>
            </a:r>
            <a:r>
              <a:rPr lang="en-US" sz="1900" dirty="0"/>
              <a:t> </a:t>
            </a:r>
            <a:r>
              <a:rPr lang="en-US" sz="1900" dirty="0" err="1"/>
              <a:t>serta</a:t>
            </a:r>
            <a:r>
              <a:rPr lang="en-US" sz="1900" dirty="0"/>
              <a:t> </a:t>
            </a:r>
            <a:r>
              <a:rPr lang="en-US" sz="1900" dirty="0" err="1"/>
              <a:t>kenaikan</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Kepala</a:t>
            </a:r>
            <a:r>
              <a:rPr lang="en-US" sz="1900" dirty="0"/>
              <a:t>/</a:t>
            </a:r>
            <a:r>
              <a:rPr lang="en-US" sz="1900" dirty="0" err="1"/>
              <a:t>Ketua</a:t>
            </a:r>
            <a:r>
              <a:rPr lang="en-US" sz="1900" dirty="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endParaRPr lang="en-US" sz="1900" dirty="0" smtClean="0"/>
          </a:p>
          <a:p>
            <a:pPr marL="457200" indent="-457200">
              <a:buFont typeface="+mj-lt"/>
              <a:buAutoNum type="alphaLcPeriod" startAt="4"/>
            </a:pPr>
            <a:r>
              <a:rPr lang="en-US" sz="1900" dirty="0" err="1" smtClean="0"/>
              <a:t>pemimpin</a:t>
            </a:r>
            <a:r>
              <a:rPr lang="en-US" sz="1900" dirty="0" smtClean="0"/>
              <a:t> </a:t>
            </a:r>
            <a:r>
              <a:rPr lang="en-US" sz="1900" dirty="0" err="1"/>
              <a:t>perguruan</a:t>
            </a:r>
            <a:r>
              <a:rPr lang="en-US" sz="1900" dirty="0"/>
              <a:t> </a:t>
            </a:r>
            <a:r>
              <a:rPr lang="en-US" sz="1900" dirty="0" err="1"/>
              <a:t>tinggi</a:t>
            </a:r>
            <a:r>
              <a:rPr lang="en-US" sz="1900" dirty="0"/>
              <a:t> </a:t>
            </a:r>
            <a:r>
              <a:rPr lang="en-US" sz="1900" dirty="0" err="1"/>
              <a:t>dengan</a:t>
            </a:r>
            <a:r>
              <a:rPr lang="en-US" sz="1900" dirty="0"/>
              <a:t> </a:t>
            </a:r>
            <a:r>
              <a:rPr lang="en-US" sz="1900" dirty="0" err="1"/>
              <a:t>persetujuan</a:t>
            </a:r>
            <a:r>
              <a:rPr lang="en-US" sz="1900" dirty="0"/>
              <a:t> </a:t>
            </a:r>
            <a:r>
              <a:rPr lang="en-US" sz="1900" dirty="0" err="1"/>
              <a:t>senat</a:t>
            </a:r>
            <a:r>
              <a:rPr lang="en-US" sz="1900" dirty="0"/>
              <a:t> </a:t>
            </a:r>
            <a:r>
              <a:rPr lang="en-US" sz="1900" dirty="0" err="1"/>
              <a:t>perguruan</a:t>
            </a:r>
            <a:r>
              <a:rPr lang="en-US" sz="1900" dirty="0"/>
              <a:t> </a:t>
            </a:r>
            <a:r>
              <a:rPr lang="en-US" sz="1900" dirty="0" err="1"/>
              <a:t>tinggi</a:t>
            </a:r>
            <a:r>
              <a:rPr lang="en-US" sz="1900" dirty="0"/>
              <a:t> </a:t>
            </a:r>
            <a:r>
              <a:rPr lang="en-US" sz="1900" dirty="0" err="1"/>
              <a:t>meneruskan</a:t>
            </a:r>
            <a:r>
              <a:rPr lang="en-US" sz="1900" dirty="0"/>
              <a:t> </a:t>
            </a:r>
            <a:r>
              <a:rPr lang="en-US" sz="1900" dirty="0" err="1"/>
              <a:t>usul</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bagi</a:t>
            </a:r>
            <a:r>
              <a:rPr lang="en-US" sz="1900" dirty="0"/>
              <a:t> </a:t>
            </a:r>
            <a:r>
              <a:rPr lang="en-US" sz="1900" dirty="0" err="1"/>
              <a:t>kenaikan</a:t>
            </a:r>
            <a:r>
              <a:rPr lang="en-US" sz="1900" dirty="0"/>
              <a:t> </a:t>
            </a:r>
            <a:r>
              <a:rPr lang="en-US" sz="1900" dirty="0" err="1"/>
              <a:t>jabatan</a:t>
            </a:r>
            <a:r>
              <a:rPr lang="en-US" sz="1900" dirty="0"/>
              <a:t> </a:t>
            </a:r>
            <a:r>
              <a:rPr lang="en-US" sz="1900" dirty="0" err="1"/>
              <a:t>ke</a:t>
            </a:r>
            <a:r>
              <a:rPr lang="en-US" sz="1900" dirty="0"/>
              <a:t> </a:t>
            </a:r>
            <a:r>
              <a:rPr lang="en-US" sz="1900" dirty="0" err="1"/>
              <a:t>Profesor</a:t>
            </a:r>
            <a:r>
              <a:rPr lang="en-US" sz="1900" dirty="0"/>
              <a:t> </a:t>
            </a:r>
            <a:r>
              <a:rPr lang="en-US" sz="1900" dirty="0" err="1"/>
              <a:t>serta</a:t>
            </a:r>
            <a:r>
              <a:rPr lang="en-US" sz="1900" dirty="0"/>
              <a:t> </a:t>
            </a:r>
            <a:r>
              <a:rPr lang="en-US" sz="1900" dirty="0" err="1"/>
              <a:t>kenaikan</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Kepala</a:t>
            </a:r>
            <a:r>
              <a:rPr lang="en-US" sz="1900" dirty="0"/>
              <a:t>/</a:t>
            </a:r>
            <a:r>
              <a:rPr lang="en-US" sz="1900" dirty="0" err="1"/>
              <a:t>Ketua</a:t>
            </a:r>
            <a:r>
              <a:rPr lang="en-US" sz="1900" dirty="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endParaRPr lang="en-US" sz="1900" dirty="0" smtClean="0"/>
          </a:p>
          <a:p>
            <a:pPr marL="457200" indent="-457200">
              <a:buFont typeface="+mj-lt"/>
              <a:buAutoNum type="alphaLcPeriod" startAt="4"/>
            </a:pPr>
            <a:r>
              <a:rPr lang="en-US" sz="1900" dirty="0" err="1" smtClean="0"/>
              <a:t>Kepala</a:t>
            </a:r>
            <a:r>
              <a:rPr lang="en-US" sz="1900" dirty="0" smtClean="0"/>
              <a:t>/</a:t>
            </a:r>
            <a:r>
              <a:rPr lang="en-US" sz="1900" dirty="0" err="1" smtClean="0"/>
              <a:t>Ketua</a:t>
            </a:r>
            <a:r>
              <a:rPr lang="en-US" sz="1900" dirty="0" smtClean="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r>
              <a:rPr lang="en-US" sz="1900" dirty="0" err="1"/>
              <a:t>menetapkan</a:t>
            </a:r>
            <a:r>
              <a:rPr lang="en-US" sz="1900" dirty="0"/>
              <a:t> </a:t>
            </a:r>
            <a:r>
              <a:rPr lang="en-US" sz="1900" dirty="0" err="1"/>
              <a:t>angka</a:t>
            </a:r>
            <a:r>
              <a:rPr lang="en-US" sz="1900" dirty="0"/>
              <a:t> </a:t>
            </a:r>
            <a:r>
              <a:rPr lang="en-US" sz="1900" dirty="0" err="1"/>
              <a:t>kredit</a:t>
            </a:r>
            <a:r>
              <a:rPr lang="en-US" sz="1900" dirty="0"/>
              <a:t> </a:t>
            </a:r>
            <a:r>
              <a:rPr lang="en-US" sz="1900" dirty="0" err="1"/>
              <a:t>dan</a:t>
            </a:r>
            <a:r>
              <a:rPr lang="en-US" sz="1900" dirty="0"/>
              <a:t> </a:t>
            </a:r>
            <a:r>
              <a:rPr lang="en-US" sz="1900" dirty="0" err="1"/>
              <a:t>pengangkatan</a:t>
            </a:r>
            <a:r>
              <a:rPr lang="en-US" sz="1900" dirty="0"/>
              <a:t> </a:t>
            </a:r>
            <a:r>
              <a:rPr lang="en-US" sz="1900" dirty="0" err="1"/>
              <a:t>ke</a:t>
            </a:r>
            <a:r>
              <a:rPr lang="en-US" sz="1900" dirty="0"/>
              <a:t> </a:t>
            </a:r>
            <a:r>
              <a:rPr lang="en-US" sz="1900" dirty="0" err="1"/>
              <a:t>dalam</a:t>
            </a:r>
            <a:r>
              <a:rPr lang="en-US" sz="1900" dirty="0"/>
              <a:t> </a:t>
            </a:r>
            <a:r>
              <a:rPr lang="en-US" sz="1900" dirty="0" err="1"/>
              <a:t>jabatan</a:t>
            </a:r>
            <a:r>
              <a:rPr lang="en-US" sz="1900" dirty="0"/>
              <a:t> </a:t>
            </a:r>
            <a:r>
              <a:rPr lang="en-US" sz="1900" dirty="0" err="1"/>
              <a:t>bagi</a:t>
            </a:r>
            <a:r>
              <a:rPr lang="en-US" sz="1900" dirty="0"/>
              <a:t> </a:t>
            </a:r>
            <a:r>
              <a:rPr lang="en-US" sz="1900" dirty="0" err="1"/>
              <a:t>jabatan</a:t>
            </a:r>
            <a:r>
              <a:rPr lang="en-US" sz="1900" dirty="0"/>
              <a:t> </a:t>
            </a:r>
            <a:r>
              <a:rPr lang="en-US" sz="1900" dirty="0" err="1"/>
              <a:t>Asisten</a:t>
            </a:r>
            <a:r>
              <a:rPr lang="en-US" sz="1900" dirty="0"/>
              <a:t> </a:t>
            </a:r>
            <a:r>
              <a:rPr lang="en-US" sz="1900" dirty="0" err="1"/>
              <a:t>Ahli</a:t>
            </a:r>
            <a:r>
              <a:rPr lang="en-US" sz="1900" dirty="0"/>
              <a:t> </a:t>
            </a:r>
            <a:r>
              <a:rPr lang="en-US" sz="1900" dirty="0" err="1"/>
              <a:t>dan</a:t>
            </a:r>
            <a:r>
              <a:rPr lang="en-US" sz="1900" dirty="0"/>
              <a:t> </a:t>
            </a:r>
            <a:r>
              <a:rPr lang="en-US" sz="1900" dirty="0" err="1"/>
              <a:t>Lektor</a:t>
            </a:r>
            <a:r>
              <a:rPr lang="en-US" sz="1900" dirty="0"/>
              <a:t> </a:t>
            </a:r>
            <a:r>
              <a:rPr lang="en-US" sz="1900" dirty="0" err="1"/>
              <a:t>setelah</a:t>
            </a:r>
            <a:r>
              <a:rPr lang="en-US" sz="1900" dirty="0"/>
              <a:t> </a:t>
            </a:r>
            <a:r>
              <a:rPr lang="en-US" sz="1900" dirty="0" err="1"/>
              <a:t>terlebih</a:t>
            </a:r>
            <a:r>
              <a:rPr lang="en-US" sz="1900" dirty="0"/>
              <a:t> </a:t>
            </a:r>
            <a:r>
              <a:rPr lang="en-US" sz="1900" dirty="0" err="1"/>
              <a:t>dahulu</a:t>
            </a:r>
            <a:r>
              <a:rPr lang="en-US" sz="1900" dirty="0"/>
              <a:t> </a:t>
            </a:r>
            <a:r>
              <a:rPr lang="en-US" sz="1900" dirty="0" err="1"/>
              <a:t>dinilai</a:t>
            </a:r>
            <a:r>
              <a:rPr lang="en-US" sz="1900" dirty="0"/>
              <a:t> </a:t>
            </a:r>
            <a:r>
              <a:rPr lang="en-US" sz="1900" dirty="0" err="1"/>
              <a:t>layak</a:t>
            </a:r>
            <a:r>
              <a:rPr lang="en-US" sz="1900" dirty="0"/>
              <a:t> </a:t>
            </a:r>
            <a:r>
              <a:rPr lang="en-US" sz="1900" dirty="0" err="1"/>
              <a:t>oleh</a:t>
            </a:r>
            <a:r>
              <a:rPr lang="en-US" sz="1900" dirty="0"/>
              <a:t> Tim </a:t>
            </a:r>
            <a:r>
              <a:rPr lang="en-US" sz="1900" dirty="0" err="1"/>
              <a:t>Penilai</a:t>
            </a:r>
            <a:r>
              <a:rPr lang="en-US" sz="1900" dirty="0"/>
              <a:t> </a:t>
            </a:r>
            <a:r>
              <a:rPr lang="en-US" sz="1900" dirty="0" err="1"/>
              <a:t>Lembaga</a:t>
            </a:r>
            <a:r>
              <a:rPr lang="en-US" sz="1900" dirty="0"/>
              <a:t>; </a:t>
            </a:r>
            <a:endParaRPr lang="en-US" sz="1900" dirty="0" smtClean="0"/>
          </a:p>
          <a:p>
            <a:pPr marL="457200" indent="-457200">
              <a:buFont typeface="+mj-lt"/>
              <a:buAutoNum type="alphaLcPeriod" startAt="4"/>
            </a:pPr>
            <a:r>
              <a:rPr lang="en-US" sz="1900" dirty="0" err="1" smtClean="0"/>
              <a:t>Kepala</a:t>
            </a:r>
            <a:r>
              <a:rPr lang="en-US" sz="1900" dirty="0" smtClean="0"/>
              <a:t>/</a:t>
            </a:r>
            <a:r>
              <a:rPr lang="en-US" sz="1900" dirty="0" err="1" smtClean="0"/>
              <a:t>Ketua</a:t>
            </a:r>
            <a:r>
              <a:rPr lang="en-US" sz="1900" dirty="0" smtClean="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r>
              <a:rPr lang="en-US" sz="1900" dirty="0" err="1"/>
              <a:t>menetapkan</a:t>
            </a:r>
            <a:r>
              <a:rPr lang="en-US" sz="1900" dirty="0"/>
              <a:t> </a:t>
            </a:r>
            <a:r>
              <a:rPr lang="en-US" sz="1900" dirty="0" err="1"/>
              <a:t>angka</a:t>
            </a:r>
            <a:r>
              <a:rPr lang="en-US" sz="1900" dirty="0"/>
              <a:t> </a:t>
            </a:r>
            <a:r>
              <a:rPr lang="en-US" sz="1900" dirty="0" err="1"/>
              <a:t>kredit</a:t>
            </a:r>
            <a:r>
              <a:rPr lang="en-US" sz="1900" dirty="0"/>
              <a:t> </a:t>
            </a:r>
            <a:r>
              <a:rPr lang="en-US" sz="1900" dirty="0" err="1"/>
              <a:t>dalam</a:t>
            </a:r>
            <a:r>
              <a:rPr lang="en-US" sz="1900" dirty="0"/>
              <a:t> </a:t>
            </a:r>
            <a:r>
              <a:rPr lang="en-US" sz="1900" dirty="0" err="1"/>
              <a:t>lingkup</a:t>
            </a:r>
            <a:r>
              <a:rPr lang="en-US" sz="1900" dirty="0"/>
              <a:t> </a:t>
            </a:r>
            <a:r>
              <a:rPr lang="en-US" sz="1900" dirty="0" err="1"/>
              <a:t>jabatan</a:t>
            </a:r>
            <a:r>
              <a:rPr lang="en-US" sz="1900" dirty="0"/>
              <a:t> </a:t>
            </a:r>
            <a:r>
              <a:rPr lang="en-US" sz="1900" dirty="0" err="1"/>
              <a:t>Asisten</a:t>
            </a:r>
            <a:r>
              <a:rPr lang="en-US" sz="1900" dirty="0"/>
              <a:t> </a:t>
            </a:r>
            <a:r>
              <a:rPr lang="en-US" sz="1900" dirty="0" err="1"/>
              <a:t>Ahli</a:t>
            </a:r>
            <a:r>
              <a:rPr lang="en-US" sz="1900" dirty="0"/>
              <a:t> </a:t>
            </a:r>
            <a:r>
              <a:rPr lang="en-US" sz="1900" dirty="0" err="1"/>
              <a:t>dan</a:t>
            </a:r>
            <a:r>
              <a:rPr lang="en-US" sz="1900" dirty="0"/>
              <a:t> </a:t>
            </a:r>
            <a:r>
              <a:rPr lang="en-US" sz="1900" dirty="0" err="1"/>
              <a:t>Lektor</a:t>
            </a:r>
            <a:r>
              <a:rPr lang="en-US" sz="1900" dirty="0"/>
              <a:t> </a:t>
            </a:r>
            <a:r>
              <a:rPr lang="en-US" sz="1900" dirty="0" err="1"/>
              <a:t>bagi</a:t>
            </a:r>
            <a:r>
              <a:rPr lang="en-US" sz="1900" dirty="0"/>
              <a:t> </a:t>
            </a:r>
            <a:r>
              <a:rPr lang="en-US" sz="1900" dirty="0" err="1"/>
              <a:t>dosen</a:t>
            </a:r>
            <a:r>
              <a:rPr lang="en-US" sz="1900" dirty="0"/>
              <a:t> PNS yang </a:t>
            </a:r>
            <a:r>
              <a:rPr lang="en-US" sz="1900" dirty="0" err="1"/>
              <a:t>dipekerjakan</a:t>
            </a:r>
            <a:r>
              <a:rPr lang="en-US" sz="1900" dirty="0"/>
              <a:t> di </a:t>
            </a:r>
            <a:r>
              <a:rPr lang="en-US" sz="1900" dirty="0" err="1"/>
              <a:t>perguruan</a:t>
            </a:r>
            <a:r>
              <a:rPr lang="en-US" sz="1900" dirty="0"/>
              <a:t> </a:t>
            </a:r>
            <a:r>
              <a:rPr lang="en-US" sz="1900" dirty="0" err="1"/>
              <a:t>tinggi</a:t>
            </a:r>
            <a:r>
              <a:rPr lang="en-US" sz="1900" dirty="0"/>
              <a:t> </a:t>
            </a:r>
            <a:r>
              <a:rPr lang="en-US" sz="1900" dirty="0" err="1"/>
              <a:t>swasta</a:t>
            </a:r>
            <a:r>
              <a:rPr lang="en-US" sz="1900" dirty="0"/>
              <a:t> </a:t>
            </a:r>
            <a:r>
              <a:rPr lang="en-US" sz="1900" dirty="0" err="1"/>
              <a:t>serta</a:t>
            </a:r>
            <a:r>
              <a:rPr lang="en-US" sz="1900" dirty="0"/>
              <a:t> </a:t>
            </a:r>
            <a:r>
              <a:rPr lang="en-US" sz="1900" dirty="0" err="1"/>
              <a:t>mengusulkan</a:t>
            </a:r>
            <a:r>
              <a:rPr lang="en-US" sz="1900" dirty="0"/>
              <a:t> </a:t>
            </a:r>
            <a:r>
              <a:rPr lang="en-US" sz="1900" dirty="0" err="1"/>
              <a:t>kenaikan</a:t>
            </a:r>
            <a:r>
              <a:rPr lang="en-US" sz="1900" dirty="0"/>
              <a:t> </a:t>
            </a:r>
            <a:r>
              <a:rPr lang="en-US" sz="1900" dirty="0" err="1"/>
              <a:t>pangkat</a:t>
            </a:r>
            <a:r>
              <a:rPr lang="en-US" sz="1900" dirty="0"/>
              <a:t> </a:t>
            </a:r>
            <a:r>
              <a:rPr lang="en-US" sz="1900" dirty="0" err="1"/>
              <a:t>dalam</a:t>
            </a:r>
            <a:r>
              <a:rPr lang="en-US" sz="1900" dirty="0"/>
              <a:t> </a:t>
            </a:r>
            <a:r>
              <a:rPr lang="en-US" sz="1900" dirty="0" err="1"/>
              <a:t>jabatan</a:t>
            </a:r>
            <a:r>
              <a:rPr lang="en-US" sz="1900" dirty="0"/>
              <a:t> </a:t>
            </a:r>
            <a:r>
              <a:rPr lang="en-US" sz="1900" dirty="0" err="1"/>
              <a:t>Lektor</a:t>
            </a:r>
            <a:r>
              <a:rPr lang="en-US" sz="1900" dirty="0"/>
              <a:t> </a:t>
            </a:r>
            <a:r>
              <a:rPr lang="en-US" sz="1900" dirty="0" err="1"/>
              <a:t>kepada</a:t>
            </a:r>
            <a:r>
              <a:rPr lang="en-US" sz="1900" dirty="0"/>
              <a:t> </a:t>
            </a:r>
            <a:r>
              <a:rPr lang="en-US" sz="1900" dirty="0" err="1"/>
              <a:t>Sekretaris</a:t>
            </a:r>
            <a:r>
              <a:rPr lang="en-US" sz="1900" dirty="0"/>
              <a:t> </a:t>
            </a:r>
            <a:r>
              <a:rPr lang="en-US" sz="1900" dirty="0" err="1"/>
              <a:t>Jenderal</a:t>
            </a:r>
            <a:r>
              <a:rPr lang="en-US" sz="1900" dirty="0"/>
              <a:t>; </a:t>
            </a:r>
          </a:p>
          <a:p>
            <a:pPr marL="1085850" lvl="1" indent="-342900">
              <a:buFont typeface="+mj-lt"/>
              <a:buAutoNum type="alphaLcPeriod"/>
            </a:pPr>
            <a:endParaRPr lang="en-US" altLang="en-US" dirty="0"/>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403095934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E3343A-C16B-4337-99C1-D81BF818E2D1}" type="slidenum">
              <a:rPr lang="en-US">
                <a:solidFill>
                  <a:prstClr val="black"/>
                </a:solidFill>
              </a:rPr>
              <a:pPr/>
              <a:t>9</a:t>
            </a:fld>
            <a:endParaRPr lang="en-US">
              <a:solidFill>
                <a:prstClr val="black"/>
              </a:solidFill>
            </a:endParaRPr>
          </a:p>
        </p:txBody>
      </p:sp>
      <p:sp>
        <p:nvSpPr>
          <p:cNvPr id="9" name="Rectangle 2"/>
          <p:cNvSpPr>
            <a:spLocks noChangeArrowheads="1"/>
          </p:cNvSpPr>
          <p:nvPr/>
        </p:nvSpPr>
        <p:spPr bwMode="auto">
          <a:xfrm>
            <a:off x="990600" y="1143000"/>
            <a:ext cx="8077200" cy="59093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pPr eaLnBrk="1" hangingPunct="1"/>
            <a:r>
              <a:rPr lang="en-US" altLang="en-US" sz="3200" b="1" dirty="0" err="1" smtClean="0">
                <a:solidFill>
                  <a:prstClr val="black"/>
                </a:solidFill>
                <a:ea typeface="Arial Unicode MS" pitchFamily="34" charset="-128"/>
                <a:cs typeface="Arial Unicode MS" pitchFamily="34" charset="-128"/>
              </a:rPr>
              <a:t>Pasal</a:t>
            </a:r>
            <a:r>
              <a:rPr lang="en-US" altLang="en-US" sz="3200" b="1" dirty="0" smtClean="0">
                <a:solidFill>
                  <a:prstClr val="black"/>
                </a:solidFill>
                <a:ea typeface="Arial Unicode MS" pitchFamily="34" charset="-128"/>
                <a:cs typeface="Arial Unicode MS" pitchFamily="34" charset="-128"/>
              </a:rPr>
              <a:t> 5 </a:t>
            </a:r>
            <a:r>
              <a:rPr lang="id-ID" altLang="en-US" sz="3200" b="1" dirty="0">
                <a:ea typeface="Arial Unicode MS" pitchFamily="34" charset="-128"/>
                <a:cs typeface="Arial Unicode MS" pitchFamily="34" charset="-128"/>
              </a:rPr>
              <a:t>ayat (3) lanjutan</a:t>
            </a:r>
            <a:endParaRPr lang="en-US" altLang="en-US" sz="3200" b="1" dirty="0" smtClean="0">
              <a:solidFill>
                <a:prstClr val="black"/>
              </a:solidFill>
              <a:ea typeface="Arial Unicode MS" pitchFamily="34" charset="-128"/>
              <a:cs typeface="Arial Unicode MS" pitchFamily="34" charset="-128"/>
            </a:endParaRPr>
          </a:p>
          <a:p>
            <a:pPr eaLnBrk="1" hangingPunct="1"/>
            <a:endParaRPr lang="en-US" altLang="en-US" sz="2400" dirty="0" smtClean="0">
              <a:solidFill>
                <a:prstClr val="black"/>
              </a:solidFill>
              <a:ea typeface="Arial Unicode MS" panose="020B0604020202020204" pitchFamily="34" charset="-128"/>
              <a:cs typeface="Arial Unicode MS" panose="020B0604020202020204" pitchFamily="34" charset="-128"/>
            </a:endParaRPr>
          </a:p>
          <a:p>
            <a:pPr marL="457200" indent="-457200">
              <a:buFont typeface="+mj-lt"/>
              <a:buAutoNum type="alphaLcPeriod" startAt="4"/>
            </a:pPr>
            <a:r>
              <a:rPr lang="en-US" sz="1900" dirty="0" err="1" smtClean="0"/>
              <a:t>pemimpin</a:t>
            </a:r>
            <a:r>
              <a:rPr lang="en-US" sz="1900" dirty="0" smtClean="0"/>
              <a:t> </a:t>
            </a:r>
            <a:r>
              <a:rPr lang="en-US" sz="1900" dirty="0" err="1"/>
              <a:t>perguruan</a:t>
            </a:r>
            <a:r>
              <a:rPr lang="en-US" sz="1900" dirty="0"/>
              <a:t> </a:t>
            </a:r>
            <a:r>
              <a:rPr lang="en-US" sz="1900" dirty="0" err="1"/>
              <a:t>tinggi</a:t>
            </a:r>
            <a:r>
              <a:rPr lang="en-US" sz="1900" dirty="0"/>
              <a:t> </a:t>
            </a:r>
            <a:r>
              <a:rPr lang="en-US" sz="1900" dirty="0" err="1"/>
              <a:t>dengan</a:t>
            </a:r>
            <a:r>
              <a:rPr lang="en-US" sz="1900" dirty="0"/>
              <a:t> </a:t>
            </a:r>
            <a:r>
              <a:rPr lang="en-US" sz="1900" dirty="0" err="1"/>
              <a:t>pertimbangan</a:t>
            </a:r>
            <a:r>
              <a:rPr lang="en-US" sz="1900" dirty="0"/>
              <a:t> </a:t>
            </a:r>
            <a:r>
              <a:rPr lang="en-US" sz="1900" dirty="0" err="1"/>
              <a:t>senat</a:t>
            </a:r>
            <a:r>
              <a:rPr lang="en-US" sz="1900" dirty="0"/>
              <a:t> </a:t>
            </a:r>
            <a:r>
              <a:rPr lang="en-US" sz="1900" dirty="0" err="1"/>
              <a:t>perguruan</a:t>
            </a:r>
            <a:r>
              <a:rPr lang="en-US" sz="1900" dirty="0"/>
              <a:t> </a:t>
            </a:r>
            <a:r>
              <a:rPr lang="en-US" sz="1900" dirty="0" err="1"/>
              <a:t>tinggi</a:t>
            </a:r>
            <a:r>
              <a:rPr lang="en-US" sz="1900" dirty="0"/>
              <a:t> </a:t>
            </a:r>
            <a:r>
              <a:rPr lang="en-US" sz="1900" dirty="0" err="1"/>
              <a:t>meneruskan</a:t>
            </a:r>
            <a:r>
              <a:rPr lang="en-US" sz="1900" dirty="0"/>
              <a:t> </a:t>
            </a:r>
            <a:r>
              <a:rPr lang="en-US" sz="1900" dirty="0" err="1"/>
              <a:t>usul</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bagi</a:t>
            </a:r>
            <a:r>
              <a:rPr lang="en-US" sz="1900" dirty="0"/>
              <a:t> </a:t>
            </a:r>
            <a:r>
              <a:rPr lang="en-US" sz="1900" dirty="0" err="1"/>
              <a:t>kenaikan</a:t>
            </a:r>
            <a:r>
              <a:rPr lang="en-US" sz="1900" dirty="0"/>
              <a:t> </a:t>
            </a:r>
            <a:r>
              <a:rPr lang="en-US" sz="1900" dirty="0" err="1"/>
              <a:t>jabatan</a:t>
            </a:r>
            <a:r>
              <a:rPr lang="en-US" sz="1900" dirty="0"/>
              <a:t> </a:t>
            </a:r>
            <a:r>
              <a:rPr lang="en-US" sz="1900" dirty="0" err="1"/>
              <a:t>ke</a:t>
            </a:r>
            <a:r>
              <a:rPr lang="en-US" sz="1900" dirty="0"/>
              <a:t> </a:t>
            </a:r>
            <a:r>
              <a:rPr lang="en-US" sz="1900" dirty="0" err="1"/>
              <a:t>Lektor</a:t>
            </a:r>
            <a:r>
              <a:rPr lang="en-US" sz="1900" dirty="0"/>
              <a:t> </a:t>
            </a:r>
            <a:r>
              <a:rPr lang="en-US" sz="1900" dirty="0" err="1"/>
              <a:t>Kepala</a:t>
            </a:r>
            <a:r>
              <a:rPr lang="en-US" sz="1900" dirty="0"/>
              <a:t> </a:t>
            </a:r>
            <a:r>
              <a:rPr lang="en-US" sz="1900" dirty="0" err="1"/>
              <a:t>serta</a:t>
            </a:r>
            <a:r>
              <a:rPr lang="en-US" sz="1900" dirty="0"/>
              <a:t> </a:t>
            </a:r>
            <a:r>
              <a:rPr lang="en-US" sz="1900" dirty="0" err="1"/>
              <a:t>kenaikan</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Kepala</a:t>
            </a:r>
            <a:r>
              <a:rPr lang="en-US" sz="1900" dirty="0"/>
              <a:t>/</a:t>
            </a:r>
            <a:r>
              <a:rPr lang="en-US" sz="1900" dirty="0" err="1"/>
              <a:t>Ketua</a:t>
            </a:r>
            <a:r>
              <a:rPr lang="en-US" sz="1900" dirty="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endParaRPr lang="en-US" sz="1900" dirty="0" smtClean="0"/>
          </a:p>
          <a:p>
            <a:pPr marL="457200" indent="-457200">
              <a:buFont typeface="+mj-lt"/>
              <a:buAutoNum type="alphaLcPeriod" startAt="4"/>
            </a:pPr>
            <a:r>
              <a:rPr lang="en-US" sz="1900" dirty="0" err="1" smtClean="0"/>
              <a:t>pemimpin</a:t>
            </a:r>
            <a:r>
              <a:rPr lang="en-US" sz="1900" dirty="0" smtClean="0"/>
              <a:t> </a:t>
            </a:r>
            <a:r>
              <a:rPr lang="en-US" sz="1900" dirty="0" err="1"/>
              <a:t>perguruan</a:t>
            </a:r>
            <a:r>
              <a:rPr lang="en-US" sz="1900" dirty="0"/>
              <a:t> </a:t>
            </a:r>
            <a:r>
              <a:rPr lang="en-US" sz="1900" dirty="0" err="1"/>
              <a:t>tinggi</a:t>
            </a:r>
            <a:r>
              <a:rPr lang="en-US" sz="1900" dirty="0"/>
              <a:t> </a:t>
            </a:r>
            <a:r>
              <a:rPr lang="en-US" sz="1900" dirty="0" err="1"/>
              <a:t>dengan</a:t>
            </a:r>
            <a:r>
              <a:rPr lang="en-US" sz="1900" dirty="0"/>
              <a:t> </a:t>
            </a:r>
            <a:r>
              <a:rPr lang="en-US" sz="1900" dirty="0" err="1"/>
              <a:t>persetujuan</a:t>
            </a:r>
            <a:r>
              <a:rPr lang="en-US" sz="1900" dirty="0"/>
              <a:t> </a:t>
            </a:r>
            <a:r>
              <a:rPr lang="en-US" sz="1900" dirty="0" err="1"/>
              <a:t>senat</a:t>
            </a:r>
            <a:r>
              <a:rPr lang="en-US" sz="1900" dirty="0"/>
              <a:t> </a:t>
            </a:r>
            <a:r>
              <a:rPr lang="en-US" sz="1900" dirty="0" err="1"/>
              <a:t>perguruan</a:t>
            </a:r>
            <a:r>
              <a:rPr lang="en-US" sz="1900" dirty="0"/>
              <a:t> </a:t>
            </a:r>
            <a:r>
              <a:rPr lang="en-US" sz="1900" dirty="0" err="1"/>
              <a:t>tinggi</a:t>
            </a:r>
            <a:r>
              <a:rPr lang="en-US" sz="1900" dirty="0"/>
              <a:t> </a:t>
            </a:r>
            <a:r>
              <a:rPr lang="en-US" sz="1900" dirty="0" err="1"/>
              <a:t>meneruskan</a:t>
            </a:r>
            <a:r>
              <a:rPr lang="en-US" sz="1900" dirty="0"/>
              <a:t> </a:t>
            </a:r>
            <a:r>
              <a:rPr lang="en-US" sz="1900" dirty="0" err="1"/>
              <a:t>usul</a:t>
            </a:r>
            <a:r>
              <a:rPr lang="en-US" sz="1900" dirty="0"/>
              <a:t> </a:t>
            </a:r>
            <a:r>
              <a:rPr lang="en-US" sz="1900" dirty="0" err="1"/>
              <a:t>penetapan</a:t>
            </a:r>
            <a:r>
              <a:rPr lang="en-US" sz="1900" dirty="0"/>
              <a:t> </a:t>
            </a:r>
            <a:r>
              <a:rPr lang="en-US" sz="1900" dirty="0" err="1"/>
              <a:t>angka</a:t>
            </a:r>
            <a:r>
              <a:rPr lang="en-US" sz="1900" dirty="0"/>
              <a:t> </a:t>
            </a:r>
            <a:r>
              <a:rPr lang="en-US" sz="1900" dirty="0" err="1"/>
              <a:t>kredit</a:t>
            </a:r>
            <a:r>
              <a:rPr lang="en-US" sz="1900" dirty="0"/>
              <a:t> </a:t>
            </a:r>
            <a:r>
              <a:rPr lang="en-US" sz="1900" dirty="0" err="1"/>
              <a:t>bagi</a:t>
            </a:r>
            <a:r>
              <a:rPr lang="en-US" sz="1900" dirty="0"/>
              <a:t> </a:t>
            </a:r>
            <a:r>
              <a:rPr lang="en-US" sz="1900" dirty="0" err="1"/>
              <a:t>kenaikan</a:t>
            </a:r>
            <a:r>
              <a:rPr lang="en-US" sz="1900" dirty="0"/>
              <a:t> </a:t>
            </a:r>
            <a:r>
              <a:rPr lang="en-US" sz="1900" dirty="0" err="1"/>
              <a:t>jabatan</a:t>
            </a:r>
            <a:r>
              <a:rPr lang="en-US" sz="1900" dirty="0"/>
              <a:t> </a:t>
            </a:r>
            <a:r>
              <a:rPr lang="en-US" sz="1900" dirty="0" err="1"/>
              <a:t>ke</a:t>
            </a:r>
            <a:r>
              <a:rPr lang="en-US" sz="1900" dirty="0"/>
              <a:t> </a:t>
            </a:r>
            <a:r>
              <a:rPr lang="en-US" sz="1900" dirty="0" err="1"/>
              <a:t>Profesor</a:t>
            </a:r>
            <a:r>
              <a:rPr lang="en-US" sz="1900" dirty="0"/>
              <a:t> </a:t>
            </a:r>
            <a:r>
              <a:rPr lang="en-US" sz="1900" dirty="0" err="1"/>
              <a:t>serta</a:t>
            </a:r>
            <a:r>
              <a:rPr lang="en-US" sz="1900" dirty="0"/>
              <a:t> </a:t>
            </a:r>
            <a:r>
              <a:rPr lang="en-US" sz="1900" dirty="0" err="1"/>
              <a:t>kenaikan</a:t>
            </a:r>
            <a:r>
              <a:rPr lang="en-US" sz="1900" dirty="0"/>
              <a:t> </a:t>
            </a:r>
            <a:r>
              <a:rPr lang="en-US" sz="1900" dirty="0" err="1"/>
              <a:t>pangkat</a:t>
            </a:r>
            <a:r>
              <a:rPr lang="en-US" sz="1900" dirty="0"/>
              <a:t> </a:t>
            </a:r>
            <a:r>
              <a:rPr lang="en-US" sz="1900" dirty="0" err="1"/>
              <a:t>dalam</a:t>
            </a:r>
            <a:r>
              <a:rPr lang="en-US" sz="1900" dirty="0"/>
              <a:t> </a:t>
            </a:r>
            <a:r>
              <a:rPr lang="en-US" sz="1900" dirty="0" err="1"/>
              <a:t>lingkup</a:t>
            </a:r>
            <a:r>
              <a:rPr lang="en-US" sz="1900" dirty="0"/>
              <a:t> </a:t>
            </a:r>
            <a:r>
              <a:rPr lang="en-US" sz="1900" dirty="0" err="1"/>
              <a:t>jabatan-jabatan</a:t>
            </a:r>
            <a:r>
              <a:rPr lang="en-US" sz="1900" dirty="0"/>
              <a:t> </a:t>
            </a:r>
            <a:r>
              <a:rPr lang="en-US" sz="1900" dirty="0" err="1"/>
              <a:t>tersebut</a:t>
            </a:r>
            <a:r>
              <a:rPr lang="en-US" sz="1900" dirty="0"/>
              <a:t> </a:t>
            </a:r>
            <a:r>
              <a:rPr lang="en-US" sz="1900" dirty="0" err="1"/>
              <a:t>kepada</a:t>
            </a:r>
            <a:r>
              <a:rPr lang="en-US" sz="1900" dirty="0"/>
              <a:t> </a:t>
            </a:r>
            <a:r>
              <a:rPr lang="en-US" sz="1900" dirty="0" err="1"/>
              <a:t>Kepala</a:t>
            </a:r>
            <a:r>
              <a:rPr lang="en-US" sz="1900" dirty="0"/>
              <a:t>/</a:t>
            </a:r>
            <a:r>
              <a:rPr lang="en-US" sz="1900" dirty="0" err="1"/>
              <a:t>Ketua</a:t>
            </a:r>
            <a:r>
              <a:rPr lang="en-US" sz="1900" dirty="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endParaRPr lang="en-US" sz="1900" dirty="0" smtClean="0"/>
          </a:p>
          <a:p>
            <a:pPr marL="457200" indent="-457200">
              <a:buFont typeface="+mj-lt"/>
              <a:buAutoNum type="alphaLcPeriod" startAt="4"/>
            </a:pPr>
            <a:r>
              <a:rPr lang="en-US" sz="1900" dirty="0" err="1" smtClean="0"/>
              <a:t>Kepala</a:t>
            </a:r>
            <a:r>
              <a:rPr lang="en-US" sz="1900" dirty="0" smtClean="0"/>
              <a:t>/</a:t>
            </a:r>
            <a:r>
              <a:rPr lang="en-US" sz="1900" dirty="0" err="1" smtClean="0"/>
              <a:t>Ketua</a:t>
            </a:r>
            <a:r>
              <a:rPr lang="en-US" sz="1900" dirty="0" smtClean="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r>
              <a:rPr lang="en-US" sz="1900" dirty="0" err="1"/>
              <a:t>menetapkan</a:t>
            </a:r>
            <a:r>
              <a:rPr lang="en-US" sz="1900" dirty="0"/>
              <a:t> </a:t>
            </a:r>
            <a:r>
              <a:rPr lang="en-US" sz="1900" dirty="0" err="1"/>
              <a:t>angka</a:t>
            </a:r>
            <a:r>
              <a:rPr lang="en-US" sz="1900" dirty="0"/>
              <a:t> </a:t>
            </a:r>
            <a:r>
              <a:rPr lang="en-US" sz="1900" dirty="0" err="1"/>
              <a:t>kredit</a:t>
            </a:r>
            <a:r>
              <a:rPr lang="en-US" sz="1900" dirty="0"/>
              <a:t> </a:t>
            </a:r>
            <a:r>
              <a:rPr lang="en-US" sz="1900" dirty="0" err="1"/>
              <a:t>dan</a:t>
            </a:r>
            <a:r>
              <a:rPr lang="en-US" sz="1900" dirty="0"/>
              <a:t> </a:t>
            </a:r>
            <a:r>
              <a:rPr lang="en-US" sz="1900" dirty="0" err="1"/>
              <a:t>pengangkatan</a:t>
            </a:r>
            <a:r>
              <a:rPr lang="en-US" sz="1900" dirty="0"/>
              <a:t> </a:t>
            </a:r>
            <a:r>
              <a:rPr lang="en-US" sz="1900" dirty="0" err="1"/>
              <a:t>ke</a:t>
            </a:r>
            <a:r>
              <a:rPr lang="en-US" sz="1900" dirty="0"/>
              <a:t> </a:t>
            </a:r>
            <a:r>
              <a:rPr lang="en-US" sz="1900" dirty="0" err="1"/>
              <a:t>dalam</a:t>
            </a:r>
            <a:r>
              <a:rPr lang="en-US" sz="1900" dirty="0"/>
              <a:t> </a:t>
            </a:r>
            <a:r>
              <a:rPr lang="en-US" sz="1900" dirty="0" err="1"/>
              <a:t>jabatan</a:t>
            </a:r>
            <a:r>
              <a:rPr lang="en-US" sz="1900" dirty="0"/>
              <a:t> </a:t>
            </a:r>
            <a:r>
              <a:rPr lang="en-US" sz="1900" dirty="0" err="1"/>
              <a:t>bagi</a:t>
            </a:r>
            <a:r>
              <a:rPr lang="en-US" sz="1900" dirty="0"/>
              <a:t> </a:t>
            </a:r>
            <a:r>
              <a:rPr lang="en-US" sz="1900" dirty="0" err="1"/>
              <a:t>jabatan</a:t>
            </a:r>
            <a:r>
              <a:rPr lang="en-US" sz="1900" dirty="0"/>
              <a:t> </a:t>
            </a:r>
            <a:r>
              <a:rPr lang="en-US" sz="1900" dirty="0" err="1"/>
              <a:t>Asisten</a:t>
            </a:r>
            <a:r>
              <a:rPr lang="en-US" sz="1900" dirty="0"/>
              <a:t> </a:t>
            </a:r>
            <a:r>
              <a:rPr lang="en-US" sz="1900" dirty="0" err="1"/>
              <a:t>Ahli</a:t>
            </a:r>
            <a:r>
              <a:rPr lang="en-US" sz="1900" dirty="0"/>
              <a:t> </a:t>
            </a:r>
            <a:r>
              <a:rPr lang="en-US" sz="1900" dirty="0" err="1"/>
              <a:t>dan</a:t>
            </a:r>
            <a:r>
              <a:rPr lang="en-US" sz="1900" dirty="0"/>
              <a:t> </a:t>
            </a:r>
            <a:r>
              <a:rPr lang="en-US" sz="1900" dirty="0" err="1"/>
              <a:t>Lektor</a:t>
            </a:r>
            <a:r>
              <a:rPr lang="en-US" sz="1900" dirty="0"/>
              <a:t> </a:t>
            </a:r>
            <a:r>
              <a:rPr lang="en-US" sz="1900" dirty="0" err="1"/>
              <a:t>setelah</a:t>
            </a:r>
            <a:r>
              <a:rPr lang="en-US" sz="1900" dirty="0"/>
              <a:t> </a:t>
            </a:r>
            <a:r>
              <a:rPr lang="en-US" sz="1900" dirty="0" err="1"/>
              <a:t>terlebih</a:t>
            </a:r>
            <a:r>
              <a:rPr lang="en-US" sz="1900" dirty="0"/>
              <a:t> </a:t>
            </a:r>
            <a:r>
              <a:rPr lang="en-US" sz="1900" dirty="0" err="1"/>
              <a:t>dahulu</a:t>
            </a:r>
            <a:r>
              <a:rPr lang="en-US" sz="1900" dirty="0"/>
              <a:t> </a:t>
            </a:r>
            <a:r>
              <a:rPr lang="en-US" sz="1900" dirty="0" err="1"/>
              <a:t>dinilai</a:t>
            </a:r>
            <a:r>
              <a:rPr lang="en-US" sz="1900" dirty="0"/>
              <a:t> </a:t>
            </a:r>
            <a:r>
              <a:rPr lang="en-US" sz="1900" dirty="0" err="1"/>
              <a:t>layak</a:t>
            </a:r>
            <a:r>
              <a:rPr lang="en-US" sz="1900" dirty="0"/>
              <a:t> </a:t>
            </a:r>
            <a:r>
              <a:rPr lang="en-US" sz="1900" dirty="0" err="1"/>
              <a:t>oleh</a:t>
            </a:r>
            <a:r>
              <a:rPr lang="en-US" sz="1900" dirty="0"/>
              <a:t> Tim </a:t>
            </a:r>
            <a:r>
              <a:rPr lang="en-US" sz="1900" dirty="0" err="1"/>
              <a:t>Penilai</a:t>
            </a:r>
            <a:r>
              <a:rPr lang="en-US" sz="1900" dirty="0"/>
              <a:t> </a:t>
            </a:r>
            <a:r>
              <a:rPr lang="en-US" sz="1900" dirty="0" err="1"/>
              <a:t>Lembaga</a:t>
            </a:r>
            <a:r>
              <a:rPr lang="en-US" sz="1900" dirty="0"/>
              <a:t>; </a:t>
            </a:r>
            <a:endParaRPr lang="en-US" sz="1900" dirty="0" smtClean="0"/>
          </a:p>
          <a:p>
            <a:pPr marL="457200" indent="-457200">
              <a:buFont typeface="+mj-lt"/>
              <a:buAutoNum type="alphaLcPeriod" startAt="4"/>
            </a:pPr>
            <a:r>
              <a:rPr lang="en-US" sz="1900" dirty="0" err="1" smtClean="0"/>
              <a:t>Kepala</a:t>
            </a:r>
            <a:r>
              <a:rPr lang="en-US" sz="1900" dirty="0" smtClean="0"/>
              <a:t>/</a:t>
            </a:r>
            <a:r>
              <a:rPr lang="en-US" sz="1900" dirty="0" err="1" smtClean="0"/>
              <a:t>Ketua</a:t>
            </a:r>
            <a:r>
              <a:rPr lang="en-US" sz="1900" dirty="0" smtClean="0"/>
              <a:t> </a:t>
            </a:r>
            <a:r>
              <a:rPr lang="en-US" sz="1900" dirty="0" err="1"/>
              <a:t>Lembaga</a:t>
            </a:r>
            <a:r>
              <a:rPr lang="en-US" sz="1900" dirty="0"/>
              <a:t> </a:t>
            </a:r>
            <a:r>
              <a:rPr lang="en-US" sz="1900" dirty="0" err="1"/>
              <a:t>Layanan</a:t>
            </a:r>
            <a:r>
              <a:rPr lang="en-US" sz="1900" dirty="0"/>
              <a:t> </a:t>
            </a:r>
            <a:r>
              <a:rPr lang="en-US" sz="1900" dirty="0" err="1"/>
              <a:t>Pendidikan</a:t>
            </a:r>
            <a:r>
              <a:rPr lang="en-US" sz="1900" dirty="0"/>
              <a:t> </a:t>
            </a:r>
            <a:r>
              <a:rPr lang="en-US" sz="1900" dirty="0" err="1"/>
              <a:t>Tinggi</a:t>
            </a:r>
            <a:r>
              <a:rPr lang="en-US" sz="1900" dirty="0"/>
              <a:t> </a:t>
            </a:r>
            <a:r>
              <a:rPr lang="en-US" sz="1900" dirty="0" err="1"/>
              <a:t>menetapkan</a:t>
            </a:r>
            <a:r>
              <a:rPr lang="en-US" sz="1900" dirty="0"/>
              <a:t> </a:t>
            </a:r>
            <a:r>
              <a:rPr lang="en-US" sz="1900" dirty="0" err="1"/>
              <a:t>angka</a:t>
            </a:r>
            <a:r>
              <a:rPr lang="en-US" sz="1900" dirty="0"/>
              <a:t> </a:t>
            </a:r>
            <a:r>
              <a:rPr lang="en-US" sz="1900" dirty="0" err="1"/>
              <a:t>kredit</a:t>
            </a:r>
            <a:r>
              <a:rPr lang="en-US" sz="1900" dirty="0"/>
              <a:t> </a:t>
            </a:r>
            <a:r>
              <a:rPr lang="en-US" sz="1900" dirty="0" err="1"/>
              <a:t>dalam</a:t>
            </a:r>
            <a:r>
              <a:rPr lang="en-US" sz="1900" dirty="0"/>
              <a:t> </a:t>
            </a:r>
            <a:r>
              <a:rPr lang="en-US" sz="1900" dirty="0" err="1"/>
              <a:t>lingkup</a:t>
            </a:r>
            <a:r>
              <a:rPr lang="en-US" sz="1900" dirty="0"/>
              <a:t> </a:t>
            </a:r>
            <a:r>
              <a:rPr lang="en-US" sz="1900" dirty="0" err="1"/>
              <a:t>jabatan</a:t>
            </a:r>
            <a:r>
              <a:rPr lang="en-US" sz="1900" dirty="0"/>
              <a:t> </a:t>
            </a:r>
            <a:r>
              <a:rPr lang="en-US" sz="1900" dirty="0" err="1"/>
              <a:t>Asisten</a:t>
            </a:r>
            <a:r>
              <a:rPr lang="en-US" sz="1900" dirty="0"/>
              <a:t> </a:t>
            </a:r>
            <a:r>
              <a:rPr lang="en-US" sz="1900" dirty="0" err="1"/>
              <a:t>Ahli</a:t>
            </a:r>
            <a:r>
              <a:rPr lang="en-US" sz="1900" dirty="0"/>
              <a:t> </a:t>
            </a:r>
            <a:r>
              <a:rPr lang="en-US" sz="1900" dirty="0" err="1"/>
              <a:t>dan</a:t>
            </a:r>
            <a:r>
              <a:rPr lang="en-US" sz="1900" dirty="0"/>
              <a:t> </a:t>
            </a:r>
            <a:r>
              <a:rPr lang="en-US" sz="1900" dirty="0" err="1"/>
              <a:t>Lektor</a:t>
            </a:r>
            <a:r>
              <a:rPr lang="en-US" sz="1900" dirty="0"/>
              <a:t> </a:t>
            </a:r>
            <a:r>
              <a:rPr lang="en-US" sz="1900" dirty="0" err="1"/>
              <a:t>bagi</a:t>
            </a:r>
            <a:r>
              <a:rPr lang="en-US" sz="1900" dirty="0"/>
              <a:t> </a:t>
            </a:r>
            <a:r>
              <a:rPr lang="en-US" sz="1900" dirty="0" err="1"/>
              <a:t>dosen</a:t>
            </a:r>
            <a:r>
              <a:rPr lang="en-US" sz="1900" dirty="0"/>
              <a:t> PNS yang </a:t>
            </a:r>
            <a:r>
              <a:rPr lang="en-US" sz="1900" dirty="0" err="1"/>
              <a:t>dipekerjakan</a:t>
            </a:r>
            <a:r>
              <a:rPr lang="en-US" sz="1900" dirty="0"/>
              <a:t> di </a:t>
            </a:r>
            <a:r>
              <a:rPr lang="en-US" sz="1900" dirty="0" err="1"/>
              <a:t>perguruan</a:t>
            </a:r>
            <a:r>
              <a:rPr lang="en-US" sz="1900" dirty="0"/>
              <a:t> </a:t>
            </a:r>
            <a:r>
              <a:rPr lang="en-US" sz="1900" dirty="0" err="1"/>
              <a:t>tinggi</a:t>
            </a:r>
            <a:r>
              <a:rPr lang="en-US" sz="1900" dirty="0"/>
              <a:t> </a:t>
            </a:r>
            <a:r>
              <a:rPr lang="en-US" sz="1900" dirty="0" err="1"/>
              <a:t>swasta</a:t>
            </a:r>
            <a:r>
              <a:rPr lang="en-US" sz="1900" dirty="0"/>
              <a:t> </a:t>
            </a:r>
            <a:r>
              <a:rPr lang="en-US" sz="1900" dirty="0" err="1"/>
              <a:t>serta</a:t>
            </a:r>
            <a:r>
              <a:rPr lang="en-US" sz="1900" dirty="0"/>
              <a:t> </a:t>
            </a:r>
            <a:r>
              <a:rPr lang="en-US" sz="1900" dirty="0" err="1"/>
              <a:t>mengusulkan</a:t>
            </a:r>
            <a:r>
              <a:rPr lang="en-US" sz="1900" dirty="0"/>
              <a:t> </a:t>
            </a:r>
            <a:r>
              <a:rPr lang="en-US" sz="1900" dirty="0" err="1"/>
              <a:t>kenaikan</a:t>
            </a:r>
            <a:r>
              <a:rPr lang="en-US" sz="1900" dirty="0"/>
              <a:t> </a:t>
            </a:r>
            <a:r>
              <a:rPr lang="en-US" sz="1900" dirty="0" err="1"/>
              <a:t>pangkat</a:t>
            </a:r>
            <a:r>
              <a:rPr lang="en-US" sz="1900" dirty="0"/>
              <a:t> </a:t>
            </a:r>
            <a:r>
              <a:rPr lang="en-US" sz="1900" dirty="0" err="1"/>
              <a:t>dalam</a:t>
            </a:r>
            <a:r>
              <a:rPr lang="en-US" sz="1900" dirty="0"/>
              <a:t> </a:t>
            </a:r>
            <a:r>
              <a:rPr lang="en-US" sz="1900" dirty="0" err="1"/>
              <a:t>jabatan</a:t>
            </a:r>
            <a:r>
              <a:rPr lang="en-US" sz="1900" dirty="0"/>
              <a:t> </a:t>
            </a:r>
            <a:r>
              <a:rPr lang="en-US" sz="1900" dirty="0" err="1"/>
              <a:t>Lektor</a:t>
            </a:r>
            <a:r>
              <a:rPr lang="en-US" sz="1900" dirty="0"/>
              <a:t> </a:t>
            </a:r>
            <a:r>
              <a:rPr lang="en-US" sz="1900" dirty="0" err="1"/>
              <a:t>kepada</a:t>
            </a:r>
            <a:r>
              <a:rPr lang="en-US" sz="1900" dirty="0"/>
              <a:t> </a:t>
            </a:r>
            <a:r>
              <a:rPr lang="en-US" sz="1900" dirty="0" err="1"/>
              <a:t>Sekretaris</a:t>
            </a:r>
            <a:r>
              <a:rPr lang="en-US" sz="1900" dirty="0"/>
              <a:t> </a:t>
            </a:r>
            <a:r>
              <a:rPr lang="en-US" sz="1900" dirty="0" err="1"/>
              <a:t>Jenderal</a:t>
            </a:r>
            <a:r>
              <a:rPr lang="en-US" sz="1900" dirty="0"/>
              <a:t>; </a:t>
            </a:r>
          </a:p>
          <a:p>
            <a:pPr marL="1085850" lvl="1" indent="-342900">
              <a:buFont typeface="+mj-lt"/>
              <a:buAutoNum type="alphaLcPeriod"/>
            </a:pPr>
            <a:endParaRPr lang="en-US" altLang="en-US" dirty="0"/>
          </a:p>
        </p:txBody>
      </p:sp>
      <p:sp>
        <p:nvSpPr>
          <p:cNvPr id="5" name="Rectangle 4"/>
          <p:cNvSpPr/>
          <p:nvPr/>
        </p:nvSpPr>
        <p:spPr>
          <a:xfrm>
            <a:off x="2362200" y="127337"/>
            <a:ext cx="6705600" cy="400110"/>
          </a:xfrm>
          <a:prstGeom prst="rect">
            <a:avLst/>
          </a:prstGeom>
        </p:spPr>
        <p:txBody>
          <a:bodyPr wrap="square">
            <a:spAutoFit/>
          </a:bodyPr>
          <a:lstStyle/>
          <a:p>
            <a:pPr algn="r"/>
            <a:r>
              <a:rPr lang="en-US" sz="2000" b="1" dirty="0" smtClean="0">
                <a:solidFill>
                  <a:srgbClr val="0000FF"/>
                </a:solidFill>
              </a:rPr>
              <a:t>PENILAIAN DAN PENETAPAN</a:t>
            </a:r>
            <a:endParaRPr lang="id-ID" sz="2000" b="1" dirty="0">
              <a:solidFill>
                <a:srgbClr val="0000FF"/>
              </a:solidFill>
            </a:endParaRPr>
          </a:p>
        </p:txBody>
      </p:sp>
    </p:spTree>
    <p:extLst>
      <p:ext uri="{BB962C8B-B14F-4D97-AF65-F5344CB8AC3E}">
        <p14:creationId xmlns="" xmlns:p14="http://schemas.microsoft.com/office/powerpoint/2010/main" val="1308206967"/>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2278</TotalTime>
  <Words>4849</Words>
  <Application>Microsoft Office PowerPoint</Application>
  <PresentationFormat>On-screen Show (4:3)</PresentationFormat>
  <Paragraphs>820</Paragraphs>
  <Slides>48</Slides>
  <Notes>13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Parallax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A.  JABATAN AKADEMIK, KUALIFIKASI DAN KRITERIA, TUGAS, TANGGUNGJAWAB, WEWENANG, DAN INDIKATOR PENILAIAN KENAIKAN AKADEMIK DOSEN  </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Yanuarsyah Haroen</dc:creator>
  <cp:lastModifiedBy>PERSONAL</cp:lastModifiedBy>
  <cp:revision>169</cp:revision>
  <dcterms:created xsi:type="dcterms:W3CDTF">2006-08-16T00:00:00Z</dcterms:created>
  <dcterms:modified xsi:type="dcterms:W3CDTF">2015-02-18T22:02:41Z</dcterms:modified>
</cp:coreProperties>
</file>