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63"/>
  </p:notesMasterIdLst>
  <p:sldIdLst>
    <p:sldId id="256" r:id="rId2"/>
    <p:sldId id="271" r:id="rId3"/>
    <p:sldId id="272" r:id="rId4"/>
    <p:sldId id="303" r:id="rId5"/>
    <p:sldId id="304" r:id="rId6"/>
    <p:sldId id="273" r:id="rId7"/>
    <p:sldId id="305" r:id="rId8"/>
    <p:sldId id="333" r:id="rId9"/>
    <p:sldId id="306" r:id="rId10"/>
    <p:sldId id="307" r:id="rId11"/>
    <p:sldId id="332" r:id="rId12"/>
    <p:sldId id="373" r:id="rId13"/>
    <p:sldId id="274" r:id="rId14"/>
    <p:sldId id="308" r:id="rId15"/>
    <p:sldId id="309" r:id="rId16"/>
    <p:sldId id="310" r:id="rId17"/>
    <p:sldId id="311" r:id="rId18"/>
    <p:sldId id="312" r:id="rId19"/>
    <p:sldId id="314" r:id="rId20"/>
    <p:sldId id="315" r:id="rId21"/>
    <p:sldId id="316" r:id="rId22"/>
    <p:sldId id="318" r:id="rId23"/>
    <p:sldId id="320" r:id="rId24"/>
    <p:sldId id="322" r:id="rId25"/>
    <p:sldId id="323" r:id="rId26"/>
    <p:sldId id="324" r:id="rId27"/>
    <p:sldId id="328" r:id="rId28"/>
    <p:sldId id="336" r:id="rId29"/>
    <p:sldId id="337" r:id="rId30"/>
    <p:sldId id="338" r:id="rId31"/>
    <p:sldId id="341" r:id="rId32"/>
    <p:sldId id="340" r:id="rId33"/>
    <p:sldId id="327" r:id="rId34"/>
    <p:sldId id="334" r:id="rId35"/>
    <p:sldId id="342" r:id="rId36"/>
    <p:sldId id="349" r:id="rId37"/>
    <p:sldId id="350" r:id="rId38"/>
    <p:sldId id="351" r:id="rId39"/>
    <p:sldId id="352" r:id="rId40"/>
    <p:sldId id="353" r:id="rId41"/>
    <p:sldId id="343" r:id="rId42"/>
    <p:sldId id="354" r:id="rId43"/>
    <p:sldId id="355" r:id="rId44"/>
    <p:sldId id="356" r:id="rId45"/>
    <p:sldId id="357" r:id="rId46"/>
    <p:sldId id="358" r:id="rId47"/>
    <p:sldId id="359" r:id="rId48"/>
    <p:sldId id="344" r:id="rId49"/>
    <p:sldId id="360" r:id="rId50"/>
    <p:sldId id="361" r:id="rId51"/>
    <p:sldId id="362" r:id="rId52"/>
    <p:sldId id="348" r:id="rId53"/>
    <p:sldId id="365" r:id="rId54"/>
    <p:sldId id="366" r:id="rId55"/>
    <p:sldId id="370" r:id="rId56"/>
    <p:sldId id="367" r:id="rId57"/>
    <p:sldId id="371" r:id="rId58"/>
    <p:sldId id="368" r:id="rId59"/>
    <p:sldId id="369" r:id="rId60"/>
    <p:sldId id="372" r:id="rId61"/>
    <p:sldId id="302" r:id="rId62"/>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84" autoAdjust="0"/>
  </p:normalViewPr>
  <p:slideViewPr>
    <p:cSldViewPr>
      <p:cViewPr varScale="1">
        <p:scale>
          <a:sx n="69" d="100"/>
          <a:sy n="69" d="100"/>
        </p:scale>
        <p:origin x="-14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14795E-ED65-4017-8851-C13663EF935A}" type="datetimeFigureOut">
              <a:rPr lang="id-ID" smtClean="0"/>
              <a:pPr/>
              <a:t>05/12/2014</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391FCA-A999-4D11-960C-BB13EF55BE4E}" type="slidenum">
              <a:rPr lang="id-ID" smtClean="0"/>
              <a:pPr/>
              <a:t>‹#›</a:t>
            </a:fld>
            <a:endParaRPr lang="id-ID"/>
          </a:p>
        </p:txBody>
      </p:sp>
    </p:spTree>
    <p:extLst>
      <p:ext uri="{BB962C8B-B14F-4D97-AF65-F5344CB8AC3E}">
        <p14:creationId xmlns:p14="http://schemas.microsoft.com/office/powerpoint/2010/main" xmlns="" val="2741351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d-ID" b="1" dirty="0" smtClean="0"/>
              <a:t>PERMENDIKBUD 92-2014:</a:t>
            </a:r>
          </a:p>
          <a:p>
            <a:r>
              <a:rPr lang="en-US" dirty="0" err="1" smtClean="0"/>
              <a:t>Pasal</a:t>
            </a:r>
            <a:r>
              <a:rPr lang="en-US" dirty="0" smtClean="0"/>
              <a:t> 6 </a:t>
            </a:r>
            <a:r>
              <a:rPr lang="en-US" dirty="0" err="1" smtClean="0"/>
              <a:t>ayat</a:t>
            </a:r>
            <a:r>
              <a:rPr lang="en-US" dirty="0" smtClean="0"/>
              <a:t> (2) </a:t>
            </a:r>
            <a:r>
              <a:rPr lang="en-US" dirty="0" err="1" smtClean="0"/>
              <a:t>butir</a:t>
            </a:r>
            <a:r>
              <a:rPr lang="en-US" dirty="0" smtClean="0"/>
              <a:t> d : </a:t>
            </a:r>
            <a:r>
              <a:rPr lang="en-US" dirty="0" err="1" smtClean="0"/>
              <a:t>terhitung</a:t>
            </a:r>
            <a:r>
              <a:rPr lang="en-US" dirty="0" smtClean="0"/>
              <a:t> </a:t>
            </a:r>
            <a:r>
              <a:rPr lang="en-US" dirty="0" err="1" smtClean="0"/>
              <a:t>sejak</a:t>
            </a:r>
            <a:r>
              <a:rPr lang="en-US" dirty="0" smtClean="0"/>
              <a:t> </a:t>
            </a:r>
            <a:r>
              <a:rPr lang="en-US" dirty="0" err="1" smtClean="0"/>
              <a:t>dosen</a:t>
            </a:r>
            <a:r>
              <a:rPr lang="en-US" dirty="0" smtClean="0"/>
              <a:t> </a:t>
            </a:r>
            <a:r>
              <a:rPr lang="en-US" dirty="0" err="1" smtClean="0"/>
              <a:t>memiliki</a:t>
            </a:r>
            <a:r>
              <a:rPr lang="en-US" dirty="0" smtClean="0"/>
              <a:t> NIDN</a:t>
            </a:r>
          </a:p>
          <a:p>
            <a:r>
              <a:rPr lang="en-US" dirty="0" err="1" smtClean="0"/>
              <a:t>Pasal</a:t>
            </a:r>
            <a:r>
              <a:rPr lang="en-US" dirty="0" smtClean="0"/>
              <a:t> 6 </a:t>
            </a:r>
            <a:r>
              <a:rPr lang="en-US" dirty="0" err="1" smtClean="0"/>
              <a:t>ayat</a:t>
            </a:r>
            <a:r>
              <a:rPr lang="en-US" dirty="0" smtClean="0"/>
              <a:t> (2) </a:t>
            </a:r>
            <a:r>
              <a:rPr lang="en-US" dirty="0" err="1" smtClean="0"/>
              <a:t>butir</a:t>
            </a:r>
            <a:r>
              <a:rPr lang="en-US" dirty="0" smtClean="0"/>
              <a:t> e :</a:t>
            </a:r>
            <a:r>
              <a:rPr lang="en-US" baseline="0" dirty="0" smtClean="0"/>
              <a:t> </a:t>
            </a:r>
            <a:r>
              <a:rPr lang="id-ID" dirty="0"/>
              <a:t>sejalan dengan SE Dirjen Dikti 27 januari 2012, dan Surat Pak Direktur tgl 13 Des 2013 tentang karya ilmiah selama tugas </a:t>
            </a:r>
            <a:r>
              <a:rPr lang="id-ID" dirty="0" smtClean="0"/>
              <a:t>belajar</a:t>
            </a:r>
          </a:p>
          <a:p>
            <a:r>
              <a:rPr lang="id-ID" b="1" dirty="0" smtClean="0"/>
              <a:t>PB MENDIKBUD 04/VII/PB/2014 &amp; KEPALA BKN 24/2014:</a:t>
            </a:r>
          </a:p>
          <a:p>
            <a:r>
              <a:rPr lang="id-ID" dirty="0" smtClean="0"/>
              <a:t>Pasal</a:t>
            </a:r>
            <a:r>
              <a:rPr lang="id-ID" baseline="0" dirty="0" smtClean="0"/>
              <a:t> 12: </a:t>
            </a:r>
            <a:r>
              <a:rPr lang="id-ID" sz="1200" kern="1200" dirty="0" smtClean="0">
                <a:solidFill>
                  <a:schemeClr val="tx1"/>
                </a:solidFill>
                <a:latin typeface="+mn-lt"/>
                <a:ea typeface="+mn-ea"/>
                <a:cs typeface="+mn-cs"/>
              </a:rPr>
              <a:t>Pegawai Negeri Sipil sebagaimana dimaksud dalam Pasal 10 apabila yang bersangkutan belum diangkat dalam Jabatan </a:t>
            </a:r>
            <a:r>
              <a:rPr lang="nl-NL" sz="1200" kern="1200" dirty="0" smtClean="0">
                <a:solidFill>
                  <a:schemeClr val="tx1"/>
                </a:solidFill>
                <a:latin typeface="+mn-lt"/>
                <a:ea typeface="+mn-ea"/>
                <a:cs typeface="+mn-cs"/>
              </a:rPr>
              <a:t>Akademik Dosen dan telah diberikan kenaikan pangkat, maka</a:t>
            </a:r>
            <a:r>
              <a:rPr lang="id-ID" sz="1200" kern="1200" dirty="0" smtClean="0">
                <a:solidFill>
                  <a:schemeClr val="tx1"/>
                </a:solidFill>
                <a:latin typeface="+mn-lt"/>
                <a:ea typeface="+mn-ea"/>
                <a:cs typeface="+mn-cs"/>
              </a:rPr>
              <a:t> pengangkatan dalam Jabatan Akademik Dosen dilakukan </a:t>
            </a:r>
            <a:r>
              <a:rPr lang="fi-FI" sz="1200" kern="1200" dirty="0" smtClean="0">
                <a:solidFill>
                  <a:schemeClr val="tx1"/>
                </a:solidFill>
                <a:latin typeface="+mn-lt"/>
                <a:ea typeface="+mn-ea"/>
                <a:cs typeface="+mn-cs"/>
              </a:rPr>
              <a:t>melalui pengangkatan dari jabatan lain. </a:t>
            </a:r>
            <a:endParaRPr lang="id-ID" dirty="0"/>
          </a:p>
        </p:txBody>
      </p:sp>
      <p:sp>
        <p:nvSpPr>
          <p:cNvPr id="4" name="Slide Number Placeholder 3"/>
          <p:cNvSpPr>
            <a:spLocks noGrp="1"/>
          </p:cNvSpPr>
          <p:nvPr>
            <p:ph type="sldNum" sz="quarter" idx="10"/>
          </p:nvPr>
        </p:nvSpPr>
        <p:spPr/>
        <p:txBody>
          <a:bodyPr/>
          <a:lstStyle/>
          <a:p>
            <a:fld id="{C317B68C-CB4E-4AC3-84C2-24633FDABA9D}"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d-ID" b="1" dirty="0" smtClean="0"/>
              <a:t>PERMENDIKBUD 92-2014:</a:t>
            </a:r>
          </a:p>
          <a:p>
            <a:r>
              <a:rPr lang="en-US" dirty="0" err="1" smtClean="0"/>
              <a:t>Pasal</a:t>
            </a:r>
            <a:r>
              <a:rPr lang="en-US" dirty="0" smtClean="0"/>
              <a:t> 6 </a:t>
            </a:r>
            <a:r>
              <a:rPr lang="en-US" dirty="0" err="1" smtClean="0"/>
              <a:t>ayat</a:t>
            </a:r>
            <a:r>
              <a:rPr lang="en-US" dirty="0" smtClean="0"/>
              <a:t> (2) </a:t>
            </a:r>
            <a:r>
              <a:rPr lang="en-US" dirty="0" err="1" smtClean="0"/>
              <a:t>butir</a:t>
            </a:r>
            <a:r>
              <a:rPr lang="en-US" dirty="0" smtClean="0"/>
              <a:t> d : </a:t>
            </a:r>
            <a:r>
              <a:rPr lang="en-US" dirty="0" err="1" smtClean="0"/>
              <a:t>terhitung</a:t>
            </a:r>
            <a:r>
              <a:rPr lang="en-US" dirty="0" smtClean="0"/>
              <a:t> </a:t>
            </a:r>
            <a:r>
              <a:rPr lang="en-US" dirty="0" err="1" smtClean="0"/>
              <a:t>sejak</a:t>
            </a:r>
            <a:r>
              <a:rPr lang="en-US" dirty="0" smtClean="0"/>
              <a:t> </a:t>
            </a:r>
            <a:r>
              <a:rPr lang="en-US" dirty="0" err="1" smtClean="0"/>
              <a:t>dosen</a:t>
            </a:r>
            <a:r>
              <a:rPr lang="en-US" dirty="0" smtClean="0"/>
              <a:t> </a:t>
            </a:r>
            <a:r>
              <a:rPr lang="en-US" dirty="0" err="1" smtClean="0"/>
              <a:t>memiliki</a:t>
            </a:r>
            <a:r>
              <a:rPr lang="en-US" dirty="0" smtClean="0"/>
              <a:t> NIDN</a:t>
            </a:r>
          </a:p>
          <a:p>
            <a:r>
              <a:rPr lang="en-US" dirty="0" err="1" smtClean="0"/>
              <a:t>Pasal</a:t>
            </a:r>
            <a:r>
              <a:rPr lang="en-US" dirty="0" smtClean="0"/>
              <a:t> 6 </a:t>
            </a:r>
            <a:r>
              <a:rPr lang="en-US" dirty="0" err="1" smtClean="0"/>
              <a:t>ayat</a:t>
            </a:r>
            <a:r>
              <a:rPr lang="en-US" dirty="0" smtClean="0"/>
              <a:t> (2) </a:t>
            </a:r>
            <a:r>
              <a:rPr lang="en-US" dirty="0" err="1" smtClean="0"/>
              <a:t>butir</a:t>
            </a:r>
            <a:r>
              <a:rPr lang="en-US" dirty="0" smtClean="0"/>
              <a:t> e :</a:t>
            </a:r>
            <a:r>
              <a:rPr lang="en-US" baseline="0" dirty="0" smtClean="0"/>
              <a:t> </a:t>
            </a:r>
            <a:r>
              <a:rPr lang="id-ID" dirty="0" smtClean="0"/>
              <a:t>sejalan dengan SE Dirjen Dikti 27 januari 2012, dan Surat Pak Direktur tgl 13 Des 2013 tentang karya ilmiah selama tugas belajar</a:t>
            </a:r>
          </a:p>
          <a:p>
            <a:r>
              <a:rPr lang="id-ID" b="1" dirty="0" smtClean="0"/>
              <a:t>PB MENDIKBUD 04/VII/PB/2014 &amp; KEPALA BKN 24/2014:</a:t>
            </a:r>
          </a:p>
          <a:p>
            <a:r>
              <a:rPr lang="id-ID" dirty="0" smtClean="0"/>
              <a:t>Pasal</a:t>
            </a:r>
            <a:r>
              <a:rPr lang="id-ID" baseline="0" dirty="0" smtClean="0"/>
              <a:t> 12: </a:t>
            </a:r>
            <a:r>
              <a:rPr lang="id-ID" sz="1200" kern="1200" dirty="0" smtClean="0">
                <a:solidFill>
                  <a:schemeClr val="tx1"/>
                </a:solidFill>
                <a:latin typeface="+mn-lt"/>
                <a:ea typeface="+mn-ea"/>
                <a:cs typeface="+mn-cs"/>
              </a:rPr>
              <a:t>Pegawai Negeri Sipil sebagaimana dimaksud dalam Pasal 10 apabila yang bersangkutan belum diangkat dalam Jabatan </a:t>
            </a:r>
            <a:r>
              <a:rPr lang="nl-NL" sz="1200" kern="1200" dirty="0" smtClean="0">
                <a:solidFill>
                  <a:schemeClr val="tx1"/>
                </a:solidFill>
                <a:latin typeface="+mn-lt"/>
                <a:ea typeface="+mn-ea"/>
                <a:cs typeface="+mn-cs"/>
              </a:rPr>
              <a:t>Akademik Dosen dan telah diberikan kenaikan pangkat, maka</a:t>
            </a:r>
            <a:r>
              <a:rPr lang="id-ID" sz="1200" kern="1200" dirty="0" smtClean="0">
                <a:solidFill>
                  <a:schemeClr val="tx1"/>
                </a:solidFill>
                <a:latin typeface="+mn-lt"/>
                <a:ea typeface="+mn-ea"/>
                <a:cs typeface="+mn-cs"/>
              </a:rPr>
              <a:t> pengangkatan dalam Jabatan Akademik Dosen dilakukan </a:t>
            </a:r>
            <a:r>
              <a:rPr lang="fi-FI" sz="1200" kern="1200" dirty="0" smtClean="0">
                <a:solidFill>
                  <a:schemeClr val="tx1"/>
                </a:solidFill>
                <a:latin typeface="+mn-lt"/>
                <a:ea typeface="+mn-ea"/>
                <a:cs typeface="+mn-cs"/>
              </a:rPr>
              <a:t>melalui pengangkatan dari jabatan lain. </a:t>
            </a:r>
            <a:endParaRPr lang="id-ID" dirty="0"/>
          </a:p>
        </p:txBody>
      </p:sp>
      <p:sp>
        <p:nvSpPr>
          <p:cNvPr id="4" name="Slide Number Placeholder 3"/>
          <p:cNvSpPr>
            <a:spLocks noGrp="1"/>
          </p:cNvSpPr>
          <p:nvPr>
            <p:ph type="sldNum" sz="quarter" idx="10"/>
          </p:nvPr>
        </p:nvSpPr>
        <p:spPr/>
        <p:txBody>
          <a:bodyPr/>
          <a:lstStyle/>
          <a:p>
            <a:fld id="{C317B68C-CB4E-4AC3-84C2-24633FDABA9D}" type="slidenum">
              <a:rPr lang="en-US" smtClean="0"/>
              <a:pPr/>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C317B68C-CB4E-4AC3-84C2-24633FDABA9D}" type="slidenum">
              <a:rPr lang="en-US" smtClean="0"/>
              <a:pPr/>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d-ID" sz="1200" kern="1200" dirty="0" smtClean="0">
                <a:solidFill>
                  <a:schemeClr val="tx1"/>
                </a:solidFill>
                <a:latin typeface="+mn-lt"/>
                <a:ea typeface="+mn-ea"/>
                <a:cs typeface="+mn-cs"/>
              </a:rPr>
              <a:t>Pasal 12: Pegawai Negeri Sipil sebagaimana dimaksud dalam Pasal 10 apabila yang bersangkutan belum diangkat dalam Jabatan </a:t>
            </a:r>
            <a:r>
              <a:rPr lang="nl-NL" sz="1200" kern="1200" dirty="0" smtClean="0">
                <a:solidFill>
                  <a:schemeClr val="tx1"/>
                </a:solidFill>
                <a:latin typeface="+mn-lt"/>
                <a:ea typeface="+mn-ea"/>
                <a:cs typeface="+mn-cs"/>
              </a:rPr>
              <a:t>Akademik Dosen dan telah diberikan kenaikan pangkat, maka</a:t>
            </a:r>
            <a:r>
              <a:rPr lang="id-ID" sz="1200" kern="1200" dirty="0" smtClean="0">
                <a:solidFill>
                  <a:schemeClr val="tx1"/>
                </a:solidFill>
                <a:latin typeface="+mn-lt"/>
                <a:ea typeface="+mn-ea"/>
                <a:cs typeface="+mn-cs"/>
              </a:rPr>
              <a:t> pengangkatan dalam Jabatan Akademik Dosen dilakukan </a:t>
            </a:r>
            <a:r>
              <a:rPr lang="fi-FI" sz="1200" kern="1200" dirty="0" smtClean="0">
                <a:solidFill>
                  <a:schemeClr val="tx1"/>
                </a:solidFill>
                <a:latin typeface="+mn-lt"/>
                <a:ea typeface="+mn-ea"/>
                <a:cs typeface="+mn-cs"/>
              </a:rPr>
              <a:t>melalui pengangkatan dari jabatan lain. </a:t>
            </a:r>
            <a:endParaRPr lang="id-ID" dirty="0"/>
          </a:p>
        </p:txBody>
      </p:sp>
      <p:sp>
        <p:nvSpPr>
          <p:cNvPr id="4" name="Slide Number Placeholder 3"/>
          <p:cNvSpPr>
            <a:spLocks noGrp="1"/>
          </p:cNvSpPr>
          <p:nvPr>
            <p:ph type="sldNum" sz="quarter" idx="10"/>
          </p:nvPr>
        </p:nvSpPr>
        <p:spPr/>
        <p:txBody>
          <a:bodyPr/>
          <a:lstStyle/>
          <a:p>
            <a:fld id="{C317B68C-CB4E-4AC3-84C2-24633FDABA9D}"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0530104C-2E4F-44E2-9585-EEE4329B81DD}" type="datetime1">
              <a:rPr lang="id-ID" smtClean="0"/>
              <a:pPr/>
              <a:t>05/12/2014</a:t>
            </a:fld>
            <a:endParaRPr lang="id-ID"/>
          </a:p>
        </p:txBody>
      </p:sp>
      <p:sp>
        <p:nvSpPr>
          <p:cNvPr id="17" name="Footer Placeholder 16"/>
          <p:cNvSpPr>
            <a:spLocks noGrp="1"/>
          </p:cNvSpPr>
          <p:nvPr>
            <p:ph type="ftr" sz="quarter" idx="11"/>
          </p:nvPr>
        </p:nvSpPr>
        <p:spPr>
          <a:xfrm>
            <a:off x="5410200" y="4205288"/>
            <a:ext cx="1295400" cy="457200"/>
          </a:xfrm>
        </p:spPr>
        <p:txBody>
          <a:bodyPr/>
          <a:lstStyle/>
          <a:p>
            <a:endParaRPr lang="id-ID"/>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03AF11A-0CD6-43A6-B11B-A40908D386F0}" type="slidenum">
              <a:rPr lang="id-ID" smtClean="0"/>
              <a:pPr/>
              <a:t>‹#›</a:t>
            </a:fld>
            <a:endParaRPr lang="id-ID"/>
          </a:p>
        </p:txBody>
      </p:sp>
    </p:spTree>
  </p:cSld>
  <p:clrMapOvr>
    <a:masterClrMapping/>
  </p:clrMapOvr>
  <p:transition>
    <p:dissolve/>
    <p:sndAc>
      <p:stSnd>
        <p:snd r:embed="rId1" name="drumroll.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6749D29-A095-40EC-939D-C561C1620BAC}" type="datetime1">
              <a:rPr lang="id-ID" smtClean="0"/>
              <a:pPr/>
              <a:t>05/12/2014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03AF11A-0CD6-43A6-B11B-A40908D386F0}" type="slidenum">
              <a:rPr lang="id-ID" smtClean="0"/>
              <a:pPr/>
              <a:t>‹#›</a:t>
            </a:fld>
            <a:endParaRPr lang="id-ID"/>
          </a:p>
        </p:txBody>
      </p:sp>
    </p:spTree>
  </p:cSld>
  <p:clrMapOvr>
    <a:masterClrMapping/>
  </p:clrMapOvr>
  <p:transition>
    <p:dissolve/>
    <p:sndAc>
      <p:stSnd>
        <p:snd r:embed="rId1" name="drumroll.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83CB12-184B-4135-8885-A66857EF2E0B}" type="datetime1">
              <a:rPr lang="id-ID" smtClean="0"/>
              <a:pPr/>
              <a:t>05/12/2014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03AF11A-0CD6-43A6-B11B-A40908D386F0}" type="slidenum">
              <a:rPr lang="id-ID" smtClean="0"/>
              <a:pPr/>
              <a:t>‹#›</a:t>
            </a:fld>
            <a:endParaRPr lang="id-ID"/>
          </a:p>
        </p:txBody>
      </p:sp>
    </p:spTree>
  </p:cSld>
  <p:clrMapOvr>
    <a:masterClrMapping/>
  </p:clrMapOvr>
  <p:transition>
    <p:dissolve/>
    <p:sndAc>
      <p:stSnd>
        <p:snd r:embed="rId1" name="drumroll.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82A4C70-6C0A-4804-8A57-5A151BAC7564}" type="datetime1">
              <a:rPr lang="id-ID" smtClean="0"/>
              <a:pPr/>
              <a:t>05/12/2014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03AF11A-0CD6-43A6-B11B-A40908D386F0}" type="slidenum">
              <a:rPr lang="id-ID" smtClean="0"/>
              <a:pPr/>
              <a:t>‹#›</a:t>
            </a:fld>
            <a:endParaRPr lang="id-ID"/>
          </a:p>
        </p:txBody>
      </p:sp>
    </p:spTree>
  </p:cSld>
  <p:clrMapOvr>
    <a:masterClrMapping/>
  </p:clrMapOvr>
  <p:transition>
    <p:dissolve/>
    <p:sndAc>
      <p:stSnd>
        <p:snd r:embed="rId1" name="drumroll.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C43B295-09F3-46E5-9035-63921749013B}" type="datetime1">
              <a:rPr lang="id-ID" smtClean="0"/>
              <a:pPr/>
              <a:t>05/12/2014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03AF11A-0CD6-43A6-B11B-A40908D386F0}" type="slidenum">
              <a:rPr lang="id-ID" smtClean="0"/>
              <a:pPr/>
              <a:t>‹#›</a:t>
            </a:fld>
            <a:endParaRPr lang="id-ID"/>
          </a:p>
        </p:txBody>
      </p:sp>
    </p:spTree>
  </p:cSld>
  <p:clrMapOvr>
    <a:masterClrMapping/>
  </p:clrMapOvr>
  <p:transition>
    <p:dissolve/>
    <p:sndAc>
      <p:stSnd>
        <p:snd r:embed="rId1" name="drumroll.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765BE8B-DB76-4B32-9287-8AF0C18F5A36}" type="datetime1">
              <a:rPr lang="id-ID" smtClean="0"/>
              <a:pPr/>
              <a:t>05/12/2014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03AF11A-0CD6-43A6-B11B-A40908D386F0}" type="slidenum">
              <a:rPr lang="id-ID" smtClean="0"/>
              <a:pPr/>
              <a:t>‹#›</a:t>
            </a:fld>
            <a:endParaRPr lang="id-ID"/>
          </a:p>
        </p:txBody>
      </p:sp>
    </p:spTree>
  </p:cSld>
  <p:clrMapOvr>
    <a:masterClrMapping/>
  </p:clrMapOvr>
  <p:transition>
    <p:dissolve/>
    <p:sndAc>
      <p:stSnd>
        <p:snd r:embed="rId1" name="drumroll.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D07708EE-5863-4DBA-9E13-04BB2F320013}" type="datetime1">
              <a:rPr lang="id-ID" smtClean="0"/>
              <a:pPr/>
              <a:t>05/12/2014</a:t>
            </a:fld>
            <a:endParaRPr lang="id-ID"/>
          </a:p>
        </p:txBody>
      </p:sp>
      <p:sp>
        <p:nvSpPr>
          <p:cNvPr id="27" name="Slide Number Placeholder 26"/>
          <p:cNvSpPr>
            <a:spLocks noGrp="1"/>
          </p:cNvSpPr>
          <p:nvPr>
            <p:ph type="sldNum" sz="quarter" idx="11"/>
          </p:nvPr>
        </p:nvSpPr>
        <p:spPr/>
        <p:txBody>
          <a:bodyPr rtlCol="0"/>
          <a:lstStyle/>
          <a:p>
            <a:fld id="{E03AF11A-0CD6-43A6-B11B-A40908D386F0}" type="slidenum">
              <a:rPr lang="id-ID" smtClean="0"/>
              <a:pPr/>
              <a:t>‹#›</a:t>
            </a:fld>
            <a:endParaRPr lang="id-ID"/>
          </a:p>
        </p:txBody>
      </p:sp>
      <p:sp>
        <p:nvSpPr>
          <p:cNvPr id="28" name="Footer Placeholder 27"/>
          <p:cNvSpPr>
            <a:spLocks noGrp="1"/>
          </p:cNvSpPr>
          <p:nvPr>
            <p:ph type="ftr" sz="quarter" idx="12"/>
          </p:nvPr>
        </p:nvSpPr>
        <p:spPr/>
        <p:txBody>
          <a:bodyPr rtlCol="0"/>
          <a:lstStyle/>
          <a:p>
            <a:endParaRPr lang="id-ID"/>
          </a:p>
        </p:txBody>
      </p:sp>
    </p:spTree>
  </p:cSld>
  <p:clrMapOvr>
    <a:masterClrMapping/>
  </p:clrMapOvr>
  <p:transition>
    <p:dissolve/>
    <p:sndAc>
      <p:stSnd>
        <p:snd r:embed="rId1" name="drumroll.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BF673F79-0009-4F71-8676-01F6D1465B7E}" type="datetime1">
              <a:rPr lang="id-ID" smtClean="0"/>
              <a:pPr/>
              <a:t>05/12/2014</a:t>
            </a:fld>
            <a:endParaRPr lang="id-ID"/>
          </a:p>
        </p:txBody>
      </p:sp>
      <p:sp>
        <p:nvSpPr>
          <p:cNvPr id="4" name="Footer Placeholder 3"/>
          <p:cNvSpPr>
            <a:spLocks noGrp="1"/>
          </p:cNvSpPr>
          <p:nvPr>
            <p:ph type="ftr" sz="quarter" idx="11"/>
          </p:nvPr>
        </p:nvSpPr>
        <p:spPr>
          <a:xfrm>
            <a:off x="5257800" y="612648"/>
            <a:ext cx="1325880" cy="457200"/>
          </a:xfrm>
        </p:spPr>
        <p:txBody>
          <a:bodyPr/>
          <a:lstStyle/>
          <a:p>
            <a:endParaRPr lang="id-ID"/>
          </a:p>
        </p:txBody>
      </p:sp>
      <p:sp>
        <p:nvSpPr>
          <p:cNvPr id="5" name="Slide Number Placeholder 4"/>
          <p:cNvSpPr>
            <a:spLocks noGrp="1"/>
          </p:cNvSpPr>
          <p:nvPr>
            <p:ph type="sldNum" sz="quarter" idx="12"/>
          </p:nvPr>
        </p:nvSpPr>
        <p:spPr>
          <a:xfrm>
            <a:off x="8174736" y="2272"/>
            <a:ext cx="762000" cy="365760"/>
          </a:xfrm>
        </p:spPr>
        <p:txBody>
          <a:bodyPr/>
          <a:lstStyle/>
          <a:p>
            <a:fld id="{E03AF11A-0CD6-43A6-B11B-A40908D386F0}" type="slidenum">
              <a:rPr lang="id-ID" smtClean="0"/>
              <a:pPr/>
              <a:t>‹#›</a:t>
            </a:fld>
            <a:endParaRPr lang="id-ID"/>
          </a:p>
        </p:txBody>
      </p:sp>
    </p:spTree>
  </p:cSld>
  <p:clrMapOvr>
    <a:masterClrMapping/>
  </p:clrMapOvr>
  <p:transition>
    <p:dissolve/>
    <p:sndAc>
      <p:stSnd>
        <p:snd r:embed="rId1" name="drumroll.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242766-F12B-45B9-A7C1-31F8B3481080}" type="datetime1">
              <a:rPr lang="id-ID" smtClean="0"/>
              <a:pPr/>
              <a:t>05/12/2014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E03AF11A-0CD6-43A6-B11B-A40908D386F0}" type="slidenum">
              <a:rPr lang="id-ID" smtClean="0"/>
              <a:pPr/>
              <a:t>‹#›</a:t>
            </a:fld>
            <a:endParaRPr lang="id-ID"/>
          </a:p>
        </p:txBody>
      </p:sp>
    </p:spTree>
  </p:cSld>
  <p:clrMapOvr>
    <a:masterClrMapping/>
  </p:clrMapOvr>
  <p:transition>
    <p:dissolve/>
    <p:sndAc>
      <p:stSnd>
        <p:snd r:embed="rId1" name="drumroll.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572C39-2904-41E2-896D-6B6F9886855F}" type="datetime1">
              <a:rPr lang="id-ID" smtClean="0"/>
              <a:pPr/>
              <a:t>05/12/2014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03AF11A-0CD6-43A6-B11B-A40908D386F0}" type="slidenum">
              <a:rPr lang="id-ID" smtClean="0"/>
              <a:pPr/>
              <a:t>‹#›</a:t>
            </a:fld>
            <a:endParaRPr lang="id-ID"/>
          </a:p>
        </p:txBody>
      </p:sp>
    </p:spTree>
  </p:cSld>
  <p:clrMapOvr>
    <a:masterClrMapping/>
  </p:clrMapOvr>
  <p:transition>
    <p:dissolve/>
    <p:sndAc>
      <p:stSnd>
        <p:snd r:embed="rId1" name="drumroll.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10C5DF1-9D9B-4DE1-944F-189C970B94FD}" type="datetime1">
              <a:rPr lang="id-ID" smtClean="0"/>
              <a:pPr/>
              <a:t>05/12/2014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03AF11A-0CD6-43A6-B11B-A40908D386F0}" type="slidenum">
              <a:rPr lang="id-ID" smtClean="0"/>
              <a:pPr/>
              <a:t>‹#›</a:t>
            </a:fld>
            <a:endParaRPr lang="id-ID"/>
          </a:p>
        </p:txBody>
      </p:sp>
    </p:spTree>
  </p:cSld>
  <p:clrMapOvr>
    <a:masterClrMapping/>
  </p:clrMapOvr>
  <p:transition>
    <p:dissolve/>
    <p:sndAc>
      <p:stSnd>
        <p:snd r:embed="rId1" name="drumroll.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39FD9D21-DA4B-4347-BB95-AD19C4F3D3D5}" type="datetime1">
              <a:rPr lang="id-ID" smtClean="0"/>
              <a:pPr/>
              <a:t>05/12/2014</a:t>
            </a:fld>
            <a:endParaRPr lang="id-ID"/>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id-ID"/>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E03AF11A-0CD6-43A6-B11B-A40908D386F0}"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dissolve/>
    <p:sndAc>
      <p:stSnd>
        <p:snd r:embed="rId13" name="drumroll.wav"/>
      </p:stSnd>
    </p:sndAc>
  </p:transition>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5984" y="4143380"/>
            <a:ext cx="6858016" cy="1752600"/>
          </a:xfrm>
        </p:spPr>
        <p:txBody>
          <a:bodyPr>
            <a:noAutofit/>
          </a:bodyPr>
          <a:lstStyle/>
          <a:p>
            <a:r>
              <a:rPr lang="id-ID" sz="1600" b="1" dirty="0" smtClean="0">
                <a:solidFill>
                  <a:schemeClr val="tx1"/>
                </a:solidFill>
                <a:latin typeface="Arial Black" pitchFamily="34" charset="0"/>
              </a:rPr>
              <a:t>PERATURAN BERSAMA</a:t>
            </a:r>
          </a:p>
          <a:p>
            <a:r>
              <a:rPr lang="id-ID" sz="1600" b="1" dirty="0" smtClean="0">
                <a:solidFill>
                  <a:schemeClr val="tx1"/>
                </a:solidFill>
                <a:latin typeface="Arial Black" pitchFamily="34" charset="0"/>
              </a:rPr>
              <a:t>MENTERI PENDIDIKAN DAN KEBUDAYAAN</a:t>
            </a:r>
          </a:p>
          <a:p>
            <a:r>
              <a:rPr lang="id-ID" sz="1600" b="1" dirty="0" smtClean="0">
                <a:solidFill>
                  <a:schemeClr val="tx1"/>
                </a:solidFill>
                <a:latin typeface="Arial Black" pitchFamily="34" charset="0"/>
              </a:rPr>
              <a:t>DAN </a:t>
            </a:r>
          </a:p>
          <a:p>
            <a:r>
              <a:rPr lang="id-ID" sz="1600" b="1" dirty="0" smtClean="0">
                <a:solidFill>
                  <a:schemeClr val="tx1"/>
                </a:solidFill>
                <a:latin typeface="Arial Black" pitchFamily="34" charset="0"/>
              </a:rPr>
              <a:t>KEPALA BADAN KEPEGAWAIAN NEGARA </a:t>
            </a:r>
          </a:p>
          <a:p>
            <a:r>
              <a:rPr lang="id-ID" sz="1600" b="1" dirty="0" smtClean="0">
                <a:solidFill>
                  <a:schemeClr val="tx1"/>
                </a:solidFill>
                <a:latin typeface="Arial Black" pitchFamily="34" charset="0"/>
              </a:rPr>
              <a:t>NOMOR : 4/VIII/PB/2014        </a:t>
            </a:r>
          </a:p>
          <a:p>
            <a:r>
              <a:rPr lang="id-ID" sz="1600" b="1" dirty="0" smtClean="0">
                <a:solidFill>
                  <a:schemeClr val="tx1"/>
                </a:solidFill>
                <a:latin typeface="Arial Black" pitchFamily="34" charset="0"/>
              </a:rPr>
              <a:t>NOMOR : 24 TAHUN 2014 </a:t>
            </a:r>
          </a:p>
          <a:p>
            <a:endParaRPr lang="id-ID" sz="1600" b="1" dirty="0" smtClean="0">
              <a:solidFill>
                <a:schemeClr val="tx1"/>
              </a:solidFill>
              <a:latin typeface="Arial Black" pitchFamily="34" charset="0"/>
            </a:endParaRPr>
          </a:p>
          <a:p>
            <a:r>
              <a:rPr lang="id-ID" sz="1600" b="1" dirty="0" smtClean="0">
                <a:solidFill>
                  <a:schemeClr val="tx1"/>
                </a:solidFill>
                <a:latin typeface="Arial Black" pitchFamily="34" charset="0"/>
              </a:rPr>
              <a:t>DITETAPKAN DI JAKARTA, 12 AGUSTUS 2014</a:t>
            </a:r>
          </a:p>
          <a:p>
            <a:r>
              <a:rPr lang="id-ID" sz="1600" b="1" dirty="0" smtClean="0">
                <a:solidFill>
                  <a:schemeClr val="tx1"/>
                </a:solidFill>
                <a:latin typeface="Arial Black" pitchFamily="34" charset="0"/>
              </a:rPr>
              <a:t>DIUNDANGKAN DI JAKARTA, 20 AGUSTUS 2014</a:t>
            </a:r>
            <a:endParaRPr lang="id-ID" sz="1600" b="1" dirty="0">
              <a:solidFill>
                <a:schemeClr val="tx1"/>
              </a:solidFill>
              <a:latin typeface="Arial Black" pitchFamily="34" charset="0"/>
            </a:endParaRPr>
          </a:p>
        </p:txBody>
      </p:sp>
      <p:sp>
        <p:nvSpPr>
          <p:cNvPr id="4" name="Rectangle 3"/>
          <p:cNvSpPr/>
          <p:nvPr/>
        </p:nvSpPr>
        <p:spPr>
          <a:xfrm>
            <a:off x="2286000" y="-10467112"/>
            <a:ext cx="4572000" cy="8279190"/>
          </a:xfrm>
          <a:prstGeom prst="rect">
            <a:avLst/>
          </a:prstGeom>
        </p:spPr>
        <p:txBody>
          <a:bodyPr>
            <a:spAutoFit/>
          </a:bodyPr>
          <a:lstStyle/>
          <a:p>
            <a:endParaRPr lang="en-US" dirty="0" smtClean="0"/>
          </a:p>
          <a:p>
            <a:endParaRPr lang="en-US" dirty="0" smtClean="0"/>
          </a:p>
          <a:p>
            <a:endParaRPr lang="en-US" dirty="0" smtClean="0"/>
          </a:p>
          <a:p>
            <a:r>
              <a:rPr lang="en-US" sz="4400" dirty="0" smtClean="0">
                <a:solidFill>
                  <a:schemeClr val="tx1"/>
                </a:solidFill>
              </a:rPr>
              <a:t/>
            </a:r>
            <a:br>
              <a:rPr lang="en-US" sz="4400" dirty="0" smtClean="0">
                <a:solidFill>
                  <a:schemeClr val="tx1"/>
                </a:solidFill>
              </a:rPr>
            </a:br>
            <a:endParaRPr lang="en-US" dirty="0" smtClean="0"/>
          </a:p>
          <a:p>
            <a:r>
              <a:rPr lang="en-US" sz="2400" b="1" dirty="0" smtClean="0">
                <a:solidFill>
                  <a:schemeClr val="tx1"/>
                </a:solidFill>
              </a:rPr>
              <a:t>3). </a:t>
            </a:r>
            <a:r>
              <a:rPr lang="en-US" sz="2400" b="1" dirty="0" err="1" smtClean="0">
                <a:solidFill>
                  <a:schemeClr val="tx1"/>
                </a:solidFill>
              </a:rPr>
              <a:t>Pengendalian</a:t>
            </a:r>
            <a:r>
              <a:rPr lang="en-US" sz="2400" b="1" dirty="0" smtClean="0">
                <a:solidFill>
                  <a:schemeClr val="tx1"/>
                </a:solidFill>
              </a:rPr>
              <a:t> </a:t>
            </a:r>
            <a:r>
              <a:rPr lang="en-US" sz="2400" b="1" dirty="0" err="1" smtClean="0">
                <a:solidFill>
                  <a:schemeClr val="tx1"/>
                </a:solidFill>
              </a:rPr>
              <a:t>Hayati</a:t>
            </a:r>
            <a:r>
              <a:rPr lang="en-US" sz="2400" b="1" dirty="0" smtClean="0">
                <a:solidFill>
                  <a:schemeClr val="tx1"/>
                </a:solidFill>
              </a:rPr>
              <a:t> </a:t>
            </a:r>
            <a:r>
              <a:rPr lang="id-ID" sz="2400" b="1" dirty="0" smtClean="0">
                <a:solidFill>
                  <a:schemeClr val="tx1"/>
                </a:solidFill>
              </a:rPr>
              <a:t>/</a:t>
            </a:r>
            <a:r>
              <a:rPr lang="en-US" sz="2400" b="1" dirty="0" smtClean="0">
                <a:solidFill>
                  <a:schemeClr val="tx1"/>
                </a:solidFill>
              </a:rPr>
              <a:t> </a:t>
            </a:r>
            <a:r>
              <a:rPr lang="en-US" sz="2400" b="1" dirty="0" err="1" smtClean="0">
                <a:solidFill>
                  <a:schemeClr val="tx1"/>
                </a:solidFill>
              </a:rPr>
              <a:t>Biologi</a:t>
            </a:r>
            <a:r>
              <a:rPr lang="en-US" dirty="0" smtClean="0">
                <a:solidFill>
                  <a:schemeClr val="tx1"/>
                </a:solidFill>
              </a:rPr>
              <a:t/>
            </a:r>
            <a:br>
              <a:rPr lang="en-US" dirty="0" smtClean="0">
                <a:solidFill>
                  <a:schemeClr val="tx1"/>
                </a:solidFill>
              </a:rPr>
            </a:br>
            <a:endParaRPr lang="en-US" dirty="0" smtClean="0"/>
          </a:p>
          <a:p>
            <a:r>
              <a:rPr lang="en-US" dirty="0" err="1" smtClean="0"/>
              <a:t>Pengendalian</a:t>
            </a:r>
            <a:r>
              <a:rPr lang="en-US" dirty="0" smtClean="0"/>
              <a:t> </a:t>
            </a:r>
            <a:r>
              <a:rPr lang="en-US" dirty="0" err="1" smtClean="0"/>
              <a:t>hayati</a:t>
            </a:r>
            <a:r>
              <a:rPr lang="id-ID" dirty="0" smtClean="0"/>
              <a:t>/</a:t>
            </a:r>
            <a:r>
              <a:rPr lang="en-US" dirty="0" err="1" smtClean="0"/>
              <a:t>biologi</a:t>
            </a:r>
            <a:r>
              <a:rPr lang="en-US" dirty="0" smtClean="0"/>
              <a:t> </a:t>
            </a:r>
            <a:r>
              <a:rPr lang="en-US" dirty="0" err="1" smtClean="0"/>
              <a:t>pada</a:t>
            </a:r>
            <a:r>
              <a:rPr lang="en-US" dirty="0" smtClean="0"/>
              <a:t> </a:t>
            </a:r>
            <a:r>
              <a:rPr lang="en-US" dirty="0" err="1" smtClean="0"/>
              <a:t>dasarnya</a:t>
            </a:r>
            <a:r>
              <a:rPr lang="en-US" dirty="0" smtClean="0"/>
              <a:t> </a:t>
            </a:r>
            <a:r>
              <a:rPr lang="id-ID" dirty="0" smtClean="0">
                <a:sym typeface="Wingdings" pitchFamily="2" charset="2"/>
              </a:rPr>
              <a:t></a:t>
            </a:r>
            <a:r>
              <a:rPr lang="en-US" dirty="0" smtClean="0"/>
              <a:t> </a:t>
            </a:r>
            <a:r>
              <a:rPr lang="en-US" dirty="0" err="1" smtClean="0"/>
              <a:t>pemanfaatan</a:t>
            </a:r>
            <a:r>
              <a:rPr lang="en-US" dirty="0" smtClean="0"/>
              <a:t> </a:t>
            </a:r>
            <a:r>
              <a:rPr lang="id-ID" dirty="0" smtClean="0"/>
              <a:t>&amp;</a:t>
            </a:r>
            <a:r>
              <a:rPr lang="en-US" dirty="0" smtClean="0"/>
              <a:t> </a:t>
            </a:r>
            <a:r>
              <a:rPr lang="en-US" dirty="0" err="1" smtClean="0"/>
              <a:t>penggunaan</a:t>
            </a:r>
            <a:r>
              <a:rPr lang="en-US" dirty="0" smtClean="0"/>
              <a:t> </a:t>
            </a:r>
            <a:r>
              <a:rPr lang="en-US" dirty="0" err="1" smtClean="0"/>
              <a:t>musuh</a:t>
            </a:r>
            <a:r>
              <a:rPr lang="en-US" dirty="0" smtClean="0"/>
              <a:t> </a:t>
            </a:r>
            <a:r>
              <a:rPr lang="en-US" dirty="0" err="1" smtClean="0"/>
              <a:t>alami</a:t>
            </a:r>
            <a:r>
              <a:rPr lang="en-US" dirty="0" smtClean="0"/>
              <a:t> </a:t>
            </a:r>
            <a:r>
              <a:rPr lang="en-US" dirty="0" err="1" smtClean="0"/>
              <a:t>utk</a:t>
            </a:r>
            <a:r>
              <a:rPr lang="en-US" dirty="0" smtClean="0"/>
              <a:t> </a:t>
            </a:r>
            <a:r>
              <a:rPr lang="en-US" dirty="0" err="1" smtClean="0"/>
              <a:t>mengendalikan</a:t>
            </a:r>
            <a:r>
              <a:rPr lang="en-US" dirty="0" smtClean="0"/>
              <a:t> </a:t>
            </a:r>
            <a:r>
              <a:rPr lang="en-US" dirty="0" err="1" smtClean="0"/>
              <a:t>populasi</a:t>
            </a:r>
            <a:r>
              <a:rPr lang="en-US" dirty="0" smtClean="0"/>
              <a:t> </a:t>
            </a:r>
            <a:r>
              <a:rPr lang="en-US" dirty="0" err="1" smtClean="0"/>
              <a:t>hama</a:t>
            </a:r>
            <a:r>
              <a:rPr lang="en-US" dirty="0" smtClean="0"/>
              <a:t> </a:t>
            </a:r>
            <a:r>
              <a:rPr lang="en-US" dirty="0" err="1" smtClean="0"/>
              <a:t>yg</a:t>
            </a:r>
            <a:r>
              <a:rPr lang="en-US" dirty="0" smtClean="0"/>
              <a:t> </a:t>
            </a:r>
            <a:r>
              <a:rPr lang="en-US" dirty="0" err="1" smtClean="0"/>
              <a:t>merugikan</a:t>
            </a:r>
            <a:r>
              <a:rPr lang="en-US" dirty="0" smtClean="0"/>
              <a:t>. </a:t>
            </a:r>
            <a:endParaRPr lang="id-ID" dirty="0" smtClean="0"/>
          </a:p>
          <a:p>
            <a:r>
              <a:rPr lang="en-US" dirty="0" err="1" smtClean="0"/>
              <a:t>Musuh</a:t>
            </a:r>
            <a:r>
              <a:rPr lang="en-US" dirty="0" smtClean="0"/>
              <a:t> </a:t>
            </a:r>
            <a:r>
              <a:rPr lang="en-US" dirty="0" err="1" smtClean="0"/>
              <a:t>alami</a:t>
            </a:r>
            <a:r>
              <a:rPr lang="en-US" dirty="0" smtClean="0"/>
              <a:t> </a:t>
            </a:r>
            <a:r>
              <a:rPr lang="id-ID" dirty="0" smtClean="0">
                <a:sym typeface="Wingdings" pitchFamily="2" charset="2"/>
              </a:rPr>
              <a:t></a:t>
            </a:r>
            <a:r>
              <a:rPr lang="en-US" dirty="0" smtClean="0"/>
              <a:t> </a:t>
            </a:r>
            <a:r>
              <a:rPr lang="en-US" dirty="0" err="1" smtClean="0"/>
              <a:t>organisme</a:t>
            </a:r>
            <a:r>
              <a:rPr lang="en-US" dirty="0" smtClean="0"/>
              <a:t> </a:t>
            </a:r>
            <a:r>
              <a:rPr lang="en-US" dirty="0" err="1" smtClean="0"/>
              <a:t>yg</a:t>
            </a:r>
            <a:r>
              <a:rPr lang="en-US" dirty="0" smtClean="0"/>
              <a:t> </a:t>
            </a:r>
            <a:r>
              <a:rPr lang="en-US" dirty="0" err="1" smtClean="0"/>
              <a:t>dpt</a:t>
            </a:r>
            <a:r>
              <a:rPr lang="en-US" dirty="0" smtClean="0"/>
              <a:t> </a:t>
            </a:r>
            <a:r>
              <a:rPr lang="en-US" dirty="0" err="1" smtClean="0"/>
              <a:t>menyerang</a:t>
            </a:r>
            <a:r>
              <a:rPr lang="en-US" dirty="0" smtClean="0"/>
              <a:t> </a:t>
            </a:r>
            <a:r>
              <a:rPr lang="en-US" dirty="0" err="1" smtClean="0"/>
              <a:t>serangga</a:t>
            </a:r>
            <a:r>
              <a:rPr lang="en-US" dirty="0" smtClean="0"/>
              <a:t> </a:t>
            </a:r>
            <a:r>
              <a:rPr lang="en-US" dirty="0" err="1" smtClean="0"/>
              <a:t>hama</a:t>
            </a:r>
            <a:r>
              <a:rPr lang="en-US" dirty="0" smtClean="0"/>
              <a:t>. </a:t>
            </a:r>
            <a:r>
              <a:rPr lang="en-US" dirty="0" err="1" smtClean="0"/>
              <a:t>Dilihat</a:t>
            </a:r>
            <a:r>
              <a:rPr lang="en-US" dirty="0" smtClean="0"/>
              <a:t> </a:t>
            </a:r>
            <a:r>
              <a:rPr lang="en-US" dirty="0" err="1" smtClean="0"/>
              <a:t>dari</a:t>
            </a:r>
            <a:r>
              <a:rPr lang="en-US" dirty="0" smtClean="0"/>
              <a:t> </a:t>
            </a:r>
            <a:r>
              <a:rPr lang="en-US" dirty="0" err="1" smtClean="0"/>
              <a:t>fungsinya</a:t>
            </a:r>
            <a:r>
              <a:rPr lang="en-US" dirty="0" smtClean="0"/>
              <a:t>, </a:t>
            </a:r>
            <a:r>
              <a:rPr lang="en-US" dirty="0" err="1" smtClean="0"/>
              <a:t>musuh</a:t>
            </a:r>
            <a:r>
              <a:rPr lang="en-US" dirty="0" smtClean="0"/>
              <a:t> </a:t>
            </a:r>
            <a:r>
              <a:rPr lang="en-US" dirty="0" err="1" smtClean="0"/>
              <a:t>alami</a:t>
            </a:r>
            <a:r>
              <a:rPr lang="en-US" dirty="0" smtClean="0"/>
              <a:t> </a:t>
            </a:r>
            <a:r>
              <a:rPr lang="en-US" dirty="0" err="1" smtClean="0"/>
              <a:t>dikelompokkan</a:t>
            </a:r>
            <a:r>
              <a:rPr lang="en-US" dirty="0" smtClean="0"/>
              <a:t> </a:t>
            </a:r>
            <a:r>
              <a:rPr lang="en-US" dirty="0" err="1" smtClean="0"/>
              <a:t>menjadi</a:t>
            </a:r>
            <a:r>
              <a:rPr lang="en-US" dirty="0" smtClean="0"/>
              <a:t> parasitoid, predator </a:t>
            </a:r>
            <a:r>
              <a:rPr lang="en-US" dirty="0" err="1" smtClean="0"/>
              <a:t>dan</a:t>
            </a:r>
            <a:r>
              <a:rPr lang="en-US" dirty="0" smtClean="0"/>
              <a:t> </a:t>
            </a:r>
            <a:r>
              <a:rPr lang="en-US" dirty="0" err="1" smtClean="0"/>
              <a:t>patogen</a:t>
            </a:r>
            <a:r>
              <a:rPr lang="en-US" dirty="0" smtClean="0"/>
              <a:t>.</a:t>
            </a:r>
          </a:p>
          <a:p>
            <a:endParaRPr lang="en-US" dirty="0" smtClean="0"/>
          </a:p>
          <a:p>
            <a:r>
              <a:rPr lang="en-US" sz="2000" b="1" dirty="0" smtClean="0"/>
              <a:t>3). </a:t>
            </a:r>
            <a:r>
              <a:rPr lang="en-US" sz="2000" b="1" dirty="0" err="1" smtClean="0"/>
              <a:t>Pengendalian</a:t>
            </a:r>
            <a:r>
              <a:rPr lang="en-US" sz="2000" b="1" dirty="0" smtClean="0"/>
              <a:t> </a:t>
            </a:r>
            <a:r>
              <a:rPr lang="en-US" sz="2000" b="1" dirty="0" err="1" smtClean="0"/>
              <a:t>Hayati</a:t>
            </a:r>
            <a:r>
              <a:rPr lang="en-US" sz="2000" b="1" dirty="0" smtClean="0"/>
              <a:t> </a:t>
            </a:r>
            <a:r>
              <a:rPr lang="en-US" sz="2000" b="1" dirty="0" err="1" smtClean="0"/>
              <a:t>atau</a:t>
            </a:r>
            <a:r>
              <a:rPr lang="en-US" sz="2000" b="1" dirty="0" smtClean="0"/>
              <a:t> </a:t>
            </a:r>
            <a:r>
              <a:rPr lang="en-US" sz="2000" b="1" dirty="0" err="1" smtClean="0"/>
              <a:t>Biologi</a:t>
            </a:r>
            <a:r>
              <a:rPr lang="en-US" dirty="0" smtClean="0"/>
              <a:t/>
            </a:r>
            <a:br>
              <a:rPr lang="en-US" dirty="0" smtClean="0"/>
            </a:br>
            <a:endParaRPr lang="en-US" dirty="0" smtClean="0"/>
          </a:p>
          <a:p>
            <a:r>
              <a:rPr lang="en-US" sz="1600" dirty="0" smtClean="0"/>
              <a:t>Parasitoid </a:t>
            </a:r>
            <a:r>
              <a:rPr lang="en-US" sz="1600" dirty="0" err="1" smtClean="0"/>
              <a:t>atau</a:t>
            </a:r>
            <a:r>
              <a:rPr lang="en-US" sz="1600" dirty="0" smtClean="0"/>
              <a:t> </a:t>
            </a:r>
            <a:r>
              <a:rPr lang="en-US" sz="1600" dirty="0" err="1" smtClean="0"/>
              <a:t>Parasit</a:t>
            </a:r>
            <a:endParaRPr lang="en-US" sz="1600" dirty="0" smtClean="0"/>
          </a:p>
          <a:p>
            <a:pPr>
              <a:buFontTx/>
              <a:buNone/>
            </a:pPr>
            <a:r>
              <a:rPr lang="id-ID" sz="1600" dirty="0" smtClean="0">
                <a:sym typeface="Wingdings" pitchFamily="2" charset="2"/>
              </a:rPr>
              <a:t>    </a:t>
            </a:r>
            <a:r>
              <a:rPr lang="en-US" sz="1600" dirty="0" err="1" smtClean="0"/>
              <a:t>binatang</a:t>
            </a:r>
            <a:r>
              <a:rPr lang="en-US" sz="1600" dirty="0" smtClean="0"/>
              <a:t> </a:t>
            </a:r>
            <a:r>
              <a:rPr lang="en-US" sz="1600" dirty="0" err="1" smtClean="0"/>
              <a:t>yg</a:t>
            </a:r>
            <a:r>
              <a:rPr lang="en-US" sz="1600" dirty="0" smtClean="0"/>
              <a:t> </a:t>
            </a:r>
            <a:r>
              <a:rPr lang="en-US" sz="1600" dirty="0" err="1" smtClean="0"/>
              <a:t>hidup</a:t>
            </a:r>
            <a:r>
              <a:rPr lang="en-US" sz="1600" dirty="0" smtClean="0"/>
              <a:t> </a:t>
            </a:r>
            <a:r>
              <a:rPr lang="en-US" sz="1600" dirty="0" err="1" smtClean="0"/>
              <a:t>di</a:t>
            </a:r>
            <a:r>
              <a:rPr lang="en-US" sz="1600" dirty="0" smtClean="0"/>
              <a:t> </a:t>
            </a:r>
            <a:r>
              <a:rPr lang="en-US" sz="1600" dirty="0" err="1" smtClean="0"/>
              <a:t>atas</a:t>
            </a:r>
            <a:r>
              <a:rPr lang="id-ID" sz="1600" dirty="0" smtClean="0"/>
              <a:t>/</a:t>
            </a:r>
            <a:r>
              <a:rPr lang="en-US" sz="1600" dirty="0" err="1" smtClean="0"/>
              <a:t>di</a:t>
            </a:r>
            <a:r>
              <a:rPr lang="en-US" sz="1600" dirty="0" smtClean="0"/>
              <a:t> </a:t>
            </a:r>
            <a:r>
              <a:rPr lang="en-US" sz="1600" dirty="0" err="1" smtClean="0"/>
              <a:t>dlm</a:t>
            </a:r>
            <a:r>
              <a:rPr lang="en-US" sz="1600" dirty="0" smtClean="0"/>
              <a:t> </a:t>
            </a:r>
            <a:r>
              <a:rPr lang="en-US" sz="1600" dirty="0" err="1" smtClean="0"/>
              <a:t>binatang</a:t>
            </a:r>
            <a:r>
              <a:rPr lang="en-US" sz="1600" dirty="0" smtClean="0"/>
              <a:t> lain </a:t>
            </a:r>
            <a:r>
              <a:rPr lang="en-US" sz="1600" dirty="0" err="1" smtClean="0"/>
              <a:t>yg</a:t>
            </a:r>
            <a:r>
              <a:rPr lang="en-US" sz="1600" dirty="0" smtClean="0"/>
              <a:t> </a:t>
            </a:r>
            <a:r>
              <a:rPr lang="en-US" sz="1600" dirty="0" err="1" smtClean="0"/>
              <a:t>lebih</a:t>
            </a:r>
            <a:r>
              <a:rPr lang="en-US" sz="1600" dirty="0" smtClean="0"/>
              <a:t> </a:t>
            </a:r>
            <a:r>
              <a:rPr lang="en-US" sz="1600" dirty="0" err="1" smtClean="0"/>
              <a:t>besar</a:t>
            </a:r>
            <a:r>
              <a:rPr lang="en-US" sz="1600" dirty="0" smtClean="0"/>
              <a:t> </a:t>
            </a:r>
            <a:r>
              <a:rPr lang="en-US" sz="1600" dirty="0" err="1" smtClean="0"/>
              <a:t>yg</a:t>
            </a:r>
            <a:r>
              <a:rPr lang="en-US" sz="1600" dirty="0" smtClean="0"/>
              <a:t> </a:t>
            </a:r>
            <a:r>
              <a:rPr lang="en-US" sz="1600" dirty="0" err="1" smtClean="0"/>
              <a:t>merupakan</a:t>
            </a:r>
            <a:r>
              <a:rPr lang="en-US" sz="1600" dirty="0" smtClean="0"/>
              <a:t> </a:t>
            </a:r>
            <a:r>
              <a:rPr lang="en-US" sz="1600" dirty="0" err="1" smtClean="0"/>
              <a:t>inangnya</a:t>
            </a:r>
            <a:r>
              <a:rPr lang="en-US" sz="1600" dirty="0" smtClean="0"/>
              <a:t>. </a:t>
            </a:r>
            <a:endParaRPr lang="id-ID" sz="1600" dirty="0" smtClean="0"/>
          </a:p>
          <a:p>
            <a:r>
              <a:rPr lang="en-US" sz="1600" dirty="0" smtClean="0"/>
              <a:t>Predator</a:t>
            </a:r>
          </a:p>
          <a:p>
            <a:pPr>
              <a:buFontTx/>
              <a:buNone/>
            </a:pPr>
            <a:r>
              <a:rPr lang="id-ID" sz="1600" dirty="0" smtClean="0">
                <a:sym typeface="Wingdings" pitchFamily="2" charset="2"/>
              </a:rPr>
              <a:t>    </a:t>
            </a:r>
            <a:r>
              <a:rPr lang="en-US" sz="1600" dirty="0" err="1" smtClean="0"/>
              <a:t>organisme</a:t>
            </a:r>
            <a:r>
              <a:rPr lang="en-US" sz="1600" dirty="0" smtClean="0"/>
              <a:t> </a:t>
            </a:r>
            <a:r>
              <a:rPr lang="en-US" sz="1600" dirty="0" err="1" smtClean="0"/>
              <a:t>yg</a:t>
            </a:r>
            <a:r>
              <a:rPr lang="en-US" sz="1600" dirty="0" smtClean="0"/>
              <a:t> </a:t>
            </a:r>
            <a:r>
              <a:rPr lang="en-US" sz="1600" dirty="0" err="1" smtClean="0"/>
              <a:t>hidup</a:t>
            </a:r>
            <a:r>
              <a:rPr lang="en-US" sz="1600" dirty="0" smtClean="0"/>
              <a:t> </a:t>
            </a:r>
            <a:r>
              <a:rPr lang="en-US" sz="1600" dirty="0" err="1" smtClean="0"/>
              <a:t>bebas</a:t>
            </a:r>
            <a:r>
              <a:rPr lang="en-US" sz="1600" dirty="0" smtClean="0"/>
              <a:t> </a:t>
            </a:r>
            <a:r>
              <a:rPr lang="en-US" sz="1600" dirty="0" err="1" smtClean="0"/>
              <a:t>dgn</a:t>
            </a:r>
            <a:r>
              <a:rPr lang="en-US" sz="1600" dirty="0" smtClean="0"/>
              <a:t> </a:t>
            </a:r>
            <a:r>
              <a:rPr lang="en-US" sz="1600" dirty="0" err="1" smtClean="0"/>
              <a:t>memakan</a:t>
            </a:r>
            <a:r>
              <a:rPr lang="id-ID" sz="1600" dirty="0" smtClean="0"/>
              <a:t>/</a:t>
            </a:r>
            <a:r>
              <a:rPr lang="en-US" sz="1600" dirty="0" smtClean="0"/>
              <a:t> </a:t>
            </a:r>
            <a:r>
              <a:rPr lang="en-US" sz="1600" dirty="0" err="1" smtClean="0"/>
              <a:t>memangsa</a:t>
            </a:r>
            <a:r>
              <a:rPr lang="en-US" sz="1600" dirty="0" smtClean="0"/>
              <a:t> </a:t>
            </a:r>
            <a:r>
              <a:rPr lang="en-US" sz="1600" dirty="0" err="1" smtClean="0"/>
              <a:t>binatang</a:t>
            </a:r>
            <a:r>
              <a:rPr lang="en-US" sz="1600" dirty="0" smtClean="0"/>
              <a:t> </a:t>
            </a:r>
            <a:r>
              <a:rPr lang="en-US" sz="1600" dirty="0" err="1" smtClean="0"/>
              <a:t>lainnya</a:t>
            </a:r>
            <a:r>
              <a:rPr lang="en-US" sz="1600" dirty="0" smtClean="0"/>
              <a:t>. Predator </a:t>
            </a:r>
            <a:r>
              <a:rPr lang="id-ID" sz="1600" dirty="0" smtClean="0"/>
              <a:t>:</a:t>
            </a:r>
            <a:r>
              <a:rPr lang="en-US" sz="1600" dirty="0" smtClean="0"/>
              <a:t> </a:t>
            </a:r>
            <a:r>
              <a:rPr lang="en-US" sz="1600" dirty="0" err="1" smtClean="0"/>
              <a:t>binatang</a:t>
            </a:r>
            <a:r>
              <a:rPr lang="en-US" sz="1600" dirty="0" smtClean="0"/>
              <a:t> </a:t>
            </a:r>
            <a:r>
              <a:rPr lang="en-US" sz="1600" dirty="0" err="1" smtClean="0"/>
              <a:t>yg</a:t>
            </a:r>
            <a:r>
              <a:rPr lang="en-US" sz="1600" dirty="0" smtClean="0"/>
              <a:t> </a:t>
            </a:r>
            <a:r>
              <a:rPr lang="en-US" sz="1600" dirty="0" err="1" smtClean="0"/>
              <a:t>tergolong</a:t>
            </a:r>
            <a:r>
              <a:rPr lang="en-US" sz="1600" dirty="0" smtClean="0"/>
              <a:t> </a:t>
            </a:r>
            <a:r>
              <a:rPr lang="en-US" sz="1600" dirty="0" err="1" smtClean="0"/>
              <a:t>pemakan</a:t>
            </a:r>
            <a:r>
              <a:rPr lang="en-US" sz="1600" dirty="0" smtClean="0"/>
              <a:t> </a:t>
            </a:r>
            <a:r>
              <a:rPr lang="en-US" sz="1600" dirty="0" err="1" smtClean="0"/>
              <a:t>daging</a:t>
            </a:r>
            <a:r>
              <a:rPr lang="en-US" sz="1600" dirty="0" smtClean="0"/>
              <a:t> (</a:t>
            </a:r>
            <a:r>
              <a:rPr lang="en-US" sz="1600" dirty="0" err="1" smtClean="0"/>
              <a:t>karnivora</a:t>
            </a:r>
            <a:r>
              <a:rPr lang="en-US" sz="1600" dirty="0" smtClean="0"/>
              <a:t>) </a:t>
            </a:r>
            <a:r>
              <a:rPr lang="id-ID" sz="1600" dirty="0" smtClean="0"/>
              <a:t>&amp;</a:t>
            </a:r>
            <a:r>
              <a:rPr lang="en-US" sz="1600" dirty="0" smtClean="0"/>
              <a:t> </a:t>
            </a:r>
            <a:r>
              <a:rPr lang="en-US" sz="1600" dirty="0" err="1" smtClean="0"/>
              <a:t>pemakan</a:t>
            </a:r>
            <a:r>
              <a:rPr lang="en-US" sz="1600" dirty="0" smtClean="0"/>
              <a:t> </a:t>
            </a:r>
            <a:r>
              <a:rPr lang="en-US" sz="1600" dirty="0" err="1" smtClean="0"/>
              <a:t>segala</a:t>
            </a:r>
            <a:r>
              <a:rPr lang="en-US" sz="1600" dirty="0" smtClean="0"/>
              <a:t> (</a:t>
            </a:r>
            <a:r>
              <a:rPr lang="en-US" sz="1600" dirty="0" err="1" smtClean="0"/>
              <a:t>omnivora</a:t>
            </a:r>
            <a:r>
              <a:rPr lang="en-US" sz="1600" dirty="0" smtClean="0"/>
              <a:t>).</a:t>
            </a:r>
          </a:p>
          <a:p>
            <a:r>
              <a:rPr lang="en-US" sz="1600" dirty="0" err="1" smtClean="0"/>
              <a:t>Patogen</a:t>
            </a:r>
            <a:endParaRPr lang="en-US" sz="1600" dirty="0" smtClean="0"/>
          </a:p>
          <a:p>
            <a:pPr>
              <a:buFontTx/>
              <a:buNone/>
            </a:pPr>
            <a:r>
              <a:rPr lang="id-ID" sz="1600" dirty="0" smtClean="0">
                <a:sym typeface="Wingdings" pitchFamily="2" charset="2"/>
              </a:rPr>
              <a:t>    </a:t>
            </a:r>
            <a:r>
              <a:rPr lang="en-US" sz="1600" dirty="0" err="1" smtClean="0"/>
              <a:t>mikroorganisme</a:t>
            </a:r>
            <a:r>
              <a:rPr lang="en-US" sz="1600" dirty="0" smtClean="0"/>
              <a:t> </a:t>
            </a:r>
            <a:r>
              <a:rPr lang="en-US" sz="1600" dirty="0" err="1" smtClean="0"/>
              <a:t>yg</a:t>
            </a:r>
            <a:r>
              <a:rPr lang="en-US" sz="1600" dirty="0" smtClean="0"/>
              <a:t> </a:t>
            </a:r>
            <a:r>
              <a:rPr lang="en-US" sz="1600" dirty="0" err="1" smtClean="0"/>
              <a:t>dpt</a:t>
            </a:r>
            <a:r>
              <a:rPr lang="en-US" sz="1600" dirty="0" smtClean="0"/>
              <a:t> </a:t>
            </a:r>
            <a:r>
              <a:rPr lang="en-US" sz="1600" dirty="0" err="1" smtClean="0"/>
              <a:t>menyebabkan</a:t>
            </a:r>
            <a:r>
              <a:rPr lang="en-US" sz="1600" dirty="0" smtClean="0"/>
              <a:t> </a:t>
            </a:r>
            <a:r>
              <a:rPr lang="en-US" sz="1600" dirty="0" err="1" smtClean="0"/>
              <a:t>penyakit</a:t>
            </a:r>
            <a:r>
              <a:rPr lang="en-US" sz="1600" dirty="0" smtClean="0"/>
              <a:t> pd </a:t>
            </a:r>
            <a:r>
              <a:rPr lang="en-US" sz="1600" dirty="0" err="1" smtClean="0"/>
              <a:t>hama</a:t>
            </a:r>
            <a:r>
              <a:rPr lang="en-US" sz="1600" dirty="0" smtClean="0"/>
              <a:t>. </a:t>
            </a:r>
            <a:r>
              <a:rPr lang="en-US" sz="1600" dirty="0" err="1" smtClean="0"/>
              <a:t>Patogen</a:t>
            </a:r>
            <a:r>
              <a:rPr lang="en-US" sz="1600" dirty="0" smtClean="0"/>
              <a:t> </a:t>
            </a:r>
            <a:r>
              <a:rPr lang="en-US" sz="1600" dirty="0" err="1" smtClean="0"/>
              <a:t>yg</a:t>
            </a:r>
            <a:r>
              <a:rPr lang="en-US" sz="1600" dirty="0" smtClean="0"/>
              <a:t> </a:t>
            </a:r>
            <a:r>
              <a:rPr lang="en-US" sz="1600" dirty="0" err="1" smtClean="0"/>
              <a:t>dpt</a:t>
            </a:r>
            <a:r>
              <a:rPr lang="en-US" sz="1600" dirty="0" smtClean="0"/>
              <a:t> </a:t>
            </a:r>
            <a:r>
              <a:rPr lang="en-US" sz="1600" dirty="0" err="1" smtClean="0"/>
              <a:t>menyerang</a:t>
            </a:r>
            <a:r>
              <a:rPr lang="en-US" sz="1600" dirty="0" smtClean="0"/>
              <a:t> </a:t>
            </a:r>
            <a:r>
              <a:rPr lang="en-US" sz="1600" dirty="0" err="1" smtClean="0"/>
              <a:t>serangga</a:t>
            </a:r>
            <a:r>
              <a:rPr lang="en-US" sz="1600" dirty="0" smtClean="0"/>
              <a:t> </a:t>
            </a:r>
            <a:r>
              <a:rPr lang="en-US" sz="1600" dirty="0" err="1" smtClean="0"/>
              <a:t>hama</a:t>
            </a:r>
            <a:r>
              <a:rPr lang="en-US" sz="1600" dirty="0" smtClean="0"/>
              <a:t> : </a:t>
            </a:r>
            <a:r>
              <a:rPr lang="en-US" sz="1600" dirty="0" err="1" smtClean="0"/>
              <a:t>bakteri</a:t>
            </a:r>
            <a:r>
              <a:rPr lang="en-US" sz="1600" dirty="0" smtClean="0"/>
              <a:t>, virus &amp; </a:t>
            </a:r>
            <a:r>
              <a:rPr lang="en-US" sz="1600" dirty="0" err="1" smtClean="0"/>
              <a:t>cendawan</a:t>
            </a:r>
            <a:r>
              <a:rPr lang="en-US" sz="1600" dirty="0" smtClean="0"/>
              <a:t>. </a:t>
            </a:r>
          </a:p>
        </p:txBody>
      </p:sp>
      <p:pic>
        <p:nvPicPr>
          <p:cNvPr id="5" name="Picture 2" descr="http://t0.gstatic.com/images?q=tbn:ANd9GcQcp0vokJYL3etHQaJAvzLA65VnwwJVQbZEZh4rESQWd0l3epu-Fg"/>
          <p:cNvPicPr>
            <a:picLocks noChangeAspect="1" noChangeArrowheads="1"/>
          </p:cNvPicPr>
          <p:nvPr/>
        </p:nvPicPr>
        <p:blipFill>
          <a:blip r:embed="rId3" cstate="print"/>
          <a:srcRect/>
          <a:stretch>
            <a:fillRect/>
          </a:stretch>
        </p:blipFill>
        <p:spPr bwMode="auto">
          <a:xfrm>
            <a:off x="357158" y="4656262"/>
            <a:ext cx="1653883" cy="1630258"/>
          </a:xfrm>
          <a:prstGeom prst="rect">
            <a:avLst/>
          </a:prstGeom>
          <a:noFill/>
          <a:ln w="9525">
            <a:noFill/>
            <a:miter lim="800000"/>
            <a:headEnd/>
            <a:tailEnd/>
          </a:ln>
        </p:spPr>
      </p:pic>
      <p:sp>
        <p:nvSpPr>
          <p:cNvPr id="7" name="Title 1"/>
          <p:cNvSpPr>
            <a:spLocks noGrp="1"/>
          </p:cNvSpPr>
          <p:nvPr>
            <p:ph type="ctrTitle"/>
          </p:nvPr>
        </p:nvSpPr>
        <p:spPr>
          <a:xfrm>
            <a:off x="285720" y="214290"/>
            <a:ext cx="8500062" cy="673088"/>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id-ID" sz="4000" b="1" spc="50" dirty="0" smtClean="0">
                <a:ln w="11430"/>
                <a:effectLst>
                  <a:outerShdw blurRad="76200" dist="50800" dir="5400000" algn="tl" rotWithShape="0">
                    <a:srgbClr val="000000">
                      <a:alpha val="65000"/>
                    </a:srgbClr>
                  </a:outerShdw>
                </a:effectLst>
                <a:latin typeface="Calibri" pitchFamily="34" charset="0"/>
                <a:cs typeface="Calibri" pitchFamily="34" charset="0"/>
              </a:rPr>
              <a:t>KETENTUAN PELAKSANAAN</a:t>
            </a:r>
            <a:endParaRPr lang="en-US" sz="4000" b="1" spc="50" dirty="0">
              <a:ln w="11430"/>
              <a:effectLst>
                <a:outerShdw blurRad="76200" dist="50800" dir="5400000" algn="tl" rotWithShape="0">
                  <a:srgbClr val="000000">
                    <a:alpha val="65000"/>
                  </a:srgbClr>
                </a:outerShdw>
              </a:effectLst>
              <a:latin typeface="Calibri" pitchFamily="34" charset="0"/>
              <a:cs typeface="Calibri" pitchFamily="34" charset="0"/>
            </a:endParaRPr>
          </a:p>
        </p:txBody>
      </p:sp>
      <p:sp>
        <p:nvSpPr>
          <p:cNvPr id="8" name="Rectangle 7"/>
          <p:cNvSpPr/>
          <p:nvPr/>
        </p:nvSpPr>
        <p:spPr>
          <a:xfrm>
            <a:off x="223838" y="1110793"/>
            <a:ext cx="8563004" cy="2800767"/>
          </a:xfrm>
          <a:prstGeom prst="rect">
            <a:avLst/>
          </a:prstGeom>
          <a:noFill/>
        </p:spPr>
        <p:txBody>
          <a:bodyPr wrap="square">
            <a:spAutoFit/>
          </a:bodyPr>
          <a:lstStyle/>
          <a:p>
            <a:pPr algn="r"/>
            <a:r>
              <a:rPr lang="id-ID" sz="2000" b="1" dirty="0" smtClean="0">
                <a:solidFill>
                  <a:srgbClr val="FFFF00"/>
                </a:solidFill>
                <a:latin typeface="Arial Black" pitchFamily="34" charset="0"/>
              </a:rPr>
              <a:t>PERMENPAN DAN RB NOMOR 17 TAHUN 2013  </a:t>
            </a:r>
          </a:p>
          <a:p>
            <a:pPr algn="r"/>
            <a:r>
              <a:rPr lang="id-ID" sz="2000" b="1" dirty="0" smtClean="0">
                <a:solidFill>
                  <a:srgbClr val="FFFF00"/>
                </a:solidFill>
                <a:latin typeface="Arial Black" pitchFamily="34" charset="0"/>
              </a:rPr>
              <a:t>SEBAGAIMANA TELAH DIUBAH DENGAN </a:t>
            </a:r>
          </a:p>
          <a:p>
            <a:pPr algn="r"/>
            <a:r>
              <a:rPr lang="id-ID" sz="2000" b="1" dirty="0" smtClean="0">
                <a:solidFill>
                  <a:srgbClr val="FFFF00"/>
                </a:solidFill>
                <a:latin typeface="Arial Black" pitchFamily="34" charset="0"/>
              </a:rPr>
              <a:t>PERMENPAN DAN RB RI NOMOR 46 TAHUN 2013</a:t>
            </a:r>
          </a:p>
          <a:p>
            <a:pPr algn="r"/>
            <a:endParaRPr lang="id-ID" sz="2000" b="1" dirty="0" smtClean="0">
              <a:solidFill>
                <a:schemeClr val="bg1"/>
              </a:solidFill>
              <a:latin typeface="Arial Black" pitchFamily="34" charset="0"/>
            </a:endParaRPr>
          </a:p>
          <a:p>
            <a:pPr algn="r"/>
            <a:r>
              <a:rPr lang="id-ID" sz="2000" b="1" dirty="0" smtClean="0">
                <a:solidFill>
                  <a:schemeClr val="bg1"/>
                </a:solidFill>
                <a:latin typeface="Arial Black" pitchFamily="34" charset="0"/>
              </a:rPr>
              <a:t>TENTANG</a:t>
            </a:r>
          </a:p>
          <a:p>
            <a:pPr algn="r"/>
            <a:r>
              <a:rPr lang="id-ID" sz="2800" b="1" dirty="0" smtClean="0">
                <a:solidFill>
                  <a:schemeClr val="bg1"/>
                </a:solidFill>
                <a:latin typeface="Arial Black" pitchFamily="34" charset="0"/>
              </a:rPr>
              <a:t>JABATAN FUNGSIONAL DOSEN DAN ANGKA KREDITNYA</a:t>
            </a:r>
          </a:p>
          <a:p>
            <a:pPr algn="r"/>
            <a:endParaRPr lang="id-ID" sz="2000" b="1" dirty="0" smtClean="0">
              <a:solidFill>
                <a:srgbClr val="FFFF00"/>
              </a:solidFill>
              <a:latin typeface="Arial Black" pitchFamily="34" charset="0"/>
            </a:endParaRPr>
          </a:p>
        </p:txBody>
      </p:sp>
      <p:sp>
        <p:nvSpPr>
          <p:cNvPr id="2" name="Slide Number Placeholder 1"/>
          <p:cNvSpPr>
            <a:spLocks noGrp="1"/>
          </p:cNvSpPr>
          <p:nvPr>
            <p:ph type="sldNum" sz="quarter" idx="12"/>
          </p:nvPr>
        </p:nvSpPr>
        <p:spPr/>
        <p:txBody>
          <a:bodyPr/>
          <a:lstStyle/>
          <a:p>
            <a:fld id="{E03AF11A-0CD6-43A6-B11B-A40908D386F0}" type="slidenum">
              <a:rPr lang="id-ID" smtClean="0"/>
              <a:pPr/>
              <a:t>1</a:t>
            </a:fld>
            <a:endParaRPr lang="id-ID"/>
          </a:p>
        </p:txBody>
      </p:sp>
    </p:spTree>
  </p:cSld>
  <p:clrMapOvr>
    <a:masterClrMapping/>
  </p:clrMapOvr>
  <p:transition>
    <p:dissolve/>
    <p:sndAc>
      <p:stSnd>
        <p:snd r:embed="rId2" name="drumroll.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3DA9FC-3EF2-499F-8878-7D7D51EACCF4}" type="slidenum">
              <a:rPr lang="en-US"/>
              <a:pPr/>
              <a:t>10</a:t>
            </a:fld>
            <a:endParaRPr lang="en-US"/>
          </a:p>
        </p:txBody>
      </p:sp>
      <p:graphicFrame>
        <p:nvGraphicFramePr>
          <p:cNvPr id="5" name="Table 4"/>
          <p:cNvGraphicFramePr>
            <a:graphicFrameLocks noGrp="1"/>
          </p:cNvGraphicFramePr>
          <p:nvPr/>
        </p:nvGraphicFramePr>
        <p:xfrm>
          <a:off x="214282" y="1790722"/>
          <a:ext cx="8715436" cy="3605212"/>
        </p:xfrm>
        <a:graphic>
          <a:graphicData uri="http://schemas.openxmlformats.org/drawingml/2006/table">
            <a:tbl>
              <a:tblPr firstRow="1" bandRow="1">
                <a:tableStyleId>{5C22544A-7EE6-4342-B048-85BDC9FD1C3A}</a:tableStyleId>
              </a:tblPr>
              <a:tblGrid>
                <a:gridCol w="604041"/>
                <a:gridCol w="1984702"/>
                <a:gridCol w="1768975"/>
                <a:gridCol w="1768972"/>
                <a:gridCol w="1294372"/>
                <a:gridCol w="1294374"/>
              </a:tblGrid>
              <a:tr h="464776">
                <a:tc rowSpan="2">
                  <a:txBody>
                    <a:bodyPr/>
                    <a:lstStyle/>
                    <a:p>
                      <a:pPr algn="ctr"/>
                      <a:r>
                        <a:rPr lang="en-US" sz="1800" b="1" dirty="0" smtClean="0">
                          <a:solidFill>
                            <a:schemeClr val="bg1"/>
                          </a:solidFill>
                        </a:rPr>
                        <a:t>NO</a:t>
                      </a:r>
                      <a:endParaRPr lang="en-US" sz="1800" b="1" dirty="0">
                        <a:solidFill>
                          <a:schemeClr val="bg1"/>
                        </a:solidFill>
                      </a:endParaRPr>
                    </a:p>
                  </a:txBody>
                  <a:tcPr marT="45735" marB="45735" anchor="ctr">
                    <a:solidFill>
                      <a:srgbClr val="002060"/>
                    </a:solidFill>
                  </a:tcPr>
                </a:tc>
                <a:tc rowSpan="2">
                  <a:txBody>
                    <a:bodyPr/>
                    <a:lstStyle/>
                    <a:p>
                      <a:pPr algn="ctr"/>
                      <a:r>
                        <a:rPr lang="en-US" sz="1800" b="1" dirty="0" smtClean="0">
                          <a:solidFill>
                            <a:schemeClr val="bg1"/>
                          </a:solidFill>
                        </a:rPr>
                        <a:t>JABATAN AKADEMIK DOSEN</a:t>
                      </a:r>
                      <a:endParaRPr lang="en-US" sz="1800" b="1" dirty="0">
                        <a:solidFill>
                          <a:schemeClr val="bg1"/>
                        </a:solidFill>
                      </a:endParaRPr>
                    </a:p>
                  </a:txBody>
                  <a:tcPr marT="45735" marB="45735" anchor="ctr">
                    <a:solidFill>
                      <a:srgbClr val="002060"/>
                    </a:solidFill>
                  </a:tcPr>
                </a:tc>
                <a:tc rowSpan="2">
                  <a:txBody>
                    <a:bodyPr/>
                    <a:lstStyle/>
                    <a:p>
                      <a:pPr algn="ctr"/>
                      <a:r>
                        <a:rPr lang="en-US" sz="1600" b="1" dirty="0" smtClean="0">
                          <a:solidFill>
                            <a:schemeClr val="bg1"/>
                          </a:solidFill>
                        </a:rPr>
                        <a:t>KUALIFIKASI AKADEMIK</a:t>
                      </a:r>
                      <a:endParaRPr lang="en-US" sz="1600" b="1" dirty="0">
                        <a:solidFill>
                          <a:schemeClr val="bg1"/>
                        </a:solidFill>
                      </a:endParaRPr>
                    </a:p>
                  </a:txBody>
                  <a:tcPr marT="45735" marB="45735" anchor="ctr">
                    <a:solidFill>
                      <a:srgbClr val="002060"/>
                    </a:solidFill>
                  </a:tcPr>
                </a:tc>
                <a:tc gridSpan="3">
                  <a:txBody>
                    <a:bodyPr/>
                    <a:lstStyle/>
                    <a:p>
                      <a:pPr algn="ctr"/>
                      <a:r>
                        <a:rPr lang="en-US" sz="1800" b="1" dirty="0" smtClean="0">
                          <a:solidFill>
                            <a:schemeClr val="bg1"/>
                          </a:solidFill>
                        </a:rPr>
                        <a:t>BIMBINGAN TUGAS AKHIR</a:t>
                      </a:r>
                      <a:endParaRPr lang="en-US" sz="1800" b="1" dirty="0">
                        <a:solidFill>
                          <a:schemeClr val="bg1"/>
                        </a:solidFill>
                      </a:endParaRPr>
                    </a:p>
                  </a:txBody>
                  <a:tcPr marT="45735" marB="45735" anchor="ctr">
                    <a:solidFill>
                      <a:srgbClr val="002060"/>
                    </a:solidFill>
                  </a:tcPr>
                </a:tc>
                <a:tc hMerge="1">
                  <a:txBody>
                    <a:bodyPr/>
                    <a:lstStyle/>
                    <a:p>
                      <a:endParaRPr lang="en-US" dirty="0"/>
                    </a:p>
                  </a:txBody>
                  <a:tcPr/>
                </a:tc>
                <a:tc hMerge="1">
                  <a:txBody>
                    <a:bodyPr/>
                    <a:lstStyle/>
                    <a:p>
                      <a:endParaRPr lang="en-US" dirty="0"/>
                    </a:p>
                  </a:txBody>
                  <a:tcPr/>
                </a:tc>
              </a:tr>
              <a:tr h="579304">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pPr algn="ctr"/>
                      <a:r>
                        <a:rPr lang="en-US" sz="1600" b="1" dirty="0" err="1" smtClean="0">
                          <a:solidFill>
                            <a:schemeClr val="bg1"/>
                          </a:solidFill>
                        </a:rPr>
                        <a:t>Skripsi</a:t>
                      </a:r>
                      <a:r>
                        <a:rPr lang="en-US" sz="1600" b="1" dirty="0" smtClean="0">
                          <a:solidFill>
                            <a:schemeClr val="bg1"/>
                          </a:solidFill>
                        </a:rPr>
                        <a:t>/</a:t>
                      </a:r>
                      <a:endParaRPr lang="id-ID" sz="1600" b="1" dirty="0" smtClean="0">
                        <a:solidFill>
                          <a:schemeClr val="bg1"/>
                        </a:solidFill>
                      </a:endParaRPr>
                    </a:p>
                    <a:p>
                      <a:pPr algn="ctr"/>
                      <a:r>
                        <a:rPr lang="en-US" sz="1600" b="1" dirty="0" err="1" smtClean="0">
                          <a:solidFill>
                            <a:schemeClr val="bg1"/>
                          </a:solidFill>
                        </a:rPr>
                        <a:t>Tugas</a:t>
                      </a:r>
                      <a:r>
                        <a:rPr lang="en-US" sz="1600" b="1" dirty="0" smtClean="0">
                          <a:solidFill>
                            <a:schemeClr val="bg1"/>
                          </a:solidFill>
                        </a:rPr>
                        <a:t> </a:t>
                      </a:r>
                      <a:r>
                        <a:rPr lang="en-US" sz="1600" b="1" dirty="0" err="1" smtClean="0">
                          <a:solidFill>
                            <a:schemeClr val="bg1"/>
                          </a:solidFill>
                        </a:rPr>
                        <a:t>Akhir</a:t>
                      </a:r>
                      <a:endParaRPr lang="en-US" sz="1600" b="1" dirty="0">
                        <a:solidFill>
                          <a:schemeClr val="bg1"/>
                        </a:solidFill>
                      </a:endParaRPr>
                    </a:p>
                  </a:txBody>
                  <a:tcPr marT="45735" marB="45735" anchor="ctr">
                    <a:solidFill>
                      <a:srgbClr val="002060"/>
                    </a:solidFill>
                  </a:tcPr>
                </a:tc>
                <a:tc>
                  <a:txBody>
                    <a:bodyPr/>
                    <a:lstStyle/>
                    <a:p>
                      <a:pPr algn="ctr"/>
                      <a:r>
                        <a:rPr lang="en-US" sz="1800" b="1" dirty="0" err="1" smtClean="0">
                          <a:solidFill>
                            <a:schemeClr val="bg1"/>
                          </a:solidFill>
                        </a:rPr>
                        <a:t>Tesis</a:t>
                      </a:r>
                      <a:endParaRPr lang="en-US" sz="1800" b="1" dirty="0">
                        <a:solidFill>
                          <a:schemeClr val="bg1"/>
                        </a:solidFill>
                      </a:endParaRPr>
                    </a:p>
                  </a:txBody>
                  <a:tcPr marT="45735" marB="45735" anchor="ctr">
                    <a:solidFill>
                      <a:srgbClr val="002060"/>
                    </a:solidFill>
                  </a:tcPr>
                </a:tc>
                <a:tc>
                  <a:txBody>
                    <a:bodyPr/>
                    <a:lstStyle/>
                    <a:p>
                      <a:pPr algn="ctr"/>
                      <a:r>
                        <a:rPr lang="en-US" sz="1800" b="1" dirty="0" err="1" smtClean="0">
                          <a:solidFill>
                            <a:schemeClr val="bg1"/>
                          </a:solidFill>
                        </a:rPr>
                        <a:t>Disertasi</a:t>
                      </a:r>
                      <a:endParaRPr lang="en-US" sz="1800" b="1" dirty="0">
                        <a:solidFill>
                          <a:schemeClr val="bg1"/>
                        </a:solidFill>
                      </a:endParaRPr>
                    </a:p>
                  </a:txBody>
                  <a:tcPr marT="45735" marB="45735" anchor="ctr">
                    <a:solidFill>
                      <a:srgbClr val="002060"/>
                    </a:solidFill>
                  </a:tcPr>
                </a:tc>
              </a:tr>
              <a:tr h="365876">
                <a:tc rowSpan="2">
                  <a:txBody>
                    <a:bodyPr/>
                    <a:lstStyle/>
                    <a:p>
                      <a:r>
                        <a:rPr lang="en-US" sz="1800" dirty="0" smtClean="0"/>
                        <a:t>1</a:t>
                      </a:r>
                      <a:endParaRPr lang="en-US" sz="1800" dirty="0"/>
                    </a:p>
                  </a:txBody>
                  <a:tcPr marT="45735" marB="45735"/>
                </a:tc>
                <a:tc rowSpan="2">
                  <a:txBody>
                    <a:bodyPr/>
                    <a:lstStyle/>
                    <a:p>
                      <a:r>
                        <a:rPr lang="en-US" sz="1800" dirty="0" err="1" smtClean="0"/>
                        <a:t>Asisten</a:t>
                      </a:r>
                      <a:r>
                        <a:rPr lang="en-US" sz="1800" baseline="0" dirty="0" smtClean="0"/>
                        <a:t> </a:t>
                      </a:r>
                      <a:r>
                        <a:rPr lang="en-US" sz="1800" baseline="0" dirty="0" err="1" smtClean="0"/>
                        <a:t>Ahli</a:t>
                      </a:r>
                      <a:endParaRPr lang="en-US" sz="1800" dirty="0"/>
                    </a:p>
                  </a:txBody>
                  <a:tcPr marT="45735" marB="45735"/>
                </a:tc>
                <a:tc>
                  <a:txBody>
                    <a:bodyPr/>
                    <a:lstStyle/>
                    <a:p>
                      <a:pPr algn="ctr"/>
                      <a:r>
                        <a:rPr lang="en-US" sz="1800" dirty="0" smtClean="0"/>
                        <a:t>Magister</a:t>
                      </a:r>
                      <a:endParaRPr lang="en-US" sz="1800" dirty="0"/>
                    </a:p>
                  </a:txBody>
                  <a:tcPr marT="45735" marB="45735"/>
                </a:tc>
                <a:tc>
                  <a:txBody>
                    <a:bodyPr/>
                    <a:lstStyle/>
                    <a:p>
                      <a:pPr algn="ctr"/>
                      <a:r>
                        <a:rPr lang="en-US" sz="1800" dirty="0" smtClean="0"/>
                        <a:t>M</a:t>
                      </a:r>
                      <a:endParaRPr lang="en-US" sz="1800" dirty="0"/>
                    </a:p>
                  </a:txBody>
                  <a:tcPr marT="45735" marB="45735"/>
                </a:tc>
                <a:tc>
                  <a:txBody>
                    <a:bodyPr/>
                    <a:lstStyle/>
                    <a:p>
                      <a:pPr algn="ctr"/>
                      <a:r>
                        <a:rPr lang="en-US" sz="1800" dirty="0" smtClean="0"/>
                        <a:t>-</a:t>
                      </a:r>
                      <a:endParaRPr lang="en-US" sz="1800" dirty="0"/>
                    </a:p>
                  </a:txBody>
                  <a:tcPr marT="45735" marB="45735"/>
                </a:tc>
                <a:tc>
                  <a:txBody>
                    <a:bodyPr/>
                    <a:lstStyle/>
                    <a:p>
                      <a:pPr algn="ctr"/>
                      <a:r>
                        <a:rPr lang="en-US" sz="1800" dirty="0" smtClean="0"/>
                        <a:t>-</a:t>
                      </a:r>
                      <a:endParaRPr lang="en-US" sz="1800" dirty="0"/>
                    </a:p>
                  </a:txBody>
                  <a:tcPr marT="45735" marB="45735"/>
                </a:tc>
              </a:tr>
              <a:tr h="365876">
                <a:tc vMerge="1">
                  <a:txBody>
                    <a:bodyPr/>
                    <a:lstStyle/>
                    <a:p>
                      <a:endParaRPr lang="en-US" dirty="0"/>
                    </a:p>
                  </a:txBody>
                  <a:tcPr/>
                </a:tc>
                <a:tc vMerge="1">
                  <a:txBody>
                    <a:bodyPr/>
                    <a:lstStyle/>
                    <a:p>
                      <a:endParaRPr lang="en-US" dirty="0"/>
                    </a:p>
                  </a:txBody>
                  <a:tcPr/>
                </a:tc>
                <a:tc>
                  <a:txBody>
                    <a:bodyPr/>
                    <a:lstStyle/>
                    <a:p>
                      <a:pPr algn="ctr"/>
                      <a:r>
                        <a:rPr lang="en-US" sz="1800" dirty="0" err="1" smtClean="0"/>
                        <a:t>Doktor</a:t>
                      </a:r>
                      <a:endParaRPr lang="en-US" sz="1800" dirty="0"/>
                    </a:p>
                  </a:txBody>
                  <a:tcPr marT="45735" marB="45735"/>
                </a:tc>
                <a:tc>
                  <a:txBody>
                    <a:bodyPr/>
                    <a:lstStyle/>
                    <a:p>
                      <a:pPr algn="ctr"/>
                      <a:r>
                        <a:rPr lang="en-US" sz="1800" dirty="0" smtClean="0"/>
                        <a:t>M</a:t>
                      </a:r>
                      <a:endParaRPr lang="en-US" sz="1800" dirty="0"/>
                    </a:p>
                  </a:txBody>
                  <a:tcPr marT="45735" marB="45735"/>
                </a:tc>
                <a:tc>
                  <a:txBody>
                    <a:bodyPr/>
                    <a:lstStyle/>
                    <a:p>
                      <a:pPr algn="ctr"/>
                      <a:r>
                        <a:rPr lang="en-US" sz="1800" dirty="0" smtClean="0"/>
                        <a:t>B</a:t>
                      </a:r>
                      <a:endParaRPr lang="en-US" sz="1800" dirty="0"/>
                    </a:p>
                  </a:txBody>
                  <a:tcPr marT="45735" marB="45735"/>
                </a:tc>
                <a:tc>
                  <a:txBody>
                    <a:bodyPr/>
                    <a:lstStyle/>
                    <a:p>
                      <a:pPr algn="ctr"/>
                      <a:r>
                        <a:rPr lang="en-US" sz="1800" dirty="0" smtClean="0"/>
                        <a:t>-</a:t>
                      </a:r>
                      <a:endParaRPr lang="en-US" sz="1800" dirty="0"/>
                    </a:p>
                  </a:txBody>
                  <a:tcPr marT="45735" marB="45735"/>
                </a:tc>
              </a:tr>
              <a:tr h="365876">
                <a:tc rowSpan="2">
                  <a:txBody>
                    <a:bodyPr/>
                    <a:lstStyle/>
                    <a:p>
                      <a:r>
                        <a:rPr lang="en-US" sz="1800" dirty="0" smtClean="0"/>
                        <a:t>2</a:t>
                      </a:r>
                      <a:endParaRPr lang="en-US" sz="1800" dirty="0"/>
                    </a:p>
                  </a:txBody>
                  <a:tcPr marT="45735" marB="45735"/>
                </a:tc>
                <a:tc rowSpan="2">
                  <a:txBody>
                    <a:bodyPr/>
                    <a:lstStyle/>
                    <a:p>
                      <a:r>
                        <a:rPr lang="en-US" sz="1800" dirty="0" err="1" smtClean="0"/>
                        <a:t>Lektor</a:t>
                      </a:r>
                      <a:endParaRPr lang="en-US" sz="1800" dirty="0"/>
                    </a:p>
                  </a:txBody>
                  <a:tcPr marT="45735" marB="45735"/>
                </a:tc>
                <a:tc>
                  <a:txBody>
                    <a:bodyPr/>
                    <a:lstStyle/>
                    <a:p>
                      <a:pPr algn="ctr"/>
                      <a:r>
                        <a:rPr lang="en-US" sz="1800" dirty="0" smtClean="0"/>
                        <a:t>Magister</a:t>
                      </a:r>
                      <a:endParaRPr lang="en-US" sz="1800" dirty="0"/>
                    </a:p>
                  </a:txBody>
                  <a:tcPr marT="45735" marB="45735">
                    <a:solidFill>
                      <a:srgbClr val="FFFF00"/>
                    </a:solidFill>
                  </a:tcPr>
                </a:tc>
                <a:tc>
                  <a:txBody>
                    <a:bodyPr/>
                    <a:lstStyle/>
                    <a:p>
                      <a:pPr algn="ctr"/>
                      <a:r>
                        <a:rPr lang="en-US" sz="1800" dirty="0" smtClean="0"/>
                        <a:t>M</a:t>
                      </a:r>
                      <a:endParaRPr lang="en-US" sz="1800" dirty="0"/>
                    </a:p>
                  </a:txBody>
                  <a:tcPr marT="45735" marB="45735"/>
                </a:tc>
                <a:tc>
                  <a:txBody>
                    <a:bodyPr/>
                    <a:lstStyle/>
                    <a:p>
                      <a:pPr algn="ctr"/>
                      <a:r>
                        <a:rPr lang="en-US" sz="1800" dirty="0" smtClean="0"/>
                        <a:t>B*</a:t>
                      </a:r>
                      <a:endParaRPr lang="en-US" sz="1800" dirty="0"/>
                    </a:p>
                  </a:txBody>
                  <a:tcPr marT="45735" marB="45735">
                    <a:solidFill>
                      <a:srgbClr val="FFFF00"/>
                    </a:solidFill>
                  </a:tcPr>
                </a:tc>
                <a:tc>
                  <a:txBody>
                    <a:bodyPr/>
                    <a:lstStyle/>
                    <a:p>
                      <a:pPr algn="ctr"/>
                      <a:r>
                        <a:rPr lang="en-US" sz="1800" dirty="0" smtClean="0"/>
                        <a:t>-</a:t>
                      </a:r>
                      <a:endParaRPr lang="en-US" sz="1800" dirty="0"/>
                    </a:p>
                  </a:txBody>
                  <a:tcPr marT="45735" marB="45735"/>
                </a:tc>
              </a:tr>
              <a:tr h="365876">
                <a:tc vMerge="1">
                  <a:txBody>
                    <a:bodyPr/>
                    <a:lstStyle/>
                    <a:p>
                      <a:endParaRPr lang="en-US" dirty="0"/>
                    </a:p>
                  </a:txBody>
                  <a:tcPr/>
                </a:tc>
                <a:tc vMerge="1">
                  <a:txBody>
                    <a:bodyPr/>
                    <a:lstStyle/>
                    <a:p>
                      <a:endParaRPr lang="en-US" dirty="0"/>
                    </a:p>
                  </a:txBody>
                  <a:tcPr/>
                </a:tc>
                <a:tc>
                  <a:txBody>
                    <a:bodyPr/>
                    <a:lstStyle/>
                    <a:p>
                      <a:pPr algn="ctr"/>
                      <a:r>
                        <a:rPr lang="en-US" sz="1800" dirty="0" err="1" smtClean="0"/>
                        <a:t>Doktor</a:t>
                      </a:r>
                      <a:endParaRPr lang="en-US" sz="1800" dirty="0"/>
                    </a:p>
                  </a:txBody>
                  <a:tcPr marT="45735" marB="45735"/>
                </a:tc>
                <a:tc>
                  <a:txBody>
                    <a:bodyPr/>
                    <a:lstStyle/>
                    <a:p>
                      <a:pPr algn="ctr"/>
                      <a:r>
                        <a:rPr lang="en-US" sz="1800" dirty="0" smtClean="0"/>
                        <a:t>M</a:t>
                      </a:r>
                      <a:endParaRPr lang="en-US" sz="1800" dirty="0"/>
                    </a:p>
                  </a:txBody>
                  <a:tcPr marT="45735" marB="45735"/>
                </a:tc>
                <a:tc>
                  <a:txBody>
                    <a:bodyPr/>
                    <a:lstStyle/>
                    <a:p>
                      <a:pPr algn="ctr"/>
                      <a:r>
                        <a:rPr lang="en-US" sz="1800" dirty="0" smtClean="0"/>
                        <a:t>M</a:t>
                      </a:r>
                      <a:endParaRPr lang="en-US" sz="1800" dirty="0"/>
                    </a:p>
                  </a:txBody>
                  <a:tcPr marT="45735" marB="45735"/>
                </a:tc>
                <a:tc>
                  <a:txBody>
                    <a:bodyPr/>
                    <a:lstStyle/>
                    <a:p>
                      <a:pPr algn="ctr"/>
                      <a:r>
                        <a:rPr lang="en-US" sz="1800" dirty="0" smtClean="0"/>
                        <a:t>B</a:t>
                      </a:r>
                      <a:endParaRPr lang="en-US" sz="1800" dirty="0"/>
                    </a:p>
                  </a:txBody>
                  <a:tcPr marT="45735" marB="45735"/>
                </a:tc>
              </a:tr>
              <a:tr h="365876">
                <a:tc rowSpan="2">
                  <a:txBody>
                    <a:bodyPr/>
                    <a:lstStyle/>
                    <a:p>
                      <a:r>
                        <a:rPr lang="en-US" sz="1800" dirty="0" smtClean="0"/>
                        <a:t>3</a:t>
                      </a:r>
                      <a:endParaRPr lang="en-US" sz="1800" dirty="0"/>
                    </a:p>
                  </a:txBody>
                  <a:tcPr marT="45735" marB="45735"/>
                </a:tc>
                <a:tc rowSpan="2">
                  <a:txBody>
                    <a:bodyPr/>
                    <a:lstStyle/>
                    <a:p>
                      <a:r>
                        <a:rPr lang="en-US" sz="1800" dirty="0" err="1" smtClean="0"/>
                        <a:t>Lektor</a:t>
                      </a:r>
                      <a:r>
                        <a:rPr lang="en-US" sz="1800" dirty="0" smtClean="0"/>
                        <a:t> </a:t>
                      </a:r>
                      <a:r>
                        <a:rPr lang="en-US" sz="1800" dirty="0" err="1" smtClean="0"/>
                        <a:t>Kepala</a:t>
                      </a:r>
                      <a:endParaRPr lang="en-US" sz="1800" dirty="0"/>
                    </a:p>
                  </a:txBody>
                  <a:tcPr marT="45735" marB="45735"/>
                </a:tc>
                <a:tc>
                  <a:txBody>
                    <a:bodyPr/>
                    <a:lstStyle/>
                    <a:p>
                      <a:pPr algn="ctr"/>
                      <a:r>
                        <a:rPr lang="en-US" sz="1800" dirty="0" smtClean="0"/>
                        <a:t>Magister</a:t>
                      </a:r>
                      <a:endParaRPr lang="en-US" sz="1800" dirty="0"/>
                    </a:p>
                  </a:txBody>
                  <a:tcPr marT="45735" marB="45735">
                    <a:solidFill>
                      <a:srgbClr val="FFFF00"/>
                    </a:solidFill>
                  </a:tcPr>
                </a:tc>
                <a:tc>
                  <a:txBody>
                    <a:bodyPr/>
                    <a:lstStyle/>
                    <a:p>
                      <a:pPr algn="ctr"/>
                      <a:r>
                        <a:rPr lang="en-US" sz="1800" dirty="0" smtClean="0"/>
                        <a:t>M</a:t>
                      </a:r>
                      <a:endParaRPr lang="en-US" sz="1800" dirty="0"/>
                    </a:p>
                  </a:txBody>
                  <a:tcPr marT="45735" marB="45735"/>
                </a:tc>
                <a:tc>
                  <a:txBody>
                    <a:bodyPr/>
                    <a:lstStyle/>
                    <a:p>
                      <a:pPr algn="ctr"/>
                      <a:r>
                        <a:rPr lang="en-US" sz="1800" dirty="0" smtClean="0"/>
                        <a:t>M</a:t>
                      </a:r>
                      <a:endParaRPr lang="en-US" sz="1800" dirty="0"/>
                    </a:p>
                  </a:txBody>
                  <a:tcPr marT="45735" marB="45735">
                    <a:solidFill>
                      <a:srgbClr val="FFFF00"/>
                    </a:solidFill>
                  </a:tcPr>
                </a:tc>
                <a:tc>
                  <a:txBody>
                    <a:bodyPr/>
                    <a:lstStyle/>
                    <a:p>
                      <a:pPr algn="ctr"/>
                      <a:r>
                        <a:rPr lang="en-US" sz="1800" dirty="0" smtClean="0"/>
                        <a:t>B</a:t>
                      </a:r>
                      <a:endParaRPr lang="en-US" sz="1800" dirty="0"/>
                    </a:p>
                  </a:txBody>
                  <a:tcPr marT="45735" marB="45735">
                    <a:solidFill>
                      <a:srgbClr val="FFFF00"/>
                    </a:solidFill>
                  </a:tcPr>
                </a:tc>
              </a:tr>
              <a:tr h="365876">
                <a:tc vMerge="1">
                  <a:txBody>
                    <a:bodyPr/>
                    <a:lstStyle/>
                    <a:p>
                      <a:endParaRPr lang="en-US" dirty="0"/>
                    </a:p>
                  </a:txBody>
                  <a:tcPr/>
                </a:tc>
                <a:tc vMerge="1">
                  <a:txBody>
                    <a:bodyPr/>
                    <a:lstStyle/>
                    <a:p>
                      <a:endParaRPr lang="en-US" dirty="0"/>
                    </a:p>
                  </a:txBody>
                  <a:tcPr/>
                </a:tc>
                <a:tc>
                  <a:txBody>
                    <a:bodyPr/>
                    <a:lstStyle/>
                    <a:p>
                      <a:pPr algn="ctr"/>
                      <a:r>
                        <a:rPr lang="en-US" sz="1800" dirty="0" err="1" smtClean="0"/>
                        <a:t>Doktor</a:t>
                      </a:r>
                      <a:endParaRPr lang="en-US" sz="1800" dirty="0"/>
                    </a:p>
                  </a:txBody>
                  <a:tcPr marT="45735" marB="45735"/>
                </a:tc>
                <a:tc>
                  <a:txBody>
                    <a:bodyPr/>
                    <a:lstStyle/>
                    <a:p>
                      <a:pPr algn="ctr"/>
                      <a:r>
                        <a:rPr lang="en-US" sz="1800" dirty="0" smtClean="0"/>
                        <a:t>M</a:t>
                      </a:r>
                      <a:endParaRPr lang="en-US" sz="1800" dirty="0"/>
                    </a:p>
                  </a:txBody>
                  <a:tcPr marT="45735" marB="45735"/>
                </a:tc>
                <a:tc>
                  <a:txBody>
                    <a:bodyPr/>
                    <a:lstStyle/>
                    <a:p>
                      <a:pPr algn="ctr"/>
                      <a:r>
                        <a:rPr lang="en-US" sz="1800" dirty="0" smtClean="0"/>
                        <a:t>M</a:t>
                      </a:r>
                      <a:endParaRPr lang="en-US" sz="1800" dirty="0"/>
                    </a:p>
                  </a:txBody>
                  <a:tcPr marT="45735" marB="45735"/>
                </a:tc>
                <a:tc>
                  <a:txBody>
                    <a:bodyPr/>
                    <a:lstStyle/>
                    <a:p>
                      <a:pPr algn="ctr"/>
                      <a:r>
                        <a:rPr lang="en-US" sz="1800" dirty="0" smtClean="0"/>
                        <a:t>B/M**</a:t>
                      </a:r>
                      <a:endParaRPr lang="en-US" sz="1800" dirty="0"/>
                    </a:p>
                  </a:txBody>
                  <a:tcPr marT="45735" marB="45735"/>
                </a:tc>
              </a:tr>
              <a:tr h="365876">
                <a:tc>
                  <a:txBody>
                    <a:bodyPr/>
                    <a:lstStyle/>
                    <a:p>
                      <a:r>
                        <a:rPr lang="en-US" sz="1800" dirty="0" smtClean="0"/>
                        <a:t>4</a:t>
                      </a:r>
                      <a:endParaRPr lang="en-US" sz="1800" dirty="0"/>
                    </a:p>
                  </a:txBody>
                  <a:tcPr marT="45735" marB="45735"/>
                </a:tc>
                <a:tc>
                  <a:txBody>
                    <a:bodyPr/>
                    <a:lstStyle/>
                    <a:p>
                      <a:r>
                        <a:rPr lang="en-US" sz="1800" dirty="0" err="1" smtClean="0"/>
                        <a:t>Profesor</a:t>
                      </a:r>
                      <a:endParaRPr lang="en-US" sz="1800" dirty="0"/>
                    </a:p>
                  </a:txBody>
                  <a:tcPr marT="45735" marB="45735"/>
                </a:tc>
                <a:tc>
                  <a:txBody>
                    <a:bodyPr/>
                    <a:lstStyle/>
                    <a:p>
                      <a:pPr algn="ctr"/>
                      <a:r>
                        <a:rPr lang="en-US" sz="1800" dirty="0" err="1" smtClean="0"/>
                        <a:t>Doktor</a:t>
                      </a:r>
                      <a:endParaRPr lang="en-US" sz="1800" dirty="0"/>
                    </a:p>
                  </a:txBody>
                  <a:tcPr marT="45735" marB="45735"/>
                </a:tc>
                <a:tc>
                  <a:txBody>
                    <a:bodyPr/>
                    <a:lstStyle/>
                    <a:p>
                      <a:pPr algn="ctr"/>
                      <a:r>
                        <a:rPr lang="en-US" sz="1800" dirty="0" smtClean="0"/>
                        <a:t>M</a:t>
                      </a:r>
                      <a:endParaRPr lang="en-US" sz="1800" dirty="0"/>
                    </a:p>
                  </a:txBody>
                  <a:tcPr marT="45735" marB="45735"/>
                </a:tc>
                <a:tc>
                  <a:txBody>
                    <a:bodyPr/>
                    <a:lstStyle/>
                    <a:p>
                      <a:pPr algn="ctr"/>
                      <a:r>
                        <a:rPr lang="en-US" sz="1800" dirty="0" smtClean="0"/>
                        <a:t>M</a:t>
                      </a:r>
                      <a:endParaRPr lang="en-US" sz="1800" dirty="0"/>
                    </a:p>
                  </a:txBody>
                  <a:tcPr marT="45735" marB="45735"/>
                </a:tc>
                <a:tc>
                  <a:txBody>
                    <a:bodyPr/>
                    <a:lstStyle/>
                    <a:p>
                      <a:pPr algn="ctr"/>
                      <a:r>
                        <a:rPr lang="en-US" sz="1800" dirty="0" smtClean="0"/>
                        <a:t>M</a:t>
                      </a:r>
                      <a:endParaRPr lang="en-US" sz="1800" dirty="0"/>
                    </a:p>
                  </a:txBody>
                  <a:tcPr marT="45735" marB="45735"/>
                </a:tc>
              </a:tr>
            </a:tbl>
          </a:graphicData>
        </a:graphic>
      </p:graphicFrame>
      <p:sp>
        <p:nvSpPr>
          <p:cNvPr id="7" name="TextBox 1"/>
          <p:cNvSpPr txBox="1">
            <a:spLocks noChangeArrowheads="1"/>
          </p:cNvSpPr>
          <p:nvPr/>
        </p:nvSpPr>
        <p:spPr bwMode="auto">
          <a:xfrm>
            <a:off x="214282" y="1314438"/>
            <a:ext cx="8659812" cy="400110"/>
          </a:xfrm>
          <a:prstGeom prst="rect">
            <a:avLst/>
          </a:prstGeom>
          <a:noFill/>
          <a:ln w="9525">
            <a:noFill/>
            <a:miter lim="800000"/>
            <a:headEnd/>
            <a:tailEnd/>
          </a:ln>
        </p:spPr>
        <p:txBody>
          <a:bodyPr wrap="square">
            <a:spAutoFit/>
          </a:bodyPr>
          <a:lstStyle/>
          <a:p>
            <a:r>
              <a:rPr lang="en-US" altLang="en-US" sz="2000" b="1" dirty="0" smtClean="0"/>
              <a:t>BIMBINGAN </a:t>
            </a:r>
            <a:r>
              <a:rPr lang="en-US" altLang="en-US" sz="2000" b="1" dirty="0" err="1" smtClean="0"/>
              <a:t>revisi</a:t>
            </a:r>
            <a:r>
              <a:rPr lang="en-US" altLang="en-US" sz="2000" b="1" dirty="0" smtClean="0"/>
              <a:t> </a:t>
            </a:r>
            <a:r>
              <a:rPr lang="id-ID" altLang="en-US" sz="2000" b="1" dirty="0" smtClean="0"/>
              <a:t>P</a:t>
            </a:r>
            <a:r>
              <a:rPr lang="en-US" altLang="en-US" sz="2000" b="1" dirty="0" err="1" smtClean="0"/>
              <a:t>ermenpan</a:t>
            </a:r>
            <a:r>
              <a:rPr lang="id-ID" altLang="en-US" sz="2000" b="1" dirty="0" smtClean="0"/>
              <a:t> dan RB No.</a:t>
            </a:r>
            <a:r>
              <a:rPr lang="en-US" altLang="en-US" sz="2000" b="1" dirty="0" smtClean="0"/>
              <a:t> 46 </a:t>
            </a:r>
            <a:r>
              <a:rPr lang="en-US" altLang="en-US" sz="2000" b="1" dirty="0"/>
              <a:t>-</a:t>
            </a:r>
            <a:r>
              <a:rPr lang="en-US" altLang="en-US" sz="2000" b="1" dirty="0" smtClean="0"/>
              <a:t>2013</a:t>
            </a:r>
            <a:endParaRPr lang="en-US" altLang="en-US" sz="2000" b="1" dirty="0"/>
          </a:p>
        </p:txBody>
      </p:sp>
      <p:sp>
        <p:nvSpPr>
          <p:cNvPr id="8" name="TextBox 2"/>
          <p:cNvSpPr txBox="1">
            <a:spLocks noChangeArrowheads="1"/>
          </p:cNvSpPr>
          <p:nvPr/>
        </p:nvSpPr>
        <p:spPr bwMode="auto">
          <a:xfrm>
            <a:off x="414773" y="5528412"/>
            <a:ext cx="8501090" cy="1200329"/>
          </a:xfrm>
          <a:prstGeom prst="rect">
            <a:avLst/>
          </a:prstGeom>
          <a:noFill/>
          <a:ln w="9525">
            <a:noFill/>
            <a:miter lim="800000"/>
            <a:headEnd/>
            <a:tailEnd/>
          </a:ln>
        </p:spPr>
        <p:txBody>
          <a:bodyPr wrap="square">
            <a:spAutoFit/>
          </a:bodyPr>
          <a:lstStyle/>
          <a:p>
            <a:pPr eaLnBrk="1" hangingPunct="1"/>
            <a:r>
              <a:rPr lang="en-US" altLang="en-US" dirty="0" smtClean="0"/>
              <a:t>   </a:t>
            </a:r>
            <a:r>
              <a:rPr lang="id-ID" altLang="en-US" dirty="0" smtClean="0"/>
              <a:t>*</a:t>
            </a:r>
            <a:r>
              <a:rPr lang="en-US" altLang="en-US" dirty="0" smtClean="0"/>
              <a:t>   = </a:t>
            </a:r>
            <a:r>
              <a:rPr lang="id-ID" altLang="en-US" dirty="0" smtClean="0"/>
              <a:t>Golongan </a:t>
            </a:r>
            <a:r>
              <a:rPr lang="id-ID" altLang="en-US" dirty="0"/>
              <a:t>III </a:t>
            </a:r>
            <a:r>
              <a:rPr lang="en-US" altLang="en-US" dirty="0"/>
              <a:t>d</a:t>
            </a:r>
          </a:p>
          <a:p>
            <a:pPr eaLnBrk="1" hangingPunct="1"/>
            <a:r>
              <a:rPr lang="id-ID" altLang="en-US" dirty="0"/>
              <a:t>** </a:t>
            </a:r>
            <a:r>
              <a:rPr lang="en-US" altLang="en-US" dirty="0" smtClean="0"/>
              <a:t>   = </a:t>
            </a:r>
            <a:r>
              <a:rPr lang="id-ID" altLang="en-US" dirty="0" smtClean="0"/>
              <a:t>Lektor </a:t>
            </a:r>
            <a:r>
              <a:rPr lang="id-ID" altLang="en-US" dirty="0"/>
              <a:t>Kepala sebagai penulis utama pada jurnal internasional </a:t>
            </a:r>
            <a:r>
              <a:rPr lang="id-ID" altLang="en-US" dirty="0" smtClean="0"/>
              <a:t>bereputasi</a:t>
            </a:r>
            <a:endParaRPr lang="en-US" altLang="en-US" dirty="0" smtClean="0"/>
          </a:p>
          <a:p>
            <a:pPr eaLnBrk="1" hangingPunct="1"/>
            <a:r>
              <a:rPr lang="en-US" altLang="en-US" dirty="0" smtClean="0"/>
              <a:t>M     = </a:t>
            </a:r>
            <a:r>
              <a:rPr lang="en-US" altLang="en-US" dirty="0" err="1" smtClean="0"/>
              <a:t>Melaksanakan</a:t>
            </a:r>
            <a:endParaRPr lang="en-US" altLang="en-US" dirty="0" smtClean="0"/>
          </a:p>
          <a:p>
            <a:pPr eaLnBrk="1" hangingPunct="1"/>
            <a:r>
              <a:rPr lang="en-US" altLang="en-US" dirty="0" smtClean="0"/>
              <a:t>B      = </a:t>
            </a:r>
            <a:r>
              <a:rPr lang="en-US" altLang="en-US" dirty="0" err="1" smtClean="0"/>
              <a:t>Membantu</a:t>
            </a:r>
            <a:endParaRPr lang="en-US" altLang="en-US" dirty="0"/>
          </a:p>
        </p:txBody>
      </p:sp>
      <p:sp>
        <p:nvSpPr>
          <p:cNvPr id="9" name="Title 1"/>
          <p:cNvSpPr txBox="1">
            <a:spLocks/>
          </p:cNvSpPr>
          <p:nvPr/>
        </p:nvSpPr>
        <p:spPr bwMode="auto">
          <a:xfrm>
            <a:off x="22225" y="571480"/>
            <a:ext cx="9036050" cy="654050"/>
          </a:xfrm>
          <a:prstGeom prst="rect">
            <a:avLst/>
          </a:prstGeom>
          <a:noFill/>
          <a:ln w="9525">
            <a:noFill/>
            <a:miter lim="800000"/>
            <a:headEnd/>
            <a:tailEnd/>
          </a:ln>
        </p:spPr>
        <p:txBody>
          <a:bodyPr anchor="ctr"/>
          <a:lstStyle/>
          <a:p>
            <a:pPr algn="ctr" eaLnBrk="1" hangingPunct="1"/>
            <a:r>
              <a:rPr lang="en-US" altLang="en-US" sz="2100" b="1" dirty="0">
                <a:solidFill>
                  <a:srgbClr val="7030A0"/>
                </a:solidFill>
              </a:rPr>
              <a:t>LAMPIRAN VI. </a:t>
            </a:r>
            <a:r>
              <a:rPr lang="id-ID" altLang="en-US" sz="2100" b="1" dirty="0">
                <a:solidFill>
                  <a:srgbClr val="7030A0"/>
                </a:solidFill>
              </a:rPr>
              <a:t>TUGAS, WEWENANG DAN TANGGUNG JAWAB</a:t>
            </a:r>
            <a:r>
              <a:rPr lang="en-US" altLang="en-US" sz="2100" b="1" dirty="0">
                <a:solidFill>
                  <a:srgbClr val="7030A0"/>
                </a:solidFill>
              </a:rPr>
              <a:t> MEMBIMBING</a:t>
            </a:r>
          </a:p>
        </p:txBody>
      </p:sp>
    </p:spTree>
  </p:cSld>
  <p:clrMapOvr>
    <a:masterClrMapping/>
  </p:clrMapOvr>
  <p:transition>
    <p:dissolve/>
    <p:sndAc>
      <p:stSnd>
        <p:snd r:embed="rId2" name="drumroll.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bwMode="auto">
          <a:xfrm>
            <a:off x="457200" y="785794"/>
            <a:ext cx="8229600" cy="1066800"/>
          </a:xfrm>
          <a:prstGeom prst="rect">
            <a:avLst/>
          </a:prstGeom>
          <a:noFill/>
          <a:ln w="9525">
            <a:noFill/>
            <a:miter lim="800000"/>
            <a:headEnd/>
            <a:tailEnd/>
          </a:ln>
        </p:spPr>
        <p:txBody>
          <a:bodyPr anchor="ctr">
            <a:normAutofit fontScale="90000"/>
          </a:bodyPr>
          <a:lstStyle/>
          <a:p>
            <a:pPr algn="ctr" eaLnBrk="1" hangingPunct="1"/>
            <a:r>
              <a:rPr lang="id-ID" altLang="en-US" sz="3200" b="1" dirty="0" smtClean="0"/>
              <a:t>PEDOMAN OPERASIONAL</a:t>
            </a:r>
            <a:br>
              <a:rPr lang="id-ID" altLang="en-US" sz="3200" b="1" dirty="0" smtClean="0"/>
            </a:br>
            <a:r>
              <a:rPr lang="en-US" altLang="en-US" sz="3200" b="1" dirty="0" smtClean="0"/>
              <a:t>WEWENANG DAN TANGGUNG JAWAB DOSEN DALAM MELAKSANAKAN BIMBINGAN TA</a:t>
            </a:r>
            <a:endParaRPr lang="en-US" altLang="en-US" sz="2400" b="1" dirty="0"/>
          </a:p>
        </p:txBody>
      </p:sp>
      <p:graphicFrame>
        <p:nvGraphicFramePr>
          <p:cNvPr id="5" name="Table 4"/>
          <p:cNvGraphicFramePr>
            <a:graphicFrameLocks noGrp="1"/>
          </p:cNvGraphicFramePr>
          <p:nvPr/>
        </p:nvGraphicFramePr>
        <p:xfrm>
          <a:off x="214282" y="2080359"/>
          <a:ext cx="8715436" cy="4455710"/>
        </p:xfrm>
        <a:graphic>
          <a:graphicData uri="http://schemas.openxmlformats.org/drawingml/2006/table">
            <a:tbl>
              <a:tblPr firstRow="1" firstCol="1" bandRow="1">
                <a:tableStyleId>{5C22544A-7EE6-4342-B048-85BDC9FD1C3A}</a:tableStyleId>
              </a:tblPr>
              <a:tblGrid>
                <a:gridCol w="701971"/>
                <a:gridCol w="2237165"/>
                <a:gridCol w="1542873"/>
                <a:gridCol w="1465729"/>
                <a:gridCol w="254971"/>
                <a:gridCol w="1133614"/>
                <a:gridCol w="427627"/>
                <a:gridCol w="332463"/>
                <a:gridCol w="435799"/>
                <a:gridCol w="183224"/>
              </a:tblGrid>
              <a:tr h="299171">
                <a:tc rowSpan="2">
                  <a:txBody>
                    <a:bodyPr/>
                    <a:lstStyle/>
                    <a:p>
                      <a:pPr marL="0" marR="0" algn="ctr">
                        <a:lnSpc>
                          <a:spcPct val="100000"/>
                        </a:lnSpc>
                        <a:spcBef>
                          <a:spcPts val="0"/>
                        </a:spcBef>
                        <a:spcAft>
                          <a:spcPts val="0"/>
                        </a:spcAft>
                      </a:pPr>
                      <a:r>
                        <a:rPr lang="id-ID" sz="1800" b="1" dirty="0">
                          <a:solidFill>
                            <a:schemeClr val="bg1"/>
                          </a:solidFill>
                          <a:effectLst/>
                          <a:latin typeface="+mj-lt"/>
                          <a:ea typeface="Arial Unicode MS" panose="020B0604020202020204" pitchFamily="34" charset="-128"/>
                          <a:cs typeface="Arial Unicode MS" panose="020B0604020202020204" pitchFamily="34" charset="-128"/>
                        </a:rPr>
                        <a:t>NO</a:t>
                      </a:r>
                      <a:endParaRPr lang="en-US" sz="1800" b="1" dirty="0">
                        <a:solidFill>
                          <a:schemeClr val="bg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rgbClr val="002060"/>
                    </a:solidFill>
                  </a:tcPr>
                </a:tc>
                <a:tc rowSpan="2">
                  <a:txBody>
                    <a:bodyPr/>
                    <a:lstStyle/>
                    <a:p>
                      <a:pPr marL="0" marR="0" algn="ctr">
                        <a:lnSpc>
                          <a:spcPct val="100000"/>
                        </a:lnSpc>
                        <a:spcBef>
                          <a:spcPts val="0"/>
                        </a:spcBef>
                        <a:spcAft>
                          <a:spcPts val="0"/>
                        </a:spcAft>
                      </a:pPr>
                      <a:r>
                        <a:rPr lang="id-ID" sz="1800" b="1" dirty="0">
                          <a:solidFill>
                            <a:schemeClr val="bg1"/>
                          </a:solidFill>
                          <a:effectLst/>
                          <a:latin typeface="+mj-lt"/>
                          <a:ea typeface="Arial Unicode MS" panose="020B0604020202020204" pitchFamily="34" charset="-128"/>
                          <a:cs typeface="Arial Unicode MS" panose="020B0604020202020204" pitchFamily="34" charset="-128"/>
                        </a:rPr>
                        <a:t>JABATAN </a:t>
                      </a:r>
                      <a:r>
                        <a:rPr lang="id-ID" sz="1800" b="1" dirty="0" smtClean="0">
                          <a:solidFill>
                            <a:schemeClr val="bg1"/>
                          </a:solidFill>
                          <a:effectLst/>
                          <a:latin typeface="+mj-lt"/>
                          <a:ea typeface="Arial Unicode MS" panose="020B0604020202020204" pitchFamily="34" charset="-128"/>
                          <a:cs typeface="Arial Unicode MS" panose="020B0604020202020204" pitchFamily="34" charset="-128"/>
                        </a:rPr>
                        <a:t>KADEMIK </a:t>
                      </a:r>
                      <a:r>
                        <a:rPr lang="id-ID" sz="1800" b="1" dirty="0">
                          <a:solidFill>
                            <a:schemeClr val="bg1"/>
                          </a:solidFill>
                          <a:effectLst/>
                          <a:latin typeface="+mj-lt"/>
                          <a:ea typeface="Arial Unicode MS" panose="020B0604020202020204" pitchFamily="34" charset="-128"/>
                          <a:cs typeface="Arial Unicode MS" panose="020B0604020202020204" pitchFamily="34" charset="-128"/>
                        </a:rPr>
                        <a:t>DOSEN</a:t>
                      </a:r>
                      <a:endParaRPr lang="en-US" sz="1800" b="1" dirty="0">
                        <a:solidFill>
                          <a:schemeClr val="bg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rgbClr val="002060"/>
                    </a:solidFill>
                  </a:tcPr>
                </a:tc>
                <a:tc rowSpan="2">
                  <a:txBody>
                    <a:bodyPr/>
                    <a:lstStyle/>
                    <a:p>
                      <a:pPr marL="0" marR="0" algn="ctr">
                        <a:lnSpc>
                          <a:spcPct val="100000"/>
                        </a:lnSpc>
                        <a:spcBef>
                          <a:spcPts val="0"/>
                        </a:spcBef>
                        <a:spcAft>
                          <a:spcPts val="0"/>
                        </a:spcAft>
                      </a:pPr>
                      <a:r>
                        <a:rPr lang="id-ID" sz="1800" b="1" dirty="0">
                          <a:solidFill>
                            <a:schemeClr val="bg1"/>
                          </a:solidFill>
                          <a:effectLst/>
                          <a:latin typeface="+mj-lt"/>
                          <a:ea typeface="Arial Unicode MS" panose="020B0604020202020204" pitchFamily="34" charset="-128"/>
                          <a:cs typeface="Arial Unicode MS" panose="020B0604020202020204" pitchFamily="34" charset="-128"/>
                        </a:rPr>
                        <a:t>KUALIFIKASI PENDIDIKAN</a:t>
                      </a:r>
                      <a:endParaRPr lang="en-US" sz="1800" b="1" dirty="0">
                        <a:solidFill>
                          <a:schemeClr val="bg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rgbClr val="002060"/>
                    </a:solidFill>
                  </a:tcPr>
                </a:tc>
                <a:tc gridSpan="7">
                  <a:txBody>
                    <a:bodyPr/>
                    <a:lstStyle/>
                    <a:p>
                      <a:pPr marL="0" marR="0" algn="ctr">
                        <a:lnSpc>
                          <a:spcPct val="100000"/>
                        </a:lnSpc>
                        <a:spcBef>
                          <a:spcPts val="0"/>
                        </a:spcBef>
                        <a:spcAft>
                          <a:spcPts val="0"/>
                        </a:spcAft>
                      </a:pPr>
                      <a:r>
                        <a:rPr lang="id-ID" sz="1800" b="1" dirty="0">
                          <a:solidFill>
                            <a:schemeClr val="bg1"/>
                          </a:solidFill>
                          <a:effectLst/>
                          <a:latin typeface="+mj-lt"/>
                          <a:ea typeface="Arial Unicode MS" panose="020B0604020202020204" pitchFamily="34" charset="-128"/>
                          <a:cs typeface="Arial Unicode MS" panose="020B0604020202020204" pitchFamily="34" charset="-128"/>
                        </a:rPr>
                        <a:t>BIMBINGAN TUGAS AKHIR</a:t>
                      </a:r>
                      <a:endParaRPr lang="en-US" sz="1800" b="1" dirty="0">
                        <a:solidFill>
                          <a:schemeClr val="bg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rgbClr val="002060"/>
                    </a:solidFill>
                  </a:tcPr>
                </a:tc>
                <a:tc hMerge="1">
                  <a:txBody>
                    <a:bodyPr/>
                    <a:lstStyle/>
                    <a:p>
                      <a:endParaRPr lang="en-US"/>
                    </a:p>
                  </a:txBody>
                  <a:tcPr/>
                </a:tc>
                <a:tc hMerge="1">
                  <a:txBody>
                    <a:bodyPr/>
                    <a:lstStyle/>
                    <a:p>
                      <a:pPr marL="0" marR="0" algn="ctr">
                        <a:lnSpc>
                          <a:spcPct val="100000"/>
                        </a:lnSpc>
                        <a:spcBef>
                          <a:spcPts val="0"/>
                        </a:spcBef>
                        <a:spcAft>
                          <a:spcPts val="0"/>
                        </a:spcAft>
                      </a:pPr>
                      <a:endParaRPr lang="en-US" sz="1600" b="1">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9834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id-ID" sz="1800" b="1" dirty="0" smtClean="0">
                          <a:solidFill>
                            <a:schemeClr val="bg1"/>
                          </a:solidFill>
                          <a:effectLst/>
                          <a:latin typeface="+mj-lt"/>
                          <a:ea typeface="Arial Unicode MS" panose="020B0604020202020204" pitchFamily="34" charset="-128"/>
                          <a:cs typeface="Arial Unicode MS" panose="020B0604020202020204" pitchFamily="34" charset="-128"/>
                        </a:rPr>
                        <a:t>Skripsi/         Tugas Akhir</a:t>
                      </a:r>
                      <a:endParaRPr lang="en-US" sz="1800" b="1" dirty="0">
                        <a:solidFill>
                          <a:schemeClr val="bg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rgbClr val="002060"/>
                    </a:solidFill>
                  </a:tcPr>
                </a:tc>
                <a:tc gridSpan="2">
                  <a:txBody>
                    <a:bodyPr/>
                    <a:lstStyle/>
                    <a:p>
                      <a:pPr marL="0" marR="0" algn="ctr">
                        <a:lnSpc>
                          <a:spcPct val="100000"/>
                        </a:lnSpc>
                        <a:spcBef>
                          <a:spcPts val="0"/>
                        </a:spcBef>
                        <a:spcAft>
                          <a:spcPts val="0"/>
                        </a:spcAft>
                      </a:pPr>
                      <a:r>
                        <a:rPr lang="id-ID" sz="1800" b="1" dirty="0" smtClean="0">
                          <a:solidFill>
                            <a:schemeClr val="bg1"/>
                          </a:solidFill>
                          <a:effectLst/>
                          <a:latin typeface="+mj-lt"/>
                          <a:ea typeface="Arial Unicode MS" panose="020B0604020202020204" pitchFamily="34" charset="-128"/>
                          <a:cs typeface="Arial Unicode MS" panose="020B0604020202020204" pitchFamily="34" charset="-128"/>
                        </a:rPr>
                        <a:t>Tesis</a:t>
                      </a:r>
                      <a:endParaRPr lang="en-US" sz="1800" b="1" dirty="0">
                        <a:solidFill>
                          <a:schemeClr val="bg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rgbClr val="002060"/>
                    </a:solidFill>
                  </a:tcPr>
                </a:tc>
                <a:tc hMerge="1">
                  <a:txBody>
                    <a:bodyPr/>
                    <a:lstStyle/>
                    <a:p>
                      <a:pPr marL="0" marR="0" algn="ctr">
                        <a:lnSpc>
                          <a:spcPct val="100000"/>
                        </a:lnSpc>
                        <a:spcBef>
                          <a:spcPts val="0"/>
                        </a:spcBef>
                        <a:spcAft>
                          <a:spcPts val="0"/>
                        </a:spcAft>
                      </a:pPr>
                      <a:endParaRPr lang="en-US" sz="1600" b="1"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nchor="ctr"/>
                </a:tc>
                <a:tc gridSpan="4">
                  <a:txBody>
                    <a:bodyPr/>
                    <a:lstStyle/>
                    <a:p>
                      <a:pPr marL="0" marR="0" algn="ctr">
                        <a:lnSpc>
                          <a:spcPct val="100000"/>
                        </a:lnSpc>
                        <a:spcBef>
                          <a:spcPts val="0"/>
                        </a:spcBef>
                        <a:spcAft>
                          <a:spcPts val="0"/>
                        </a:spcAft>
                      </a:pPr>
                      <a:r>
                        <a:rPr lang="id-ID" sz="1800" b="1" dirty="0" smtClean="0">
                          <a:solidFill>
                            <a:schemeClr val="bg1"/>
                          </a:solidFill>
                          <a:effectLst/>
                          <a:latin typeface="+mj-lt"/>
                          <a:ea typeface="Arial Unicode MS" panose="020B0604020202020204" pitchFamily="34" charset="-128"/>
                          <a:cs typeface="Arial Unicode MS" panose="020B0604020202020204" pitchFamily="34" charset="-128"/>
                        </a:rPr>
                        <a:t>Disertasi</a:t>
                      </a:r>
                      <a:endParaRPr lang="en-US" sz="1800" b="1" dirty="0">
                        <a:solidFill>
                          <a:schemeClr val="bg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rgbClr val="002060"/>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99171">
                <a:tc rowSpan="2">
                  <a:txBody>
                    <a:bodyPr/>
                    <a:lstStyle/>
                    <a:p>
                      <a:pPr marL="0" marR="0" algn="ctr">
                        <a:lnSpc>
                          <a:spcPct val="100000"/>
                        </a:lnSpc>
                        <a:spcBef>
                          <a:spcPts val="0"/>
                        </a:spcBef>
                        <a:spcAft>
                          <a:spcPts val="0"/>
                        </a:spcAft>
                      </a:pPr>
                      <a:r>
                        <a:rPr lang="id-ID" sz="1800" b="0">
                          <a:solidFill>
                            <a:schemeClr val="tx1"/>
                          </a:solidFill>
                          <a:effectLst/>
                          <a:latin typeface="+mj-lt"/>
                          <a:ea typeface="Arial Unicode MS" panose="020B0604020202020204" pitchFamily="34" charset="-128"/>
                          <a:cs typeface="Arial Unicode MS" panose="020B0604020202020204" pitchFamily="34" charset="-128"/>
                        </a:rPr>
                        <a:t>1</a:t>
                      </a:r>
                      <a:endParaRPr lang="en-US" sz="1800" b="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accent1">
                        <a:lumMod val="20000"/>
                        <a:lumOff val="80000"/>
                      </a:schemeClr>
                    </a:solidFill>
                  </a:tcPr>
                </a:tc>
                <a:tc rowSpan="2">
                  <a:txBody>
                    <a:bodyPr/>
                    <a:lstStyle/>
                    <a:p>
                      <a:pPr marL="0" marR="0">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Asisten Ahli</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accent1">
                        <a:lumMod val="20000"/>
                        <a:lumOff val="80000"/>
                      </a:schemeClr>
                    </a:solidFill>
                  </a:tcPr>
                </a:tc>
                <a:tc>
                  <a:txBody>
                    <a:bodyPr/>
                    <a:lstStyle/>
                    <a:p>
                      <a:pPr marL="0" marR="0" algn="ctr">
                        <a:lnSpc>
                          <a:spcPct val="100000"/>
                        </a:lnSpc>
                        <a:spcBef>
                          <a:spcPts val="0"/>
                        </a:spcBef>
                        <a:spcAft>
                          <a:spcPts val="0"/>
                        </a:spcAft>
                      </a:pPr>
                      <a:r>
                        <a:rPr lang="id-ID" sz="1800" b="0">
                          <a:effectLst/>
                          <a:latin typeface="+mj-lt"/>
                          <a:ea typeface="Arial Unicode MS" panose="020B0604020202020204" pitchFamily="34" charset="-128"/>
                          <a:cs typeface="Arial Unicode MS" panose="020B0604020202020204" pitchFamily="34" charset="-128"/>
                        </a:rPr>
                        <a:t>Magister</a:t>
                      </a:r>
                      <a:endParaRPr lang="en-US" sz="1800" b="0">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accent1">
                        <a:lumMod val="20000"/>
                        <a:lumOff val="80000"/>
                      </a:schemeClr>
                    </a:solidFill>
                  </a:tcPr>
                </a:tc>
                <a:tc>
                  <a:txBody>
                    <a:bodyPr/>
                    <a:lstStyle/>
                    <a:p>
                      <a:pPr marL="0" marR="0" algn="ctr">
                        <a:lnSpc>
                          <a:spcPct val="100000"/>
                        </a:lnSpc>
                        <a:spcBef>
                          <a:spcPts val="0"/>
                        </a:spcBef>
                        <a:spcAft>
                          <a:spcPts val="0"/>
                        </a:spcAft>
                      </a:pPr>
                      <a:r>
                        <a:rPr lang="id-ID" sz="1800" b="0">
                          <a:effectLst/>
                          <a:latin typeface="+mj-lt"/>
                          <a:ea typeface="Arial Unicode MS" panose="020B0604020202020204" pitchFamily="34" charset="-128"/>
                          <a:cs typeface="Arial Unicode MS" panose="020B0604020202020204" pitchFamily="34" charset="-128"/>
                        </a:rPr>
                        <a:t>M</a:t>
                      </a:r>
                      <a:endParaRPr lang="en-US" sz="1800" b="0">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accent1">
                        <a:lumMod val="20000"/>
                        <a:lumOff val="80000"/>
                      </a:schemeClr>
                    </a:solidFill>
                  </a:tcPr>
                </a:tc>
                <a:tc gridSpan="2">
                  <a:txBody>
                    <a:bodyPr/>
                    <a:lstStyle/>
                    <a:p>
                      <a:pPr marL="0" marR="0" algn="ctr">
                        <a:lnSpc>
                          <a:spcPct val="100000"/>
                        </a:lnSpc>
                        <a:spcBef>
                          <a:spcPts val="0"/>
                        </a:spcBef>
                        <a:spcAft>
                          <a:spcPts val="0"/>
                        </a:spcAft>
                      </a:pPr>
                      <a:r>
                        <a:rPr lang="id-ID" sz="1800" b="0">
                          <a:effectLst/>
                          <a:latin typeface="+mj-lt"/>
                          <a:ea typeface="Arial Unicode MS" panose="020B0604020202020204" pitchFamily="34" charset="-128"/>
                          <a:cs typeface="Arial Unicode MS" panose="020B0604020202020204" pitchFamily="34" charset="-128"/>
                        </a:rPr>
                        <a:t>-</a:t>
                      </a:r>
                      <a:endParaRPr lang="en-US" sz="1800" b="0">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accent1">
                        <a:lumMod val="20000"/>
                        <a:lumOff val="80000"/>
                      </a:schemeClr>
                    </a:solidFill>
                  </a:tcPr>
                </a:tc>
                <a:tc hMerge="1">
                  <a:txBody>
                    <a:bodyPr/>
                    <a:lstStyle/>
                    <a:p>
                      <a:pPr marL="0" marR="0" algn="ctr">
                        <a:lnSpc>
                          <a:spcPct val="100000"/>
                        </a:lnSpc>
                        <a:spcBef>
                          <a:spcPts val="0"/>
                        </a:spcBef>
                        <a:spcAft>
                          <a:spcPts val="0"/>
                        </a:spcAft>
                      </a:pPr>
                      <a:endParaRPr lang="en-US" sz="1600" b="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nchor="ctr"/>
                </a:tc>
                <a:tc gridSpan="4">
                  <a:txBody>
                    <a:bodyPr/>
                    <a:lstStyle/>
                    <a:p>
                      <a:pPr marL="0" marR="0" algn="ctr">
                        <a:lnSpc>
                          <a:spcPct val="100000"/>
                        </a:lnSpc>
                        <a:spcBef>
                          <a:spcPts val="0"/>
                        </a:spcBef>
                        <a:spcAft>
                          <a:spcPts val="0"/>
                        </a:spcAft>
                      </a:pPr>
                      <a:r>
                        <a:rPr lang="id-ID" sz="1800" b="0" dirty="0">
                          <a:effectLst/>
                          <a:latin typeface="+mj-lt"/>
                          <a:ea typeface="Arial Unicode MS" panose="020B0604020202020204" pitchFamily="34" charset="-128"/>
                          <a:cs typeface="Arial Unicode MS" panose="020B0604020202020204" pitchFamily="34" charset="-128"/>
                        </a:rPr>
                        <a:t>-</a:t>
                      </a:r>
                      <a:endParaRPr lang="en-US" sz="1800" b="0" dirty="0">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99171">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Doktor</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bg2">
                        <a:lumMod val="90000"/>
                      </a:schemeClr>
                    </a:solidFill>
                  </a:tcPr>
                </a:tc>
                <a:tc>
                  <a:txBody>
                    <a:bodyPr/>
                    <a:lstStyle/>
                    <a:p>
                      <a:pPr marL="0" marR="0" algn="ctr">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M</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bg2">
                        <a:lumMod val="90000"/>
                      </a:schemeClr>
                    </a:solidFill>
                  </a:tcPr>
                </a:tc>
                <a:tc gridSpan="2">
                  <a:txBody>
                    <a:bodyPr/>
                    <a:lstStyle/>
                    <a:p>
                      <a:pPr marL="0" marR="0" algn="ctr">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B</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bg2">
                        <a:lumMod val="90000"/>
                      </a:schemeClr>
                    </a:solidFill>
                  </a:tcPr>
                </a:tc>
                <a:tc hMerge="1">
                  <a:txBody>
                    <a:bodyPr/>
                    <a:lstStyle/>
                    <a:p>
                      <a:pPr marL="0" marR="0" algn="ctr">
                        <a:lnSpc>
                          <a:spcPct val="100000"/>
                        </a:lnSpc>
                        <a:spcBef>
                          <a:spcPts val="0"/>
                        </a:spcBef>
                        <a:spcAft>
                          <a:spcPts val="0"/>
                        </a:spcAft>
                      </a:pPr>
                      <a:endParaRPr lang="en-US" sz="1600" b="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nchor="ctr"/>
                </a:tc>
                <a:tc gridSpan="4">
                  <a:txBody>
                    <a:bodyPr/>
                    <a:lstStyle/>
                    <a:p>
                      <a:pPr marL="0" marR="0" algn="ctr">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bg2">
                        <a:lumMod val="9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99171">
                <a:tc rowSpan="2">
                  <a:txBody>
                    <a:bodyPr/>
                    <a:lstStyle/>
                    <a:p>
                      <a:pPr marL="0" marR="0" algn="ctr">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2</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accent1">
                        <a:lumMod val="20000"/>
                        <a:lumOff val="80000"/>
                      </a:schemeClr>
                    </a:solidFill>
                  </a:tcPr>
                </a:tc>
                <a:tc rowSpan="2">
                  <a:txBody>
                    <a:bodyPr/>
                    <a:lstStyle/>
                    <a:p>
                      <a:pPr marL="0" marR="0">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Lektor</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accent1">
                        <a:lumMod val="20000"/>
                        <a:lumOff val="80000"/>
                      </a:schemeClr>
                    </a:solidFill>
                  </a:tcPr>
                </a:tc>
                <a:tc>
                  <a:txBody>
                    <a:bodyPr/>
                    <a:lstStyle/>
                    <a:p>
                      <a:pPr marL="0" marR="0" algn="ctr">
                        <a:lnSpc>
                          <a:spcPct val="100000"/>
                        </a:lnSpc>
                        <a:spcBef>
                          <a:spcPts val="0"/>
                        </a:spcBef>
                        <a:spcAft>
                          <a:spcPts val="0"/>
                        </a:spcAft>
                      </a:pPr>
                      <a:r>
                        <a:rPr lang="id-ID" sz="1800" b="0">
                          <a:solidFill>
                            <a:schemeClr val="tx1"/>
                          </a:solidFill>
                          <a:effectLst/>
                          <a:latin typeface="+mj-lt"/>
                          <a:ea typeface="Arial Unicode MS" panose="020B0604020202020204" pitchFamily="34" charset="-128"/>
                          <a:cs typeface="Arial Unicode MS" panose="020B0604020202020204" pitchFamily="34" charset="-128"/>
                        </a:rPr>
                        <a:t>Magister</a:t>
                      </a:r>
                      <a:endParaRPr lang="en-US" sz="1800" b="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accent1">
                        <a:lumMod val="20000"/>
                        <a:lumOff val="80000"/>
                      </a:schemeClr>
                    </a:solidFill>
                  </a:tcPr>
                </a:tc>
                <a:tc>
                  <a:txBody>
                    <a:bodyPr/>
                    <a:lstStyle/>
                    <a:p>
                      <a:pPr marL="0" marR="0" algn="ctr">
                        <a:lnSpc>
                          <a:spcPct val="100000"/>
                        </a:lnSpc>
                        <a:spcBef>
                          <a:spcPts val="0"/>
                        </a:spcBef>
                        <a:spcAft>
                          <a:spcPts val="0"/>
                        </a:spcAft>
                      </a:pPr>
                      <a:r>
                        <a:rPr lang="id-ID" sz="1800" b="0">
                          <a:solidFill>
                            <a:schemeClr val="tx1"/>
                          </a:solidFill>
                          <a:effectLst/>
                          <a:latin typeface="+mj-lt"/>
                          <a:ea typeface="Arial Unicode MS" panose="020B0604020202020204" pitchFamily="34" charset="-128"/>
                          <a:cs typeface="Arial Unicode MS" panose="020B0604020202020204" pitchFamily="34" charset="-128"/>
                        </a:rPr>
                        <a:t>M</a:t>
                      </a:r>
                      <a:endParaRPr lang="en-US" sz="1800" b="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accent1">
                        <a:lumMod val="20000"/>
                        <a:lumOff val="8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800" b="0" dirty="0" smtClean="0">
                          <a:solidFill>
                            <a:schemeClr val="tx1"/>
                          </a:solidFill>
                          <a:effectLst/>
                          <a:latin typeface="+mj-lt"/>
                          <a:ea typeface="Arial Unicode MS" panose="020B0604020202020204" pitchFamily="34" charset="-128"/>
                          <a:cs typeface="Arial Unicode MS" panose="020B0604020202020204" pitchFamily="34" charset="-128"/>
                        </a:rPr>
                        <a:t>-</a:t>
                      </a:r>
                      <a:endParaRPr lang="en-US" sz="1800" b="0" dirty="0" smtClean="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accent1">
                        <a:lumMod val="20000"/>
                        <a:lumOff val="80000"/>
                      </a:schemeClr>
                    </a:solidFill>
                  </a:tcPr>
                </a:tc>
                <a:tc hMerge="1">
                  <a:txBody>
                    <a:bodyPr/>
                    <a:lstStyle/>
                    <a:p>
                      <a:pPr marL="0" marR="0" algn="ctr">
                        <a:lnSpc>
                          <a:spcPct val="100000"/>
                        </a:lnSpc>
                        <a:spcBef>
                          <a:spcPts val="0"/>
                        </a:spcBef>
                        <a:spcAft>
                          <a:spcPts val="0"/>
                        </a:spcAft>
                      </a:pPr>
                      <a:endParaRPr lang="en-US" sz="1600" b="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nchor="ctr"/>
                </a:tc>
                <a:tc gridSpan="4">
                  <a:txBody>
                    <a:bodyPr/>
                    <a:lstStyle/>
                    <a:p>
                      <a:pPr marL="0" marR="0" algn="ctr">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99171">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Doktor</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bg2">
                        <a:lumMod val="90000"/>
                      </a:schemeClr>
                    </a:solidFill>
                  </a:tcPr>
                </a:tc>
                <a:tc>
                  <a:txBody>
                    <a:bodyPr/>
                    <a:lstStyle/>
                    <a:p>
                      <a:pPr marL="0" marR="0" algn="ctr">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M</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bg2">
                        <a:lumMod val="90000"/>
                      </a:schemeClr>
                    </a:solidFill>
                  </a:tcPr>
                </a:tc>
                <a:tc gridSpan="2">
                  <a:txBody>
                    <a:bodyPr/>
                    <a:lstStyle/>
                    <a:p>
                      <a:pPr marL="0" marR="0" algn="ctr">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M</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bg2">
                        <a:lumMod val="90000"/>
                      </a:schemeClr>
                    </a:solidFill>
                  </a:tcPr>
                </a:tc>
                <a:tc hMerge="1">
                  <a:txBody>
                    <a:bodyPr/>
                    <a:lstStyle/>
                    <a:p>
                      <a:pPr marL="0" marR="0" algn="ctr">
                        <a:lnSpc>
                          <a:spcPct val="100000"/>
                        </a:lnSpc>
                        <a:spcBef>
                          <a:spcPts val="0"/>
                        </a:spcBef>
                        <a:spcAft>
                          <a:spcPts val="0"/>
                        </a:spcAft>
                      </a:pPr>
                      <a:endParaRPr lang="en-US" sz="1600" b="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nchor="ctr"/>
                </a:tc>
                <a:tc gridSpan="4">
                  <a:txBody>
                    <a:bodyPr/>
                    <a:lstStyle/>
                    <a:p>
                      <a:pPr marL="0" marR="0" algn="ctr">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B</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bg2">
                        <a:lumMod val="9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99171">
                <a:tc rowSpan="2">
                  <a:txBody>
                    <a:bodyPr/>
                    <a:lstStyle/>
                    <a:p>
                      <a:pPr marL="0" marR="0" algn="ctr">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3</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accent1">
                        <a:lumMod val="20000"/>
                        <a:lumOff val="80000"/>
                      </a:schemeClr>
                    </a:solidFill>
                  </a:tcPr>
                </a:tc>
                <a:tc rowSpan="2">
                  <a:txBody>
                    <a:bodyPr/>
                    <a:lstStyle/>
                    <a:p>
                      <a:pPr marL="0" marR="0">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Lektor Kepala</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accent1">
                        <a:lumMod val="20000"/>
                        <a:lumOff val="80000"/>
                      </a:schemeClr>
                    </a:solidFill>
                  </a:tcPr>
                </a:tc>
                <a:tc>
                  <a:txBody>
                    <a:bodyPr/>
                    <a:lstStyle/>
                    <a:p>
                      <a:pPr marL="0" marR="0" algn="ctr">
                        <a:lnSpc>
                          <a:spcPct val="100000"/>
                        </a:lnSpc>
                        <a:spcBef>
                          <a:spcPts val="0"/>
                        </a:spcBef>
                        <a:spcAft>
                          <a:spcPts val="0"/>
                        </a:spcAft>
                      </a:pPr>
                      <a:r>
                        <a:rPr lang="id-ID" sz="1800" b="0">
                          <a:solidFill>
                            <a:schemeClr val="tx1"/>
                          </a:solidFill>
                          <a:effectLst/>
                          <a:latin typeface="+mj-lt"/>
                          <a:ea typeface="Arial Unicode MS" panose="020B0604020202020204" pitchFamily="34" charset="-128"/>
                          <a:cs typeface="Arial Unicode MS" panose="020B0604020202020204" pitchFamily="34" charset="-128"/>
                        </a:rPr>
                        <a:t>Magister</a:t>
                      </a:r>
                      <a:endParaRPr lang="en-US" sz="1800" b="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accent1">
                        <a:lumMod val="20000"/>
                        <a:lumOff val="80000"/>
                      </a:schemeClr>
                    </a:solidFill>
                  </a:tcPr>
                </a:tc>
                <a:tc>
                  <a:txBody>
                    <a:bodyPr/>
                    <a:lstStyle/>
                    <a:p>
                      <a:pPr marL="0" marR="0" algn="ctr">
                        <a:lnSpc>
                          <a:spcPct val="100000"/>
                        </a:lnSpc>
                        <a:spcBef>
                          <a:spcPts val="0"/>
                        </a:spcBef>
                        <a:spcAft>
                          <a:spcPts val="0"/>
                        </a:spcAft>
                      </a:pPr>
                      <a:r>
                        <a:rPr lang="id-ID" sz="1800" b="0">
                          <a:solidFill>
                            <a:schemeClr val="tx1"/>
                          </a:solidFill>
                          <a:effectLst/>
                          <a:latin typeface="+mj-lt"/>
                          <a:ea typeface="Arial Unicode MS" panose="020B0604020202020204" pitchFamily="34" charset="-128"/>
                          <a:cs typeface="Arial Unicode MS" panose="020B0604020202020204" pitchFamily="34" charset="-128"/>
                        </a:rPr>
                        <a:t>M</a:t>
                      </a:r>
                      <a:endParaRPr lang="en-US" sz="1800" b="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accent1">
                        <a:lumMod val="20000"/>
                        <a:lumOff val="8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800" b="0" dirty="0" smtClean="0">
                          <a:solidFill>
                            <a:schemeClr val="tx1"/>
                          </a:solidFill>
                          <a:effectLst/>
                          <a:latin typeface="+mj-lt"/>
                          <a:ea typeface="Arial Unicode MS" panose="020B0604020202020204" pitchFamily="34" charset="-128"/>
                          <a:cs typeface="Arial Unicode MS" panose="020B0604020202020204" pitchFamily="34" charset="-128"/>
                        </a:rPr>
                        <a:t>-</a:t>
                      </a:r>
                      <a:endParaRPr lang="en-US" sz="1800" b="0" dirty="0" smtClean="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accent1">
                        <a:lumMod val="20000"/>
                        <a:lumOff val="80000"/>
                      </a:schemeClr>
                    </a:solidFill>
                  </a:tcPr>
                </a:tc>
                <a:tc hMerge="1">
                  <a:txBody>
                    <a:bodyPr/>
                    <a:lstStyle/>
                    <a:p>
                      <a:pPr marL="0" marR="0" algn="ctr">
                        <a:lnSpc>
                          <a:spcPct val="100000"/>
                        </a:lnSpc>
                        <a:spcBef>
                          <a:spcPts val="0"/>
                        </a:spcBef>
                        <a:spcAft>
                          <a:spcPts val="0"/>
                        </a:spcAft>
                      </a:pPr>
                      <a:endParaRPr lang="en-US" sz="1600" b="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nchor="ctr"/>
                </a:tc>
                <a:tc gridSpan="4">
                  <a:txBody>
                    <a:bodyPr/>
                    <a:lstStyle/>
                    <a:p>
                      <a:pPr marL="0" marR="0" algn="ctr">
                        <a:lnSpc>
                          <a:spcPct val="100000"/>
                        </a:lnSpc>
                        <a:spcBef>
                          <a:spcPts val="0"/>
                        </a:spcBef>
                        <a:spcAft>
                          <a:spcPts val="0"/>
                        </a:spcAft>
                      </a:pPr>
                      <a:r>
                        <a:rPr lang="id-ID" sz="1800" b="0" strike="sngStrike" dirty="0">
                          <a:solidFill>
                            <a:schemeClr val="tx1"/>
                          </a:solidFill>
                          <a:effectLst/>
                          <a:latin typeface="+mj-lt"/>
                          <a:ea typeface="Arial Unicode MS" panose="020B0604020202020204" pitchFamily="34" charset="-128"/>
                          <a:cs typeface="Arial Unicode MS" panose="020B0604020202020204" pitchFamily="34" charset="-128"/>
                        </a:rPr>
                        <a:t>-</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17016">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Doktor</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bg2">
                        <a:lumMod val="90000"/>
                      </a:schemeClr>
                    </a:solidFill>
                  </a:tcPr>
                </a:tc>
                <a:tc>
                  <a:txBody>
                    <a:bodyPr/>
                    <a:lstStyle/>
                    <a:p>
                      <a:pPr marL="0" marR="0" algn="ctr">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M</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bg2">
                        <a:lumMod val="90000"/>
                      </a:schemeClr>
                    </a:solidFill>
                  </a:tcPr>
                </a:tc>
                <a:tc gridSpan="2">
                  <a:txBody>
                    <a:bodyPr/>
                    <a:lstStyle/>
                    <a:p>
                      <a:pPr marL="0" marR="0" algn="ctr">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M</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bg2">
                        <a:lumMod val="90000"/>
                      </a:schemeClr>
                    </a:solidFill>
                  </a:tcPr>
                </a:tc>
                <a:tc hMerge="1">
                  <a:txBody>
                    <a:bodyPr/>
                    <a:lstStyle/>
                    <a:p>
                      <a:pPr marL="0" marR="0" algn="ctr">
                        <a:lnSpc>
                          <a:spcPct val="100000"/>
                        </a:lnSpc>
                        <a:spcBef>
                          <a:spcPts val="0"/>
                        </a:spcBef>
                        <a:spcAft>
                          <a:spcPts val="0"/>
                        </a:spcAft>
                      </a:pPr>
                      <a:endParaRPr lang="en-US" sz="1600" b="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nchor="ctr"/>
                </a:tc>
                <a:tc gridSpan="4">
                  <a:txBody>
                    <a:bodyPr/>
                    <a:lstStyle/>
                    <a:p>
                      <a:pPr marL="0" marR="0" algn="ctr">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B/M*</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bg2">
                        <a:lumMod val="9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99171">
                <a:tc>
                  <a:txBody>
                    <a:bodyPr/>
                    <a:lstStyle/>
                    <a:p>
                      <a:pPr marL="0" marR="0" algn="ctr">
                        <a:lnSpc>
                          <a:spcPct val="100000"/>
                        </a:lnSpc>
                        <a:spcBef>
                          <a:spcPts val="0"/>
                        </a:spcBef>
                        <a:spcAft>
                          <a:spcPts val="0"/>
                        </a:spcAft>
                      </a:pPr>
                      <a:r>
                        <a:rPr lang="id-ID" sz="1800" b="0">
                          <a:solidFill>
                            <a:schemeClr val="tx1"/>
                          </a:solidFill>
                          <a:effectLst/>
                          <a:latin typeface="+mj-lt"/>
                          <a:ea typeface="Arial Unicode MS" panose="020B0604020202020204" pitchFamily="34" charset="-128"/>
                          <a:cs typeface="Arial Unicode MS" panose="020B0604020202020204" pitchFamily="34" charset="-128"/>
                        </a:rPr>
                        <a:t>4</a:t>
                      </a:r>
                      <a:endParaRPr lang="en-US" sz="1800" b="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accent1">
                        <a:lumMod val="20000"/>
                        <a:lumOff val="80000"/>
                      </a:schemeClr>
                    </a:solidFill>
                  </a:tcPr>
                </a:tc>
                <a:tc>
                  <a:txBody>
                    <a:bodyPr/>
                    <a:lstStyle/>
                    <a:p>
                      <a:pPr marL="0" marR="0">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Profesor</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accent1">
                        <a:lumMod val="20000"/>
                        <a:lumOff val="80000"/>
                      </a:schemeClr>
                    </a:solidFill>
                  </a:tcPr>
                </a:tc>
                <a:tc>
                  <a:txBody>
                    <a:bodyPr/>
                    <a:lstStyle/>
                    <a:p>
                      <a:pPr marL="0" marR="0" algn="ctr">
                        <a:lnSpc>
                          <a:spcPct val="100000"/>
                        </a:lnSpc>
                        <a:spcBef>
                          <a:spcPts val="0"/>
                        </a:spcBef>
                        <a:spcAft>
                          <a:spcPts val="0"/>
                        </a:spcAft>
                      </a:pPr>
                      <a:r>
                        <a:rPr lang="id-ID" sz="1800" b="0">
                          <a:solidFill>
                            <a:schemeClr val="tx1"/>
                          </a:solidFill>
                          <a:effectLst/>
                          <a:latin typeface="+mj-lt"/>
                          <a:ea typeface="Arial Unicode MS" panose="020B0604020202020204" pitchFamily="34" charset="-128"/>
                          <a:cs typeface="Arial Unicode MS" panose="020B0604020202020204" pitchFamily="34" charset="-128"/>
                        </a:rPr>
                        <a:t>Doktor</a:t>
                      </a:r>
                      <a:endParaRPr lang="en-US" sz="1800" b="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accent1">
                        <a:lumMod val="20000"/>
                        <a:lumOff val="80000"/>
                      </a:schemeClr>
                    </a:solidFill>
                  </a:tcPr>
                </a:tc>
                <a:tc>
                  <a:txBody>
                    <a:bodyPr/>
                    <a:lstStyle/>
                    <a:p>
                      <a:pPr marL="0" marR="0" algn="ctr">
                        <a:lnSpc>
                          <a:spcPct val="100000"/>
                        </a:lnSpc>
                        <a:spcBef>
                          <a:spcPts val="0"/>
                        </a:spcBef>
                        <a:spcAft>
                          <a:spcPts val="0"/>
                        </a:spcAft>
                      </a:pPr>
                      <a:r>
                        <a:rPr lang="id-ID" sz="1800" b="0">
                          <a:solidFill>
                            <a:schemeClr val="tx1"/>
                          </a:solidFill>
                          <a:effectLst/>
                          <a:latin typeface="+mj-lt"/>
                          <a:ea typeface="Arial Unicode MS" panose="020B0604020202020204" pitchFamily="34" charset="-128"/>
                          <a:cs typeface="Arial Unicode MS" panose="020B0604020202020204" pitchFamily="34" charset="-128"/>
                        </a:rPr>
                        <a:t>M</a:t>
                      </a:r>
                      <a:endParaRPr lang="en-US" sz="1800" b="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accent1">
                        <a:lumMod val="20000"/>
                        <a:lumOff val="80000"/>
                      </a:schemeClr>
                    </a:solidFill>
                  </a:tcPr>
                </a:tc>
                <a:tc gridSpan="2">
                  <a:txBody>
                    <a:bodyPr/>
                    <a:lstStyle/>
                    <a:p>
                      <a:pPr marL="0" marR="0" algn="ctr">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M</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accent1">
                        <a:lumMod val="20000"/>
                        <a:lumOff val="80000"/>
                      </a:schemeClr>
                    </a:solidFill>
                  </a:tcPr>
                </a:tc>
                <a:tc hMerge="1">
                  <a:txBody>
                    <a:bodyPr/>
                    <a:lstStyle/>
                    <a:p>
                      <a:pPr marL="0" marR="0" algn="ctr">
                        <a:lnSpc>
                          <a:spcPct val="100000"/>
                        </a:lnSpc>
                        <a:spcBef>
                          <a:spcPts val="0"/>
                        </a:spcBef>
                        <a:spcAft>
                          <a:spcPts val="0"/>
                        </a:spcAft>
                      </a:pPr>
                      <a:endParaRPr lang="en-US" sz="1600" b="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nchor="ctr"/>
                </a:tc>
                <a:tc gridSpan="4">
                  <a:txBody>
                    <a:bodyPr/>
                    <a:lstStyle/>
                    <a:p>
                      <a:pPr marL="0" marR="0" algn="ctr">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M**</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99171">
                <a:tc>
                  <a:txBody>
                    <a:bodyPr/>
                    <a:lstStyle/>
                    <a:p>
                      <a:pPr marL="0" marR="0" algn="r">
                        <a:lnSpc>
                          <a:spcPct val="100000"/>
                        </a:lnSpc>
                        <a:spcBef>
                          <a:spcPts val="0"/>
                        </a:spcBef>
                        <a:spcAft>
                          <a:spcPts val="0"/>
                        </a:spcAft>
                      </a:pPr>
                      <a:endParaRPr lang="en-US" sz="1800" b="0" dirty="0" smtClean="0">
                        <a:solidFill>
                          <a:schemeClr val="tx1"/>
                        </a:solidFill>
                        <a:effectLst/>
                        <a:latin typeface="+mj-lt"/>
                        <a:ea typeface="Arial Unicode MS" panose="020B0604020202020204" pitchFamily="34" charset="-128"/>
                        <a:cs typeface="Arial Unicode MS" panose="020B0604020202020204" pitchFamily="34" charset="-128"/>
                      </a:endParaRPr>
                    </a:p>
                    <a:p>
                      <a:pPr marL="0" marR="0" algn="r">
                        <a:lnSpc>
                          <a:spcPct val="100000"/>
                        </a:lnSpc>
                        <a:spcBef>
                          <a:spcPts val="0"/>
                        </a:spcBef>
                        <a:spcAft>
                          <a:spcPts val="0"/>
                        </a:spcAft>
                      </a:pPr>
                      <a:r>
                        <a:rPr lang="id-ID" sz="1800" b="0" dirty="0" smtClean="0">
                          <a:solidFill>
                            <a:schemeClr val="tx1"/>
                          </a:solidFill>
                          <a:effectLst/>
                          <a:latin typeface="+mj-lt"/>
                          <a:ea typeface="Arial Unicode MS" panose="020B0604020202020204" pitchFamily="34" charset="-128"/>
                          <a:cs typeface="Arial Unicode MS" panose="020B0604020202020204" pitchFamily="34" charset="-128"/>
                        </a:rPr>
                        <a:t>*  </a:t>
                      </a:r>
                      <a:r>
                        <a:rPr lang="id-ID" sz="1800" b="0" dirty="0">
                          <a:solidFill>
                            <a:schemeClr val="tx1"/>
                          </a:solidFill>
                          <a:effectLst/>
                          <a:latin typeface="+mj-lt"/>
                          <a:ea typeface="Arial Unicode MS" panose="020B0604020202020204" pitchFamily="34" charset="-128"/>
                          <a:cs typeface="Arial Unicode MS" panose="020B0604020202020204" pitchFamily="34" charset="-128"/>
                        </a:rPr>
                        <a:t>=</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noFill/>
                  </a:tcPr>
                </a:tc>
                <a:tc gridSpan="9">
                  <a:txBody>
                    <a:bodyPr/>
                    <a:lstStyle/>
                    <a:p>
                      <a:pPr marL="0" marR="0" algn="just">
                        <a:lnSpc>
                          <a:spcPct val="100000"/>
                        </a:lnSpc>
                        <a:spcBef>
                          <a:spcPts val="0"/>
                        </a:spcBef>
                        <a:spcAft>
                          <a:spcPts val="0"/>
                        </a:spcAft>
                      </a:pPr>
                      <a:endParaRPr lang="en-US" sz="1800" b="0" dirty="0" smtClean="0">
                        <a:solidFill>
                          <a:schemeClr val="tx1"/>
                        </a:solidFill>
                        <a:effectLst/>
                        <a:latin typeface="+mj-lt"/>
                        <a:ea typeface="Arial Unicode MS" panose="020B0604020202020204" pitchFamily="34" charset="-128"/>
                        <a:cs typeface="Arial Unicode MS" panose="020B0604020202020204" pitchFamily="34" charset="-128"/>
                      </a:endParaRPr>
                    </a:p>
                    <a:p>
                      <a:pPr marL="0" marR="0" algn="just">
                        <a:lnSpc>
                          <a:spcPct val="100000"/>
                        </a:lnSpc>
                        <a:spcBef>
                          <a:spcPts val="0"/>
                        </a:spcBef>
                        <a:spcAft>
                          <a:spcPts val="0"/>
                        </a:spcAft>
                      </a:pPr>
                      <a:r>
                        <a:rPr lang="id-ID" sz="1800" b="0" dirty="0" smtClean="0">
                          <a:solidFill>
                            <a:schemeClr val="tx1"/>
                          </a:solidFill>
                          <a:effectLst/>
                          <a:latin typeface="+mj-lt"/>
                          <a:ea typeface="Arial Unicode MS" panose="020B0604020202020204" pitchFamily="34" charset="-128"/>
                          <a:cs typeface="Arial Unicode MS" panose="020B0604020202020204" pitchFamily="34" charset="-128"/>
                        </a:rPr>
                        <a:t>Sebagai </a:t>
                      </a:r>
                      <a:r>
                        <a:rPr lang="id-ID" sz="1800" b="0" dirty="0">
                          <a:solidFill>
                            <a:schemeClr val="tx1"/>
                          </a:solidFill>
                          <a:effectLst/>
                          <a:latin typeface="+mj-lt"/>
                          <a:ea typeface="Arial Unicode MS" panose="020B0604020202020204" pitchFamily="34" charset="-128"/>
                          <a:cs typeface="Arial Unicode MS" panose="020B0604020202020204" pitchFamily="34" charset="-128"/>
                        </a:rPr>
                        <a:t>penulis pertama pada jurnal ilmiah internasional bereputasi</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9171">
                <a:tc>
                  <a:txBody>
                    <a:bodyPr/>
                    <a:lstStyle/>
                    <a:p>
                      <a:pPr marL="0" marR="0" algn="r">
                        <a:lnSpc>
                          <a:spcPct val="100000"/>
                        </a:lnSpc>
                        <a:spcBef>
                          <a:spcPts val="0"/>
                        </a:spcBef>
                        <a:spcAft>
                          <a:spcPts val="0"/>
                        </a:spcAft>
                      </a:pPr>
                      <a:r>
                        <a:rPr lang="id-ID" sz="1800" b="0">
                          <a:solidFill>
                            <a:schemeClr val="tx1"/>
                          </a:solidFill>
                          <a:effectLst/>
                          <a:latin typeface="+mj-lt"/>
                          <a:ea typeface="Arial Unicode MS" panose="020B0604020202020204" pitchFamily="34" charset="-128"/>
                          <a:cs typeface="Arial Unicode MS" panose="020B0604020202020204" pitchFamily="34" charset="-128"/>
                        </a:rPr>
                        <a:t>**  =</a:t>
                      </a:r>
                      <a:endParaRPr lang="en-US" sz="1800" b="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noFill/>
                  </a:tcPr>
                </a:tc>
                <a:tc gridSpan="9">
                  <a:txBody>
                    <a:bodyPr/>
                    <a:lstStyle/>
                    <a:p>
                      <a:pPr marL="0" marR="0" algn="just">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Sesuai dengan Pasal 26 ayat 10 (b) Permendikbud Nomor 49 Tahun 2014 </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9171">
                <a:tc>
                  <a:txBody>
                    <a:bodyPr/>
                    <a:lstStyle/>
                    <a:p>
                      <a:pPr marL="0" marR="0" algn="r">
                        <a:lnSpc>
                          <a:spcPct val="100000"/>
                        </a:lnSpc>
                        <a:spcBef>
                          <a:spcPts val="0"/>
                        </a:spcBef>
                        <a:spcAft>
                          <a:spcPts val="0"/>
                        </a:spcAft>
                      </a:pPr>
                      <a:r>
                        <a:rPr lang="id-ID" sz="1800" b="0">
                          <a:solidFill>
                            <a:schemeClr val="tx1"/>
                          </a:solidFill>
                          <a:effectLst/>
                          <a:latin typeface="+mj-lt"/>
                          <a:ea typeface="Arial Unicode MS" panose="020B0604020202020204" pitchFamily="34" charset="-128"/>
                          <a:cs typeface="Arial Unicode MS" panose="020B0604020202020204" pitchFamily="34" charset="-128"/>
                        </a:rPr>
                        <a:t>  M =</a:t>
                      </a:r>
                      <a:endParaRPr lang="en-US" sz="1800" b="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noFill/>
                  </a:tcPr>
                </a:tc>
                <a:tc gridSpan="4">
                  <a:txBody>
                    <a:bodyPr/>
                    <a:lstStyle/>
                    <a:p>
                      <a:pPr marL="0" marR="0" algn="just">
                        <a:lnSpc>
                          <a:spcPct val="100000"/>
                        </a:lnSpc>
                        <a:spcBef>
                          <a:spcPts val="0"/>
                        </a:spcBef>
                        <a:spcAft>
                          <a:spcPts val="0"/>
                        </a:spcAft>
                      </a:pPr>
                      <a:r>
                        <a:rPr lang="id-ID" sz="1800" b="0">
                          <a:solidFill>
                            <a:schemeClr val="tx1"/>
                          </a:solidFill>
                          <a:effectLst/>
                          <a:latin typeface="+mj-lt"/>
                          <a:ea typeface="Arial Unicode MS" panose="020B0604020202020204" pitchFamily="34" charset="-128"/>
                          <a:cs typeface="Arial Unicode MS" panose="020B0604020202020204" pitchFamily="34" charset="-128"/>
                        </a:rPr>
                        <a:t>Melaksanakan</a:t>
                      </a:r>
                      <a:endParaRPr lang="en-US" sz="1800" b="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b">
                    <a:noFill/>
                  </a:tcPr>
                </a:tc>
                <a:tc hMerge="1">
                  <a:txBody>
                    <a:bodyPr/>
                    <a:lstStyle/>
                    <a:p>
                      <a:endParaRPr lang="en-US"/>
                    </a:p>
                  </a:txBody>
                  <a:tcPr/>
                </a:tc>
                <a:tc>
                  <a:txBody>
                    <a:bodyPr/>
                    <a:lstStyle/>
                    <a:p>
                      <a:pPr>
                        <a:lnSpc>
                          <a:spcPct val="100000"/>
                        </a:lnSpc>
                        <a:spcAft>
                          <a:spcPts val="0"/>
                        </a:spcAft>
                      </a:pPr>
                      <a:endParaRPr lang="en-US" sz="1800" b="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b">
                    <a:noFill/>
                  </a:tcPr>
                </a:tc>
                <a:tc>
                  <a:txBody>
                    <a:bodyPr/>
                    <a:lstStyle/>
                    <a:p>
                      <a:pPr>
                        <a:lnSpc>
                          <a:spcPct val="100000"/>
                        </a:lnSpc>
                        <a:spcAft>
                          <a:spcPts val="0"/>
                        </a:spcAft>
                      </a:pPr>
                      <a:endParaRPr lang="en-US" sz="1800" b="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noFill/>
                  </a:tcPr>
                </a:tc>
                <a:tc>
                  <a:txBody>
                    <a:bodyPr/>
                    <a:lstStyle/>
                    <a:p>
                      <a:pPr>
                        <a:lnSpc>
                          <a:spcPct val="100000"/>
                        </a:lnSpc>
                        <a:spcAft>
                          <a:spcPts val="0"/>
                        </a:spcAft>
                      </a:pP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noFill/>
                  </a:tcPr>
                </a:tc>
              </a:tr>
              <a:tr h="299171">
                <a:tc>
                  <a:txBody>
                    <a:bodyPr/>
                    <a:lstStyle/>
                    <a:p>
                      <a:pPr marL="0" marR="0" algn="r">
                        <a:lnSpc>
                          <a:spcPct val="100000"/>
                        </a:lnSpc>
                        <a:spcBef>
                          <a:spcPts val="0"/>
                        </a:spcBef>
                        <a:spcAft>
                          <a:spcPts val="0"/>
                        </a:spcAft>
                      </a:pPr>
                      <a:r>
                        <a:rPr lang="id-ID" sz="1800" b="0">
                          <a:solidFill>
                            <a:schemeClr val="tx1"/>
                          </a:solidFill>
                          <a:effectLst/>
                          <a:latin typeface="+mj-lt"/>
                          <a:ea typeface="Arial Unicode MS" panose="020B0604020202020204" pitchFamily="34" charset="-128"/>
                          <a:cs typeface="Arial Unicode MS" panose="020B0604020202020204" pitchFamily="34" charset="-128"/>
                        </a:rPr>
                        <a:t>B =</a:t>
                      </a:r>
                      <a:endParaRPr lang="en-US" sz="1800" b="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noFill/>
                  </a:tcPr>
                </a:tc>
                <a:tc gridSpan="4">
                  <a:txBody>
                    <a:bodyPr/>
                    <a:lstStyle/>
                    <a:p>
                      <a:pPr marL="0" marR="0">
                        <a:lnSpc>
                          <a:spcPct val="100000"/>
                        </a:lnSpc>
                        <a:spcBef>
                          <a:spcPts val="0"/>
                        </a:spcBef>
                        <a:spcAft>
                          <a:spcPts val="0"/>
                        </a:spcAft>
                      </a:pPr>
                      <a:r>
                        <a:rPr lang="id-ID" sz="1800" b="0">
                          <a:solidFill>
                            <a:schemeClr val="tx1"/>
                          </a:solidFill>
                          <a:effectLst/>
                          <a:latin typeface="+mj-lt"/>
                          <a:ea typeface="Arial Unicode MS" panose="020B0604020202020204" pitchFamily="34" charset="-128"/>
                          <a:cs typeface="Arial Unicode MS" panose="020B0604020202020204" pitchFamily="34" charset="-128"/>
                        </a:rPr>
                        <a:t>Membantu</a:t>
                      </a:r>
                      <a:endParaRPr lang="en-US" sz="1800" b="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800" b="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b">
                    <a:noFill/>
                  </a:tcPr>
                </a:tc>
                <a:tc hMerge="1">
                  <a:txBody>
                    <a:bodyPr/>
                    <a:lstStyle/>
                    <a:p>
                      <a:endParaRPr lang="en-US"/>
                    </a:p>
                  </a:txBody>
                  <a:tcPr/>
                </a:tc>
                <a:tc>
                  <a:txBody>
                    <a:bodyPr/>
                    <a:lstStyle/>
                    <a:p>
                      <a:pPr>
                        <a:lnSpc>
                          <a:spcPct val="100000"/>
                        </a:lnSpc>
                        <a:spcAft>
                          <a:spcPts val="0"/>
                        </a:spcAft>
                      </a:pPr>
                      <a:endParaRPr lang="en-US" sz="1800" b="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b">
                    <a:noFill/>
                  </a:tcPr>
                </a:tc>
                <a:tc>
                  <a:txBody>
                    <a:bodyPr/>
                    <a:lstStyle/>
                    <a:p>
                      <a:pPr>
                        <a:lnSpc>
                          <a:spcPct val="100000"/>
                        </a:lnSpc>
                        <a:spcAft>
                          <a:spcPts val="0"/>
                        </a:spcAft>
                      </a:pPr>
                      <a:endParaRPr lang="en-US" sz="1800" b="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b">
                    <a:noFill/>
                  </a:tcPr>
                </a:tc>
                <a:tc>
                  <a:txBody>
                    <a:bodyPr/>
                    <a:lstStyle/>
                    <a:p>
                      <a:pPr>
                        <a:lnSpc>
                          <a:spcPct val="100000"/>
                        </a:lnSpc>
                        <a:spcAft>
                          <a:spcPts val="0"/>
                        </a:spcAft>
                      </a:pP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b">
                    <a:noFill/>
                  </a:tcPr>
                </a:tc>
              </a:tr>
            </a:tbl>
          </a:graphicData>
        </a:graphic>
      </p:graphicFrame>
      <p:sp>
        <p:nvSpPr>
          <p:cNvPr id="2" name="Slide Number Placeholder 1"/>
          <p:cNvSpPr>
            <a:spLocks noGrp="1"/>
          </p:cNvSpPr>
          <p:nvPr>
            <p:ph type="sldNum" sz="quarter" idx="12"/>
          </p:nvPr>
        </p:nvSpPr>
        <p:spPr/>
        <p:txBody>
          <a:bodyPr/>
          <a:lstStyle/>
          <a:p>
            <a:fld id="{BD266BE7-899D-4075-917F-DBDE33B6B692}" type="slidenum">
              <a:rPr lang="en-US" smtClean="0"/>
              <a:pPr/>
              <a:t>11</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CE3CF8B-C3C1-43A8-8520-6B0D48C8170A}" type="slidenum">
              <a:rPr lang="en-US"/>
              <a:pPr/>
              <a:t>12</a:t>
            </a:fld>
            <a:endParaRPr lang="en-US"/>
          </a:p>
        </p:txBody>
      </p:sp>
      <p:sp>
        <p:nvSpPr>
          <p:cNvPr id="28675" name="TextBox 3"/>
          <p:cNvSpPr txBox="1">
            <a:spLocks noChangeArrowheads="1"/>
          </p:cNvSpPr>
          <p:nvPr/>
        </p:nvSpPr>
        <p:spPr bwMode="auto">
          <a:xfrm>
            <a:off x="428596" y="1074003"/>
            <a:ext cx="8429684" cy="830997"/>
          </a:xfrm>
          <a:prstGeom prst="rect">
            <a:avLst/>
          </a:prstGeom>
          <a:noFill/>
          <a:ln w="9525">
            <a:noFill/>
            <a:miter lim="800000"/>
            <a:headEnd/>
            <a:tailEnd/>
          </a:ln>
        </p:spPr>
        <p:txBody>
          <a:bodyPr wrap="square">
            <a:spAutoFit/>
          </a:bodyPr>
          <a:lstStyle/>
          <a:p>
            <a:pPr algn="ctr" eaLnBrk="1" hangingPunct="1"/>
            <a:r>
              <a:rPr lang="en-US" altLang="en-US" sz="2400" b="1" dirty="0" smtClean="0">
                <a:ea typeface="Arial Unicode MS" pitchFamily="34" charset="-128"/>
                <a:cs typeface="Arial Unicode MS" pitchFamily="34" charset="-128"/>
              </a:rPr>
              <a:t>TUGAS, TANGGUNG JAWAB DALAM</a:t>
            </a:r>
            <a:r>
              <a:rPr lang="id-ID" altLang="en-US" sz="2400" b="1" dirty="0" smtClean="0">
                <a:ea typeface="Arial Unicode MS" pitchFamily="34" charset="-128"/>
                <a:cs typeface="Arial Unicode MS" pitchFamily="34" charset="-128"/>
              </a:rPr>
              <a:t> </a:t>
            </a:r>
            <a:r>
              <a:rPr lang="en-US" altLang="en-US" sz="2400" b="1" dirty="0" smtClean="0">
                <a:ea typeface="Arial Unicode MS" pitchFamily="34" charset="-128"/>
                <a:cs typeface="Arial Unicode MS" pitchFamily="34" charset="-128"/>
              </a:rPr>
              <a:t>PUBLIKASI ILMIAH</a:t>
            </a:r>
            <a:endParaRPr lang="en-US" altLang="en-US" sz="2400" b="1" dirty="0">
              <a:ea typeface="Arial Unicode MS" pitchFamily="34" charset="-128"/>
              <a:cs typeface="Arial Unicode MS" pitchFamily="34" charset="-128"/>
            </a:endParaRPr>
          </a:p>
        </p:txBody>
      </p:sp>
      <p:graphicFrame>
        <p:nvGraphicFramePr>
          <p:cNvPr id="5" name="Table 4"/>
          <p:cNvGraphicFramePr>
            <a:graphicFrameLocks noGrp="1"/>
          </p:cNvGraphicFramePr>
          <p:nvPr/>
        </p:nvGraphicFramePr>
        <p:xfrm>
          <a:off x="71437" y="2071678"/>
          <a:ext cx="9001157" cy="3383278"/>
        </p:xfrm>
        <a:graphic>
          <a:graphicData uri="http://schemas.openxmlformats.org/drawingml/2006/table">
            <a:tbl>
              <a:tblPr firstRow="1" firstCol="1" bandRow="1">
                <a:tableStyleId>{5C22544A-7EE6-4342-B048-85BDC9FD1C3A}</a:tableStyleId>
              </a:tblPr>
              <a:tblGrid>
                <a:gridCol w="493694"/>
                <a:gridCol w="2382813"/>
                <a:gridCol w="1155540"/>
                <a:gridCol w="1627812"/>
                <a:gridCol w="1713486"/>
                <a:gridCol w="1627812"/>
              </a:tblGrid>
              <a:tr h="1243166">
                <a:tc>
                  <a:txBody>
                    <a:bodyPr/>
                    <a:lstStyle/>
                    <a:p>
                      <a:pPr algn="ctr">
                        <a:lnSpc>
                          <a:spcPct val="100000"/>
                        </a:lnSpc>
                        <a:spcAft>
                          <a:spcPts val="0"/>
                        </a:spcAft>
                        <a:tabLst>
                          <a:tab pos="228600" algn="l"/>
                        </a:tabLst>
                      </a:pPr>
                      <a:r>
                        <a:rPr lang="id-ID" sz="1800" dirty="0">
                          <a:effectLst/>
                          <a:latin typeface="Constantia" pitchFamily="18" charset="0"/>
                          <a:ea typeface="Arial Unicode MS" panose="020B0604020202020204" pitchFamily="34" charset="-128"/>
                          <a:cs typeface="Arial Unicode MS" panose="020B0604020202020204" pitchFamily="34" charset="-128"/>
                        </a:rPr>
                        <a:t>No</a:t>
                      </a:r>
                      <a:endParaRPr lang="en-US" sz="1800" dirty="0">
                        <a:effectLst/>
                        <a:latin typeface="Constantia" pitchFamily="18" charset="0"/>
                        <a:ea typeface="Arial Unicode MS" panose="020B0604020202020204" pitchFamily="34" charset="-128"/>
                        <a:cs typeface="Arial Unicode MS" panose="020B0604020202020204" pitchFamily="34" charset="-128"/>
                      </a:endParaRPr>
                    </a:p>
                  </a:txBody>
                  <a:tcPr marL="68578" marR="68578" marT="0" marB="0" anchor="ctr"/>
                </a:tc>
                <a:tc>
                  <a:txBody>
                    <a:bodyPr/>
                    <a:lstStyle/>
                    <a:p>
                      <a:pPr algn="ctr">
                        <a:lnSpc>
                          <a:spcPct val="100000"/>
                        </a:lnSpc>
                        <a:spcAft>
                          <a:spcPts val="0"/>
                        </a:spcAft>
                        <a:tabLst>
                          <a:tab pos="228600" algn="l"/>
                        </a:tabLst>
                      </a:pPr>
                      <a:r>
                        <a:rPr lang="id-ID" sz="1800" dirty="0">
                          <a:effectLst/>
                          <a:latin typeface="Constantia" pitchFamily="18" charset="0"/>
                          <a:ea typeface="Arial Unicode MS" panose="020B0604020202020204" pitchFamily="34" charset="-128"/>
                          <a:cs typeface="Arial Unicode MS" panose="020B0604020202020204" pitchFamily="34" charset="-128"/>
                        </a:rPr>
                        <a:t>Jabatan Akademik</a:t>
                      </a:r>
                      <a:endParaRPr lang="en-US" sz="1800" dirty="0">
                        <a:effectLst/>
                        <a:latin typeface="Constantia" pitchFamily="18" charset="0"/>
                        <a:ea typeface="Arial Unicode MS" panose="020B0604020202020204" pitchFamily="34" charset="-128"/>
                        <a:cs typeface="Arial Unicode MS" panose="020B0604020202020204" pitchFamily="34" charset="-128"/>
                      </a:endParaRPr>
                    </a:p>
                  </a:txBody>
                  <a:tcPr marL="68578" marR="68578" marT="0" marB="0" anchor="ctr"/>
                </a:tc>
                <a:tc>
                  <a:txBody>
                    <a:bodyPr/>
                    <a:lstStyle/>
                    <a:p>
                      <a:pPr algn="ctr">
                        <a:lnSpc>
                          <a:spcPct val="100000"/>
                        </a:lnSpc>
                        <a:spcAft>
                          <a:spcPts val="0"/>
                        </a:spcAft>
                        <a:tabLst>
                          <a:tab pos="228600" algn="l"/>
                        </a:tabLst>
                      </a:pPr>
                      <a:r>
                        <a:rPr lang="id-ID" sz="1800" dirty="0">
                          <a:effectLst/>
                          <a:latin typeface="Constantia" pitchFamily="18" charset="0"/>
                          <a:ea typeface="Arial Unicode MS" panose="020B0604020202020204" pitchFamily="34" charset="-128"/>
                          <a:cs typeface="Arial Unicode MS" panose="020B0604020202020204" pitchFamily="34" charset="-128"/>
                        </a:rPr>
                        <a:t>Jurnal Nasional</a:t>
                      </a:r>
                      <a:endParaRPr lang="en-US" sz="1800" dirty="0">
                        <a:effectLst/>
                        <a:latin typeface="Constantia" pitchFamily="18" charset="0"/>
                        <a:ea typeface="Arial Unicode MS" panose="020B0604020202020204" pitchFamily="34" charset="-128"/>
                        <a:cs typeface="Arial Unicode MS" panose="020B0604020202020204" pitchFamily="34" charset="-128"/>
                      </a:endParaRPr>
                    </a:p>
                  </a:txBody>
                  <a:tcPr marL="68578" marR="68578" marT="0" marB="0" anchor="ctr"/>
                </a:tc>
                <a:tc>
                  <a:txBody>
                    <a:bodyPr/>
                    <a:lstStyle/>
                    <a:p>
                      <a:pPr algn="ctr">
                        <a:lnSpc>
                          <a:spcPct val="100000"/>
                        </a:lnSpc>
                        <a:spcAft>
                          <a:spcPts val="0"/>
                        </a:spcAft>
                        <a:tabLst>
                          <a:tab pos="228600" algn="l"/>
                        </a:tabLst>
                      </a:pPr>
                      <a:r>
                        <a:rPr lang="id-ID" sz="1800" dirty="0">
                          <a:effectLst/>
                          <a:latin typeface="Constantia" pitchFamily="18" charset="0"/>
                          <a:ea typeface="Arial Unicode MS" panose="020B0604020202020204" pitchFamily="34" charset="-128"/>
                          <a:cs typeface="Arial Unicode MS" panose="020B0604020202020204" pitchFamily="34" charset="-128"/>
                        </a:rPr>
                        <a:t>Jurnal nasional terakreditasi</a:t>
                      </a:r>
                      <a:endParaRPr lang="en-US" sz="1800" dirty="0">
                        <a:effectLst/>
                        <a:latin typeface="Constantia" pitchFamily="18" charset="0"/>
                        <a:ea typeface="Arial Unicode MS" panose="020B0604020202020204" pitchFamily="34" charset="-128"/>
                        <a:cs typeface="Arial Unicode MS" panose="020B0604020202020204" pitchFamily="34" charset="-128"/>
                      </a:endParaRPr>
                    </a:p>
                  </a:txBody>
                  <a:tcPr marL="68578" marR="68578" marT="0" marB="0" anchor="ctr"/>
                </a:tc>
                <a:tc>
                  <a:txBody>
                    <a:bodyPr/>
                    <a:lstStyle/>
                    <a:p>
                      <a:pPr algn="ctr">
                        <a:lnSpc>
                          <a:spcPct val="100000"/>
                        </a:lnSpc>
                        <a:spcAft>
                          <a:spcPts val="0"/>
                        </a:spcAft>
                        <a:tabLst>
                          <a:tab pos="228600" algn="l"/>
                        </a:tabLst>
                      </a:pPr>
                      <a:r>
                        <a:rPr lang="id-ID" sz="1800" dirty="0">
                          <a:effectLst/>
                          <a:latin typeface="Constantia" pitchFamily="18" charset="0"/>
                          <a:ea typeface="Arial Unicode MS" panose="020B0604020202020204" pitchFamily="34" charset="-128"/>
                          <a:cs typeface="Arial Unicode MS" panose="020B0604020202020204" pitchFamily="34" charset="-128"/>
                        </a:rPr>
                        <a:t>Jurnal Internasional</a:t>
                      </a:r>
                      <a:endParaRPr lang="en-US" sz="1800" dirty="0">
                        <a:effectLst/>
                        <a:latin typeface="Constantia" pitchFamily="18" charset="0"/>
                        <a:ea typeface="Arial Unicode MS" panose="020B0604020202020204" pitchFamily="34" charset="-128"/>
                        <a:cs typeface="Arial Unicode MS" panose="020B0604020202020204" pitchFamily="34" charset="-128"/>
                      </a:endParaRPr>
                    </a:p>
                  </a:txBody>
                  <a:tcPr marL="68578" marR="68578" marT="0" marB="0" anchor="ctr"/>
                </a:tc>
                <a:tc>
                  <a:txBody>
                    <a:bodyPr/>
                    <a:lstStyle/>
                    <a:p>
                      <a:pPr algn="ctr">
                        <a:lnSpc>
                          <a:spcPct val="100000"/>
                        </a:lnSpc>
                        <a:spcAft>
                          <a:spcPts val="0"/>
                        </a:spcAft>
                        <a:tabLst>
                          <a:tab pos="228600" algn="l"/>
                        </a:tabLst>
                      </a:pPr>
                      <a:r>
                        <a:rPr lang="id-ID" sz="1800" dirty="0">
                          <a:effectLst/>
                          <a:latin typeface="Constantia" pitchFamily="18" charset="0"/>
                          <a:ea typeface="Arial Unicode MS" panose="020B0604020202020204" pitchFamily="34" charset="-128"/>
                          <a:cs typeface="Arial Unicode MS" panose="020B0604020202020204" pitchFamily="34" charset="-128"/>
                        </a:rPr>
                        <a:t>Jurnal Internasional bereputasi</a:t>
                      </a:r>
                      <a:endParaRPr lang="en-US" sz="1800" dirty="0">
                        <a:effectLst/>
                        <a:latin typeface="Constantia" pitchFamily="18" charset="0"/>
                        <a:ea typeface="Arial Unicode MS" panose="020B0604020202020204" pitchFamily="34" charset="-128"/>
                        <a:cs typeface="Arial Unicode MS" panose="020B0604020202020204" pitchFamily="34" charset="-128"/>
                      </a:endParaRPr>
                    </a:p>
                  </a:txBody>
                  <a:tcPr marL="68578" marR="68578" marT="0" marB="0" anchor="ctr"/>
                </a:tc>
              </a:tr>
              <a:tr h="397868">
                <a:tc>
                  <a:txBody>
                    <a:bodyPr/>
                    <a:lstStyle/>
                    <a:p>
                      <a:pPr algn="ctr">
                        <a:lnSpc>
                          <a:spcPct val="100000"/>
                        </a:lnSpc>
                        <a:spcAft>
                          <a:spcPts val="0"/>
                        </a:spcAft>
                        <a:tabLst>
                          <a:tab pos="228600" algn="l"/>
                        </a:tabLst>
                      </a:pPr>
                      <a:r>
                        <a:rPr lang="id-ID" sz="1800" dirty="0">
                          <a:solidFill>
                            <a:schemeClr val="tx1"/>
                          </a:solidFill>
                          <a:effectLst/>
                          <a:latin typeface="Constantia" pitchFamily="18" charset="0"/>
                          <a:ea typeface="Arial Unicode MS" panose="020B0604020202020204" pitchFamily="34" charset="-128"/>
                          <a:cs typeface="Arial Unicode MS" panose="020B0604020202020204" pitchFamily="34" charset="-128"/>
                        </a:rPr>
                        <a:t>1</a:t>
                      </a:r>
                      <a:endParaRPr lang="en-US" sz="1800" dirty="0">
                        <a:solidFill>
                          <a:schemeClr val="tx1"/>
                        </a:solidFill>
                        <a:effectLst/>
                        <a:latin typeface="Constantia" pitchFamily="18" charset="0"/>
                        <a:ea typeface="Arial Unicode MS" panose="020B0604020202020204" pitchFamily="34" charset="-128"/>
                        <a:cs typeface="Arial Unicode MS" panose="020B0604020202020204" pitchFamily="34" charset="-128"/>
                      </a:endParaRPr>
                    </a:p>
                  </a:txBody>
                  <a:tcPr marL="68578" marR="68578" marT="0" marB="0" anchor="ctr">
                    <a:solidFill>
                      <a:schemeClr val="tx2">
                        <a:lumMod val="20000"/>
                        <a:lumOff val="80000"/>
                      </a:schemeClr>
                    </a:solidFill>
                  </a:tcPr>
                </a:tc>
                <a:tc>
                  <a:txBody>
                    <a:bodyPr/>
                    <a:lstStyle/>
                    <a:p>
                      <a:pPr algn="just">
                        <a:lnSpc>
                          <a:spcPct val="100000"/>
                        </a:lnSpc>
                        <a:spcAft>
                          <a:spcPts val="0"/>
                        </a:spcAft>
                        <a:tabLst>
                          <a:tab pos="228600" algn="l"/>
                        </a:tabLst>
                      </a:pPr>
                      <a:r>
                        <a:rPr lang="id-ID" sz="1800" dirty="0">
                          <a:solidFill>
                            <a:schemeClr val="tx1"/>
                          </a:solidFill>
                          <a:effectLst/>
                          <a:latin typeface="Constantia" pitchFamily="18" charset="0"/>
                          <a:ea typeface="Arial Unicode MS" panose="020B0604020202020204" pitchFamily="34" charset="-128"/>
                          <a:cs typeface="Arial Unicode MS" panose="020B0604020202020204" pitchFamily="34" charset="-128"/>
                        </a:rPr>
                        <a:t>Asisten Ahli</a:t>
                      </a:r>
                      <a:endParaRPr lang="en-US" sz="1800" dirty="0">
                        <a:solidFill>
                          <a:schemeClr val="tx1"/>
                        </a:solidFill>
                        <a:effectLst/>
                        <a:latin typeface="Constantia" pitchFamily="18" charset="0"/>
                        <a:ea typeface="Arial Unicode MS" panose="020B0604020202020204" pitchFamily="34" charset="-128"/>
                        <a:cs typeface="Arial Unicode MS" panose="020B0604020202020204" pitchFamily="34" charset="-128"/>
                      </a:endParaRPr>
                    </a:p>
                  </a:txBody>
                  <a:tcPr marL="68578" marR="68578" marT="0" marB="0" anchor="ctr">
                    <a:solidFill>
                      <a:schemeClr val="tx2">
                        <a:lumMod val="20000"/>
                        <a:lumOff val="80000"/>
                      </a:schemeClr>
                    </a:solidFill>
                  </a:tcPr>
                </a:tc>
                <a:tc>
                  <a:txBody>
                    <a:bodyPr/>
                    <a:lstStyle/>
                    <a:p>
                      <a:pPr algn="ctr">
                        <a:lnSpc>
                          <a:spcPct val="100000"/>
                        </a:lnSpc>
                        <a:spcAft>
                          <a:spcPts val="0"/>
                        </a:spcAft>
                        <a:tabLst>
                          <a:tab pos="228600" algn="l"/>
                        </a:tabLst>
                      </a:pPr>
                      <a:r>
                        <a:rPr lang="id-ID" sz="1800">
                          <a:solidFill>
                            <a:schemeClr val="tx1"/>
                          </a:solidFill>
                          <a:effectLst/>
                          <a:latin typeface="Constantia" pitchFamily="18" charset="0"/>
                          <a:ea typeface="Arial Unicode MS" panose="020B0604020202020204" pitchFamily="34" charset="-128"/>
                          <a:cs typeface="Arial Unicode MS" panose="020B0604020202020204" pitchFamily="34" charset="-128"/>
                        </a:rPr>
                        <a:t>W</a:t>
                      </a:r>
                      <a:endParaRPr lang="en-US" sz="1800">
                        <a:solidFill>
                          <a:schemeClr val="tx1"/>
                        </a:solidFill>
                        <a:effectLst/>
                        <a:latin typeface="Constantia" pitchFamily="18" charset="0"/>
                        <a:ea typeface="Arial Unicode MS" panose="020B0604020202020204" pitchFamily="34" charset="-128"/>
                        <a:cs typeface="Arial Unicode MS" panose="020B0604020202020204" pitchFamily="34" charset="-128"/>
                      </a:endParaRPr>
                    </a:p>
                  </a:txBody>
                  <a:tcPr marL="68578" marR="68578" marT="0" marB="0" anchor="ctr">
                    <a:solidFill>
                      <a:schemeClr val="tx2">
                        <a:lumMod val="20000"/>
                        <a:lumOff val="80000"/>
                      </a:schemeClr>
                    </a:solidFill>
                  </a:tcPr>
                </a:tc>
                <a:tc>
                  <a:txBody>
                    <a:bodyPr/>
                    <a:lstStyle/>
                    <a:p>
                      <a:pPr algn="ctr">
                        <a:lnSpc>
                          <a:spcPct val="100000"/>
                        </a:lnSpc>
                        <a:spcAft>
                          <a:spcPts val="0"/>
                        </a:spcAft>
                        <a:tabLst>
                          <a:tab pos="228600" algn="l"/>
                        </a:tabLst>
                      </a:pPr>
                      <a:r>
                        <a:rPr lang="id-ID" sz="1800">
                          <a:solidFill>
                            <a:schemeClr val="tx1"/>
                          </a:solidFill>
                          <a:effectLst/>
                          <a:latin typeface="Constantia" pitchFamily="18" charset="0"/>
                          <a:ea typeface="Arial Unicode MS" panose="020B0604020202020204" pitchFamily="34" charset="-128"/>
                          <a:cs typeface="Arial Unicode MS" panose="020B0604020202020204" pitchFamily="34" charset="-128"/>
                        </a:rPr>
                        <a:t>S</a:t>
                      </a:r>
                      <a:endParaRPr lang="en-US" sz="1800">
                        <a:solidFill>
                          <a:schemeClr val="tx1"/>
                        </a:solidFill>
                        <a:effectLst/>
                        <a:latin typeface="Constantia" pitchFamily="18" charset="0"/>
                        <a:ea typeface="Arial Unicode MS" panose="020B0604020202020204" pitchFamily="34" charset="-128"/>
                        <a:cs typeface="Arial Unicode MS" panose="020B0604020202020204" pitchFamily="34" charset="-128"/>
                      </a:endParaRPr>
                    </a:p>
                  </a:txBody>
                  <a:tcPr marL="68578" marR="68578" marT="0" marB="0" anchor="ctr">
                    <a:solidFill>
                      <a:schemeClr val="tx2">
                        <a:lumMod val="20000"/>
                        <a:lumOff val="80000"/>
                      </a:schemeClr>
                    </a:solidFill>
                  </a:tcPr>
                </a:tc>
                <a:tc>
                  <a:txBody>
                    <a:bodyPr/>
                    <a:lstStyle/>
                    <a:p>
                      <a:pPr algn="ctr">
                        <a:lnSpc>
                          <a:spcPct val="100000"/>
                        </a:lnSpc>
                        <a:spcAft>
                          <a:spcPts val="0"/>
                        </a:spcAft>
                        <a:tabLst>
                          <a:tab pos="228600" algn="l"/>
                        </a:tabLst>
                      </a:pPr>
                      <a:r>
                        <a:rPr lang="id-ID" sz="1800" dirty="0">
                          <a:solidFill>
                            <a:schemeClr val="tx1"/>
                          </a:solidFill>
                          <a:effectLst/>
                          <a:latin typeface="Constantia" pitchFamily="18" charset="0"/>
                          <a:ea typeface="Arial Unicode MS" panose="020B0604020202020204" pitchFamily="34" charset="-128"/>
                          <a:cs typeface="Arial Unicode MS" panose="020B0604020202020204" pitchFamily="34" charset="-128"/>
                        </a:rPr>
                        <a:t>S</a:t>
                      </a:r>
                      <a:endParaRPr lang="en-US" sz="1800" dirty="0">
                        <a:solidFill>
                          <a:schemeClr val="tx1"/>
                        </a:solidFill>
                        <a:effectLst/>
                        <a:latin typeface="Constantia" pitchFamily="18" charset="0"/>
                        <a:ea typeface="Arial Unicode MS" panose="020B0604020202020204" pitchFamily="34" charset="-128"/>
                        <a:cs typeface="Arial Unicode MS" panose="020B0604020202020204" pitchFamily="34" charset="-128"/>
                      </a:endParaRPr>
                    </a:p>
                  </a:txBody>
                  <a:tcPr marL="68578" marR="68578" marT="0" marB="0" anchor="ctr">
                    <a:solidFill>
                      <a:schemeClr val="tx2">
                        <a:lumMod val="20000"/>
                        <a:lumOff val="80000"/>
                      </a:schemeClr>
                    </a:solidFill>
                  </a:tcPr>
                </a:tc>
                <a:tc>
                  <a:txBody>
                    <a:bodyPr/>
                    <a:lstStyle/>
                    <a:p>
                      <a:pPr algn="ctr">
                        <a:lnSpc>
                          <a:spcPct val="100000"/>
                        </a:lnSpc>
                        <a:spcAft>
                          <a:spcPts val="0"/>
                        </a:spcAft>
                        <a:tabLst>
                          <a:tab pos="228600" algn="l"/>
                        </a:tabLst>
                      </a:pPr>
                      <a:r>
                        <a:rPr lang="id-ID" sz="1800" dirty="0">
                          <a:solidFill>
                            <a:schemeClr val="tx1"/>
                          </a:solidFill>
                          <a:effectLst/>
                          <a:latin typeface="Constantia" pitchFamily="18" charset="0"/>
                          <a:ea typeface="Arial Unicode MS" panose="020B0604020202020204" pitchFamily="34" charset="-128"/>
                          <a:cs typeface="Arial Unicode MS" panose="020B0604020202020204" pitchFamily="34" charset="-128"/>
                        </a:rPr>
                        <a:t>S</a:t>
                      </a:r>
                      <a:endParaRPr lang="en-US" sz="1800" dirty="0">
                        <a:solidFill>
                          <a:schemeClr val="tx1"/>
                        </a:solidFill>
                        <a:effectLst/>
                        <a:latin typeface="Constantia" pitchFamily="18" charset="0"/>
                        <a:ea typeface="Arial Unicode MS" panose="020B0604020202020204" pitchFamily="34" charset="-128"/>
                        <a:cs typeface="Arial Unicode MS" panose="020B0604020202020204" pitchFamily="34" charset="-128"/>
                      </a:endParaRPr>
                    </a:p>
                  </a:txBody>
                  <a:tcPr marL="68578" marR="68578" marT="0" marB="0" anchor="ctr">
                    <a:solidFill>
                      <a:schemeClr val="tx2">
                        <a:lumMod val="20000"/>
                        <a:lumOff val="80000"/>
                      </a:schemeClr>
                    </a:solidFill>
                  </a:tcPr>
                </a:tc>
              </a:tr>
              <a:tr h="397868">
                <a:tc>
                  <a:txBody>
                    <a:bodyPr/>
                    <a:lstStyle/>
                    <a:p>
                      <a:pPr algn="ctr">
                        <a:lnSpc>
                          <a:spcPct val="100000"/>
                        </a:lnSpc>
                        <a:spcAft>
                          <a:spcPts val="0"/>
                        </a:spcAft>
                        <a:tabLst>
                          <a:tab pos="228600" algn="l"/>
                        </a:tabLst>
                      </a:pPr>
                      <a:r>
                        <a:rPr lang="id-ID" sz="1800">
                          <a:solidFill>
                            <a:schemeClr val="tx1"/>
                          </a:solidFill>
                          <a:effectLst/>
                          <a:latin typeface="Constantia" pitchFamily="18" charset="0"/>
                          <a:ea typeface="Arial Unicode MS" panose="020B0604020202020204" pitchFamily="34" charset="-128"/>
                          <a:cs typeface="Arial Unicode MS" panose="020B0604020202020204" pitchFamily="34" charset="-128"/>
                        </a:rPr>
                        <a:t>2</a:t>
                      </a:r>
                      <a:endParaRPr lang="en-US" sz="1800">
                        <a:solidFill>
                          <a:schemeClr val="tx1"/>
                        </a:solidFill>
                        <a:effectLst/>
                        <a:latin typeface="Constantia" pitchFamily="18" charset="0"/>
                        <a:ea typeface="Arial Unicode MS" panose="020B0604020202020204" pitchFamily="34" charset="-128"/>
                        <a:cs typeface="Arial Unicode MS" panose="020B0604020202020204" pitchFamily="34" charset="-128"/>
                      </a:endParaRPr>
                    </a:p>
                  </a:txBody>
                  <a:tcPr marL="68578" marR="68578" marT="0" marB="0" anchor="ctr">
                    <a:solidFill>
                      <a:schemeClr val="bg1">
                        <a:lumMod val="95000"/>
                      </a:schemeClr>
                    </a:solidFill>
                  </a:tcPr>
                </a:tc>
                <a:tc>
                  <a:txBody>
                    <a:bodyPr/>
                    <a:lstStyle/>
                    <a:p>
                      <a:pPr algn="just">
                        <a:lnSpc>
                          <a:spcPct val="100000"/>
                        </a:lnSpc>
                        <a:spcAft>
                          <a:spcPts val="0"/>
                        </a:spcAft>
                        <a:tabLst>
                          <a:tab pos="228600" algn="l"/>
                        </a:tabLst>
                      </a:pPr>
                      <a:r>
                        <a:rPr lang="id-ID" sz="1800" dirty="0">
                          <a:solidFill>
                            <a:schemeClr val="tx1"/>
                          </a:solidFill>
                          <a:effectLst/>
                          <a:latin typeface="Constantia" pitchFamily="18" charset="0"/>
                          <a:ea typeface="Arial Unicode MS" panose="020B0604020202020204" pitchFamily="34" charset="-128"/>
                          <a:cs typeface="Arial Unicode MS" panose="020B0604020202020204" pitchFamily="34" charset="-128"/>
                        </a:rPr>
                        <a:t>Lektor</a:t>
                      </a:r>
                      <a:endParaRPr lang="en-US" sz="1800" dirty="0">
                        <a:solidFill>
                          <a:schemeClr val="tx1"/>
                        </a:solidFill>
                        <a:effectLst/>
                        <a:latin typeface="Constantia" pitchFamily="18" charset="0"/>
                        <a:ea typeface="Arial Unicode MS" panose="020B0604020202020204" pitchFamily="34" charset="-128"/>
                        <a:cs typeface="Arial Unicode MS" panose="020B0604020202020204" pitchFamily="34" charset="-128"/>
                      </a:endParaRPr>
                    </a:p>
                  </a:txBody>
                  <a:tcPr marL="68578" marR="68578" marT="0" marB="0" anchor="ctr">
                    <a:solidFill>
                      <a:schemeClr val="bg1">
                        <a:lumMod val="95000"/>
                      </a:schemeClr>
                    </a:solidFill>
                  </a:tcPr>
                </a:tc>
                <a:tc>
                  <a:txBody>
                    <a:bodyPr/>
                    <a:lstStyle/>
                    <a:p>
                      <a:pPr algn="ctr">
                        <a:lnSpc>
                          <a:spcPct val="100000"/>
                        </a:lnSpc>
                        <a:spcAft>
                          <a:spcPts val="0"/>
                        </a:spcAft>
                        <a:tabLst>
                          <a:tab pos="228600" algn="l"/>
                        </a:tabLst>
                      </a:pPr>
                      <a:r>
                        <a:rPr lang="en-US" sz="1800" dirty="0">
                          <a:solidFill>
                            <a:schemeClr val="tx1"/>
                          </a:solidFill>
                          <a:effectLst/>
                          <a:latin typeface="Constantia" pitchFamily="18" charset="0"/>
                          <a:ea typeface="Arial Unicode MS" panose="020B0604020202020204" pitchFamily="34" charset="-128"/>
                          <a:cs typeface="Arial Unicode MS" panose="020B0604020202020204" pitchFamily="34" charset="-128"/>
                        </a:rPr>
                        <a:t>W</a:t>
                      </a:r>
                    </a:p>
                  </a:txBody>
                  <a:tcPr marL="68578" marR="68578" marT="0" marB="0" anchor="ctr">
                    <a:solidFill>
                      <a:schemeClr val="bg1">
                        <a:lumMod val="95000"/>
                      </a:schemeClr>
                    </a:solidFill>
                  </a:tcPr>
                </a:tc>
                <a:tc>
                  <a:txBody>
                    <a:bodyPr/>
                    <a:lstStyle/>
                    <a:p>
                      <a:pPr algn="ctr">
                        <a:lnSpc>
                          <a:spcPct val="100000"/>
                        </a:lnSpc>
                        <a:spcAft>
                          <a:spcPts val="0"/>
                        </a:spcAft>
                        <a:tabLst>
                          <a:tab pos="228600" algn="l"/>
                        </a:tabLst>
                      </a:pPr>
                      <a:r>
                        <a:rPr lang="en-US" sz="1800" dirty="0">
                          <a:solidFill>
                            <a:schemeClr val="tx1"/>
                          </a:solidFill>
                          <a:effectLst/>
                          <a:latin typeface="Constantia" pitchFamily="18" charset="0"/>
                          <a:ea typeface="Arial Unicode MS" panose="020B0604020202020204" pitchFamily="34" charset="-128"/>
                          <a:cs typeface="Arial Unicode MS" panose="020B0604020202020204" pitchFamily="34" charset="-128"/>
                        </a:rPr>
                        <a:t>S</a:t>
                      </a:r>
                    </a:p>
                  </a:txBody>
                  <a:tcPr marL="68578" marR="68578" marT="0" marB="0" anchor="ctr">
                    <a:solidFill>
                      <a:schemeClr val="bg1">
                        <a:lumMod val="95000"/>
                      </a:schemeClr>
                    </a:solidFill>
                  </a:tcPr>
                </a:tc>
                <a:tc>
                  <a:txBody>
                    <a:bodyPr/>
                    <a:lstStyle/>
                    <a:p>
                      <a:pPr algn="ctr">
                        <a:lnSpc>
                          <a:spcPct val="100000"/>
                        </a:lnSpc>
                        <a:spcAft>
                          <a:spcPts val="0"/>
                        </a:spcAft>
                        <a:tabLst>
                          <a:tab pos="228600" algn="l"/>
                        </a:tabLst>
                      </a:pPr>
                      <a:r>
                        <a:rPr lang="id-ID" sz="1800" dirty="0">
                          <a:solidFill>
                            <a:schemeClr val="tx1"/>
                          </a:solidFill>
                          <a:effectLst/>
                          <a:latin typeface="Constantia" pitchFamily="18" charset="0"/>
                          <a:ea typeface="Arial Unicode MS" panose="020B0604020202020204" pitchFamily="34" charset="-128"/>
                          <a:cs typeface="Arial Unicode MS" panose="020B0604020202020204" pitchFamily="34" charset="-128"/>
                        </a:rPr>
                        <a:t>S</a:t>
                      </a:r>
                      <a:endParaRPr lang="en-US" sz="1800" dirty="0">
                        <a:solidFill>
                          <a:schemeClr val="tx1"/>
                        </a:solidFill>
                        <a:effectLst/>
                        <a:latin typeface="Constantia" pitchFamily="18" charset="0"/>
                        <a:ea typeface="Arial Unicode MS" panose="020B0604020202020204" pitchFamily="34" charset="-128"/>
                        <a:cs typeface="Arial Unicode MS" panose="020B0604020202020204" pitchFamily="34" charset="-128"/>
                      </a:endParaRPr>
                    </a:p>
                  </a:txBody>
                  <a:tcPr marL="68578" marR="68578" marT="0" marB="0" anchor="ctr">
                    <a:solidFill>
                      <a:schemeClr val="bg1">
                        <a:lumMod val="95000"/>
                      </a:schemeClr>
                    </a:solidFill>
                  </a:tcPr>
                </a:tc>
                <a:tc>
                  <a:txBody>
                    <a:bodyPr/>
                    <a:lstStyle/>
                    <a:p>
                      <a:pPr algn="ctr">
                        <a:lnSpc>
                          <a:spcPct val="100000"/>
                        </a:lnSpc>
                        <a:spcAft>
                          <a:spcPts val="0"/>
                        </a:spcAft>
                        <a:tabLst>
                          <a:tab pos="228600" algn="l"/>
                        </a:tabLst>
                      </a:pPr>
                      <a:r>
                        <a:rPr lang="id-ID" sz="1800" dirty="0">
                          <a:solidFill>
                            <a:schemeClr val="tx1"/>
                          </a:solidFill>
                          <a:effectLst/>
                          <a:latin typeface="Constantia" pitchFamily="18" charset="0"/>
                          <a:ea typeface="Arial Unicode MS" panose="020B0604020202020204" pitchFamily="34" charset="-128"/>
                          <a:cs typeface="Arial Unicode MS" panose="020B0604020202020204" pitchFamily="34" charset="-128"/>
                        </a:rPr>
                        <a:t>S</a:t>
                      </a:r>
                      <a:endParaRPr lang="en-US" sz="1800" dirty="0">
                        <a:solidFill>
                          <a:schemeClr val="tx1"/>
                        </a:solidFill>
                        <a:effectLst/>
                        <a:latin typeface="Constantia" pitchFamily="18" charset="0"/>
                        <a:ea typeface="Arial Unicode MS" panose="020B0604020202020204" pitchFamily="34" charset="-128"/>
                        <a:cs typeface="Arial Unicode MS" panose="020B0604020202020204" pitchFamily="34" charset="-128"/>
                      </a:endParaRPr>
                    </a:p>
                  </a:txBody>
                  <a:tcPr marL="68578" marR="68578" marT="0" marB="0" anchor="ctr">
                    <a:solidFill>
                      <a:schemeClr val="bg1">
                        <a:lumMod val="95000"/>
                      </a:schemeClr>
                    </a:solidFill>
                  </a:tcPr>
                </a:tc>
              </a:tr>
              <a:tr h="397868">
                <a:tc rowSpan="2">
                  <a:txBody>
                    <a:bodyPr/>
                    <a:lstStyle/>
                    <a:p>
                      <a:pPr algn="ctr">
                        <a:lnSpc>
                          <a:spcPct val="100000"/>
                        </a:lnSpc>
                        <a:spcAft>
                          <a:spcPts val="0"/>
                        </a:spcAft>
                        <a:tabLst>
                          <a:tab pos="228600" algn="l"/>
                        </a:tabLst>
                      </a:pPr>
                      <a:r>
                        <a:rPr lang="id-ID" sz="1800" dirty="0">
                          <a:solidFill>
                            <a:schemeClr val="tx1"/>
                          </a:solidFill>
                          <a:effectLst/>
                          <a:latin typeface="Constantia" pitchFamily="18" charset="0"/>
                          <a:ea typeface="Arial Unicode MS" panose="020B0604020202020204" pitchFamily="34" charset="-128"/>
                          <a:cs typeface="Arial Unicode MS" panose="020B0604020202020204" pitchFamily="34" charset="-128"/>
                        </a:rPr>
                        <a:t>3</a:t>
                      </a:r>
                      <a:endParaRPr lang="en-US" sz="1800" dirty="0">
                        <a:solidFill>
                          <a:schemeClr val="tx1"/>
                        </a:solidFill>
                        <a:effectLst/>
                        <a:latin typeface="Constantia" pitchFamily="18" charset="0"/>
                        <a:ea typeface="Arial Unicode MS" panose="020B0604020202020204" pitchFamily="34" charset="-128"/>
                        <a:cs typeface="Arial Unicode MS" panose="020B0604020202020204" pitchFamily="34" charset="-128"/>
                      </a:endParaRPr>
                    </a:p>
                  </a:txBody>
                  <a:tcPr marL="68578" marR="68578" marT="0" marB="0" anchor="ctr">
                    <a:solidFill>
                      <a:schemeClr val="tx2">
                        <a:lumMod val="20000"/>
                        <a:lumOff val="80000"/>
                      </a:schemeClr>
                    </a:solidFill>
                  </a:tcPr>
                </a:tc>
                <a:tc>
                  <a:txBody>
                    <a:bodyPr/>
                    <a:lstStyle/>
                    <a:p>
                      <a:pPr algn="just">
                        <a:lnSpc>
                          <a:spcPct val="100000"/>
                        </a:lnSpc>
                        <a:spcAft>
                          <a:spcPts val="0"/>
                        </a:spcAft>
                        <a:tabLst>
                          <a:tab pos="228600" algn="l"/>
                        </a:tabLst>
                      </a:pPr>
                      <a:r>
                        <a:rPr lang="id-ID" sz="1800" dirty="0">
                          <a:solidFill>
                            <a:schemeClr val="tx1"/>
                          </a:solidFill>
                          <a:effectLst/>
                          <a:latin typeface="Constantia" pitchFamily="18" charset="0"/>
                          <a:ea typeface="Arial Unicode MS" panose="020B0604020202020204" pitchFamily="34" charset="-128"/>
                          <a:cs typeface="Arial Unicode MS" panose="020B0604020202020204" pitchFamily="34" charset="-128"/>
                        </a:rPr>
                        <a:t>Lektor </a:t>
                      </a:r>
                      <a:r>
                        <a:rPr lang="id-ID" sz="1800" dirty="0" smtClean="0">
                          <a:solidFill>
                            <a:schemeClr val="tx1"/>
                          </a:solidFill>
                          <a:effectLst/>
                          <a:latin typeface="Constantia" pitchFamily="18" charset="0"/>
                          <a:ea typeface="Arial Unicode MS" panose="020B0604020202020204" pitchFamily="34" charset="-128"/>
                          <a:cs typeface="Arial Unicode MS" panose="020B0604020202020204" pitchFamily="34" charset="-128"/>
                        </a:rPr>
                        <a:t>Kepala</a:t>
                      </a:r>
                      <a:r>
                        <a:rPr lang="en-US" sz="1800" dirty="0" smtClean="0">
                          <a:solidFill>
                            <a:schemeClr val="tx1"/>
                          </a:solidFill>
                          <a:effectLst/>
                          <a:latin typeface="Constantia" pitchFamily="18" charset="0"/>
                          <a:ea typeface="Arial Unicode MS" panose="020B0604020202020204" pitchFamily="34" charset="-128"/>
                          <a:cs typeface="Arial Unicode MS" panose="020B0604020202020204" pitchFamily="34" charset="-128"/>
                        </a:rPr>
                        <a:t>/Magister</a:t>
                      </a:r>
                      <a:endParaRPr lang="en-US" sz="1800" dirty="0">
                        <a:solidFill>
                          <a:schemeClr val="tx1"/>
                        </a:solidFill>
                        <a:effectLst/>
                        <a:latin typeface="Constantia" pitchFamily="18" charset="0"/>
                        <a:ea typeface="Arial Unicode MS" panose="020B0604020202020204" pitchFamily="34" charset="-128"/>
                        <a:cs typeface="Arial Unicode MS" panose="020B0604020202020204" pitchFamily="34" charset="-128"/>
                      </a:endParaRPr>
                    </a:p>
                  </a:txBody>
                  <a:tcPr marL="68578" marR="68578" marT="0" marB="0" anchor="ctr">
                    <a:solidFill>
                      <a:schemeClr val="tx2">
                        <a:lumMod val="20000"/>
                        <a:lumOff val="80000"/>
                      </a:schemeClr>
                    </a:solidFill>
                  </a:tcPr>
                </a:tc>
                <a:tc>
                  <a:txBody>
                    <a:bodyPr/>
                    <a:lstStyle/>
                    <a:p>
                      <a:pPr algn="ctr">
                        <a:lnSpc>
                          <a:spcPct val="100000"/>
                        </a:lnSpc>
                        <a:spcAft>
                          <a:spcPts val="0"/>
                        </a:spcAft>
                        <a:tabLst>
                          <a:tab pos="228600" algn="l"/>
                        </a:tabLst>
                      </a:pPr>
                      <a:r>
                        <a:rPr lang="en-US" sz="1800" dirty="0">
                          <a:solidFill>
                            <a:schemeClr val="tx1"/>
                          </a:solidFill>
                          <a:effectLst/>
                          <a:latin typeface="Constantia" pitchFamily="18" charset="0"/>
                          <a:ea typeface="Arial Unicode MS" panose="020B0604020202020204" pitchFamily="34" charset="-128"/>
                          <a:cs typeface="Arial Unicode MS" panose="020B0604020202020204" pitchFamily="34" charset="-128"/>
                        </a:rPr>
                        <a:t>S</a:t>
                      </a:r>
                    </a:p>
                  </a:txBody>
                  <a:tcPr marL="68578" marR="68578" marT="0" marB="0" anchor="ctr">
                    <a:solidFill>
                      <a:schemeClr val="tx2">
                        <a:lumMod val="20000"/>
                        <a:lumOff val="80000"/>
                      </a:schemeClr>
                    </a:solidFill>
                  </a:tcPr>
                </a:tc>
                <a:tc>
                  <a:txBody>
                    <a:bodyPr/>
                    <a:lstStyle/>
                    <a:p>
                      <a:pPr algn="ctr">
                        <a:lnSpc>
                          <a:spcPct val="100000"/>
                        </a:lnSpc>
                        <a:spcAft>
                          <a:spcPts val="0"/>
                        </a:spcAft>
                        <a:tabLst>
                          <a:tab pos="228600" algn="l"/>
                        </a:tabLst>
                      </a:pPr>
                      <a:r>
                        <a:rPr lang="en-US" sz="1800" dirty="0" smtClean="0">
                          <a:solidFill>
                            <a:schemeClr val="tx1"/>
                          </a:solidFill>
                          <a:effectLst/>
                          <a:latin typeface="Constantia" pitchFamily="18" charset="0"/>
                          <a:ea typeface="Arial Unicode MS" panose="020B0604020202020204" pitchFamily="34" charset="-128"/>
                          <a:cs typeface="Arial Unicode MS" panose="020B0604020202020204" pitchFamily="34" charset="-128"/>
                        </a:rPr>
                        <a:t>S</a:t>
                      </a:r>
                      <a:endParaRPr lang="en-US" sz="1800" dirty="0">
                        <a:solidFill>
                          <a:schemeClr val="tx1"/>
                        </a:solidFill>
                        <a:effectLst/>
                        <a:latin typeface="Constantia" pitchFamily="18" charset="0"/>
                        <a:ea typeface="Arial Unicode MS" panose="020B0604020202020204" pitchFamily="34" charset="-128"/>
                        <a:cs typeface="Arial Unicode MS" panose="020B0604020202020204" pitchFamily="34" charset="-128"/>
                      </a:endParaRPr>
                    </a:p>
                  </a:txBody>
                  <a:tcPr marL="68578" marR="68578" marT="0" marB="0" anchor="ctr">
                    <a:solidFill>
                      <a:schemeClr val="tx2">
                        <a:lumMod val="20000"/>
                        <a:lumOff val="80000"/>
                      </a:schemeClr>
                    </a:solidFill>
                  </a:tcPr>
                </a:tc>
                <a:tc>
                  <a:txBody>
                    <a:bodyPr/>
                    <a:lstStyle/>
                    <a:p>
                      <a:pPr algn="ctr">
                        <a:lnSpc>
                          <a:spcPct val="100000"/>
                        </a:lnSpc>
                        <a:spcAft>
                          <a:spcPts val="0"/>
                        </a:spcAft>
                        <a:tabLst>
                          <a:tab pos="228600" algn="l"/>
                        </a:tabLst>
                      </a:pPr>
                      <a:r>
                        <a:rPr lang="en-US" sz="1800" dirty="0" smtClean="0">
                          <a:solidFill>
                            <a:schemeClr val="tx1"/>
                          </a:solidFill>
                          <a:effectLst/>
                          <a:latin typeface="Constantia" pitchFamily="18" charset="0"/>
                          <a:ea typeface="Arial Unicode MS" panose="020B0604020202020204" pitchFamily="34" charset="-128"/>
                          <a:cs typeface="Arial Unicode MS" panose="020B0604020202020204" pitchFamily="34" charset="-128"/>
                        </a:rPr>
                        <a:t>W</a:t>
                      </a:r>
                      <a:endParaRPr lang="en-US" sz="1800" dirty="0">
                        <a:solidFill>
                          <a:schemeClr val="tx1"/>
                        </a:solidFill>
                        <a:effectLst/>
                        <a:latin typeface="Constantia" pitchFamily="18" charset="0"/>
                        <a:ea typeface="Arial Unicode MS" panose="020B0604020202020204" pitchFamily="34" charset="-128"/>
                        <a:cs typeface="Arial Unicode MS" panose="020B0604020202020204" pitchFamily="34" charset="-128"/>
                      </a:endParaRPr>
                    </a:p>
                  </a:txBody>
                  <a:tcPr marL="68578" marR="68578" marT="0" marB="0" anchor="ctr">
                    <a:solidFill>
                      <a:schemeClr val="tx2">
                        <a:lumMod val="20000"/>
                        <a:lumOff val="80000"/>
                      </a:schemeClr>
                    </a:solidFill>
                  </a:tcPr>
                </a:tc>
                <a:tc>
                  <a:txBody>
                    <a:bodyPr/>
                    <a:lstStyle/>
                    <a:p>
                      <a:pPr algn="ctr">
                        <a:lnSpc>
                          <a:spcPct val="100000"/>
                        </a:lnSpc>
                        <a:spcAft>
                          <a:spcPts val="0"/>
                        </a:spcAft>
                        <a:tabLst>
                          <a:tab pos="228600" algn="l"/>
                        </a:tabLst>
                      </a:pPr>
                      <a:r>
                        <a:rPr lang="id-ID" sz="1800" dirty="0">
                          <a:solidFill>
                            <a:schemeClr val="tx1"/>
                          </a:solidFill>
                          <a:effectLst/>
                          <a:latin typeface="Constantia" pitchFamily="18" charset="0"/>
                          <a:ea typeface="Arial Unicode MS" panose="020B0604020202020204" pitchFamily="34" charset="-128"/>
                          <a:cs typeface="Arial Unicode MS" panose="020B0604020202020204" pitchFamily="34" charset="-128"/>
                        </a:rPr>
                        <a:t>S</a:t>
                      </a:r>
                      <a:endParaRPr lang="en-US" sz="1800" dirty="0">
                        <a:solidFill>
                          <a:schemeClr val="tx1"/>
                        </a:solidFill>
                        <a:effectLst/>
                        <a:latin typeface="Constantia" pitchFamily="18" charset="0"/>
                        <a:ea typeface="Arial Unicode MS" panose="020B0604020202020204" pitchFamily="34" charset="-128"/>
                        <a:cs typeface="Arial Unicode MS" panose="020B0604020202020204" pitchFamily="34" charset="-128"/>
                      </a:endParaRPr>
                    </a:p>
                  </a:txBody>
                  <a:tcPr marL="68578" marR="68578" marT="0" marB="0" anchor="ctr">
                    <a:solidFill>
                      <a:schemeClr val="tx2">
                        <a:lumMod val="20000"/>
                        <a:lumOff val="80000"/>
                      </a:schemeClr>
                    </a:solidFill>
                  </a:tcPr>
                </a:tc>
              </a:tr>
              <a:tr h="397868">
                <a:tc vMerge="1">
                  <a:txBody>
                    <a:bodyPr/>
                    <a:lstStyle/>
                    <a:p>
                      <a:pPr algn="ctr">
                        <a:lnSpc>
                          <a:spcPct val="100000"/>
                        </a:lnSpc>
                        <a:spcAft>
                          <a:spcPts val="0"/>
                        </a:spcAft>
                        <a:tabLst>
                          <a:tab pos="228600" algn="l"/>
                        </a:tabLst>
                      </a:pPr>
                      <a:endParaRPr lang="en-US" sz="1700" dirty="0">
                        <a:solidFill>
                          <a:schemeClr val="tx1"/>
                        </a:solidFill>
                        <a:effectLst/>
                        <a:latin typeface="Constantia" pitchFamily="18" charset="0"/>
                        <a:ea typeface="Arial Unicode MS" panose="020B0604020202020204" pitchFamily="34" charset="-128"/>
                        <a:cs typeface="Arial Unicode MS" panose="020B0604020202020204" pitchFamily="34" charset="-128"/>
                      </a:endParaRPr>
                    </a:p>
                  </a:txBody>
                  <a:tcPr marL="68578" marR="68578" marT="0" marB="0" anchor="ctr">
                    <a:solidFill>
                      <a:schemeClr val="tx2">
                        <a:lumMod val="20000"/>
                        <a:lumOff val="80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tab pos="228600" algn="l"/>
                        </a:tabLst>
                        <a:defRPr/>
                      </a:pPr>
                      <a:r>
                        <a:rPr lang="id-ID" sz="1800" dirty="0" smtClean="0">
                          <a:solidFill>
                            <a:schemeClr val="tx1"/>
                          </a:solidFill>
                          <a:effectLst/>
                          <a:latin typeface="Constantia" pitchFamily="18" charset="0"/>
                          <a:ea typeface="Arial Unicode MS" panose="020B0604020202020204" pitchFamily="34" charset="-128"/>
                          <a:cs typeface="Arial Unicode MS" panose="020B0604020202020204" pitchFamily="34" charset="-128"/>
                        </a:rPr>
                        <a:t>Lektor Kepala</a:t>
                      </a:r>
                      <a:r>
                        <a:rPr lang="en-US" sz="1800" dirty="0" smtClean="0">
                          <a:solidFill>
                            <a:schemeClr val="tx1"/>
                          </a:solidFill>
                          <a:effectLst/>
                          <a:latin typeface="Constantia" pitchFamily="18" charset="0"/>
                          <a:ea typeface="Arial Unicode MS" panose="020B0604020202020204" pitchFamily="34" charset="-128"/>
                          <a:cs typeface="Arial Unicode MS" panose="020B0604020202020204" pitchFamily="34" charset="-128"/>
                        </a:rPr>
                        <a:t>/</a:t>
                      </a:r>
                      <a:r>
                        <a:rPr lang="en-US" sz="1800" dirty="0" err="1" smtClean="0">
                          <a:solidFill>
                            <a:schemeClr val="tx1"/>
                          </a:solidFill>
                          <a:effectLst/>
                          <a:latin typeface="Constantia" pitchFamily="18" charset="0"/>
                          <a:ea typeface="Arial Unicode MS" panose="020B0604020202020204" pitchFamily="34" charset="-128"/>
                          <a:cs typeface="Arial Unicode MS" panose="020B0604020202020204" pitchFamily="34" charset="-128"/>
                        </a:rPr>
                        <a:t>Doktor</a:t>
                      </a:r>
                      <a:endParaRPr lang="en-US" sz="1800" dirty="0" smtClean="0">
                        <a:solidFill>
                          <a:schemeClr val="tx1"/>
                        </a:solidFill>
                        <a:effectLst/>
                        <a:latin typeface="Constantia" pitchFamily="18" charset="0"/>
                        <a:ea typeface="Arial Unicode MS" panose="020B0604020202020204" pitchFamily="34" charset="-128"/>
                        <a:cs typeface="Arial Unicode MS" panose="020B0604020202020204" pitchFamily="34" charset="-128"/>
                      </a:endParaRPr>
                    </a:p>
                  </a:txBody>
                  <a:tcPr marL="68578" marR="68578" marT="0" marB="0" anchor="ctr">
                    <a:solidFill>
                      <a:schemeClr val="tx2">
                        <a:lumMod val="20000"/>
                        <a:lumOff val="80000"/>
                      </a:schemeClr>
                    </a:solidFill>
                  </a:tcPr>
                </a:tc>
                <a:tc>
                  <a:txBody>
                    <a:bodyPr/>
                    <a:lstStyle/>
                    <a:p>
                      <a:pPr algn="ctr">
                        <a:lnSpc>
                          <a:spcPct val="100000"/>
                        </a:lnSpc>
                        <a:spcAft>
                          <a:spcPts val="0"/>
                        </a:spcAft>
                        <a:tabLst>
                          <a:tab pos="228600" algn="l"/>
                        </a:tabLst>
                      </a:pPr>
                      <a:r>
                        <a:rPr lang="en-US" sz="1800" dirty="0" smtClean="0">
                          <a:solidFill>
                            <a:schemeClr val="tx1"/>
                          </a:solidFill>
                          <a:effectLst/>
                          <a:latin typeface="Constantia" pitchFamily="18" charset="0"/>
                          <a:ea typeface="Arial Unicode MS" panose="020B0604020202020204" pitchFamily="34" charset="-128"/>
                          <a:cs typeface="Arial Unicode MS" panose="020B0604020202020204" pitchFamily="34" charset="-128"/>
                        </a:rPr>
                        <a:t>S</a:t>
                      </a:r>
                      <a:endParaRPr lang="en-US" sz="1800" dirty="0">
                        <a:solidFill>
                          <a:schemeClr val="tx1"/>
                        </a:solidFill>
                        <a:effectLst/>
                        <a:latin typeface="Constantia" pitchFamily="18" charset="0"/>
                        <a:ea typeface="Arial Unicode MS" panose="020B0604020202020204" pitchFamily="34" charset="-128"/>
                        <a:cs typeface="Arial Unicode MS" panose="020B0604020202020204" pitchFamily="34" charset="-128"/>
                      </a:endParaRPr>
                    </a:p>
                  </a:txBody>
                  <a:tcPr marL="68578" marR="68578" marT="0" marB="0" anchor="ctr">
                    <a:solidFill>
                      <a:schemeClr val="tx2">
                        <a:lumMod val="20000"/>
                        <a:lumOff val="80000"/>
                      </a:schemeClr>
                    </a:solidFill>
                  </a:tcPr>
                </a:tc>
                <a:tc>
                  <a:txBody>
                    <a:bodyPr/>
                    <a:lstStyle/>
                    <a:p>
                      <a:pPr algn="ctr">
                        <a:lnSpc>
                          <a:spcPct val="100000"/>
                        </a:lnSpc>
                        <a:spcAft>
                          <a:spcPts val="0"/>
                        </a:spcAft>
                        <a:tabLst>
                          <a:tab pos="228600" algn="l"/>
                        </a:tabLst>
                      </a:pPr>
                      <a:r>
                        <a:rPr lang="en-US" sz="1800" dirty="0" smtClean="0">
                          <a:solidFill>
                            <a:schemeClr val="tx1"/>
                          </a:solidFill>
                          <a:effectLst/>
                          <a:latin typeface="Constantia" pitchFamily="18" charset="0"/>
                          <a:ea typeface="Arial Unicode MS" panose="020B0604020202020204" pitchFamily="34" charset="-128"/>
                          <a:cs typeface="Arial Unicode MS" panose="020B0604020202020204" pitchFamily="34" charset="-128"/>
                        </a:rPr>
                        <a:t>W</a:t>
                      </a:r>
                      <a:endParaRPr lang="en-US" sz="1800" dirty="0">
                        <a:solidFill>
                          <a:schemeClr val="tx1"/>
                        </a:solidFill>
                        <a:effectLst/>
                        <a:latin typeface="Constantia" pitchFamily="18" charset="0"/>
                        <a:ea typeface="Arial Unicode MS" panose="020B0604020202020204" pitchFamily="34" charset="-128"/>
                        <a:cs typeface="Arial Unicode MS" panose="020B0604020202020204" pitchFamily="34" charset="-128"/>
                      </a:endParaRPr>
                    </a:p>
                  </a:txBody>
                  <a:tcPr marL="68578" marR="68578" marT="0" marB="0" anchor="ctr">
                    <a:solidFill>
                      <a:schemeClr val="tx2">
                        <a:lumMod val="20000"/>
                        <a:lumOff val="80000"/>
                      </a:schemeClr>
                    </a:solidFill>
                  </a:tcPr>
                </a:tc>
                <a:tc>
                  <a:txBody>
                    <a:bodyPr/>
                    <a:lstStyle/>
                    <a:p>
                      <a:pPr algn="ctr">
                        <a:lnSpc>
                          <a:spcPct val="100000"/>
                        </a:lnSpc>
                        <a:spcAft>
                          <a:spcPts val="0"/>
                        </a:spcAft>
                        <a:tabLst>
                          <a:tab pos="228600" algn="l"/>
                        </a:tabLst>
                      </a:pPr>
                      <a:r>
                        <a:rPr lang="en-US" sz="1800" dirty="0" smtClean="0">
                          <a:solidFill>
                            <a:schemeClr val="tx1"/>
                          </a:solidFill>
                          <a:effectLst/>
                          <a:latin typeface="Constantia" pitchFamily="18" charset="0"/>
                          <a:ea typeface="Arial Unicode MS" panose="020B0604020202020204" pitchFamily="34" charset="-128"/>
                          <a:cs typeface="Arial Unicode MS" panose="020B0604020202020204" pitchFamily="34" charset="-128"/>
                        </a:rPr>
                        <a:t>S</a:t>
                      </a:r>
                      <a:endParaRPr lang="en-US" sz="1800" dirty="0">
                        <a:solidFill>
                          <a:schemeClr val="tx1"/>
                        </a:solidFill>
                        <a:effectLst/>
                        <a:latin typeface="Constantia" pitchFamily="18" charset="0"/>
                        <a:ea typeface="Arial Unicode MS" panose="020B0604020202020204" pitchFamily="34" charset="-128"/>
                        <a:cs typeface="Arial Unicode MS" panose="020B0604020202020204" pitchFamily="34" charset="-128"/>
                      </a:endParaRPr>
                    </a:p>
                  </a:txBody>
                  <a:tcPr marL="68578" marR="68578" marT="0" marB="0" anchor="ctr">
                    <a:solidFill>
                      <a:schemeClr val="tx2">
                        <a:lumMod val="20000"/>
                        <a:lumOff val="80000"/>
                      </a:schemeClr>
                    </a:solidFill>
                  </a:tcPr>
                </a:tc>
                <a:tc>
                  <a:txBody>
                    <a:bodyPr/>
                    <a:lstStyle/>
                    <a:p>
                      <a:pPr algn="ctr">
                        <a:lnSpc>
                          <a:spcPct val="100000"/>
                        </a:lnSpc>
                        <a:spcAft>
                          <a:spcPts val="0"/>
                        </a:spcAft>
                        <a:tabLst>
                          <a:tab pos="228600" algn="l"/>
                        </a:tabLst>
                      </a:pPr>
                      <a:r>
                        <a:rPr lang="en-US" sz="1800" dirty="0" smtClean="0">
                          <a:solidFill>
                            <a:schemeClr val="tx1"/>
                          </a:solidFill>
                          <a:effectLst/>
                          <a:latin typeface="Constantia" pitchFamily="18" charset="0"/>
                          <a:ea typeface="Arial Unicode MS" panose="020B0604020202020204" pitchFamily="34" charset="-128"/>
                          <a:cs typeface="Arial Unicode MS" panose="020B0604020202020204" pitchFamily="34" charset="-128"/>
                        </a:rPr>
                        <a:t>S</a:t>
                      </a:r>
                      <a:endParaRPr lang="en-US" sz="1800" dirty="0">
                        <a:solidFill>
                          <a:schemeClr val="tx1"/>
                        </a:solidFill>
                        <a:effectLst/>
                        <a:latin typeface="Constantia" pitchFamily="18" charset="0"/>
                        <a:ea typeface="Arial Unicode MS" panose="020B0604020202020204" pitchFamily="34" charset="-128"/>
                        <a:cs typeface="Arial Unicode MS" panose="020B0604020202020204" pitchFamily="34" charset="-128"/>
                      </a:endParaRPr>
                    </a:p>
                  </a:txBody>
                  <a:tcPr marL="68578" marR="68578" marT="0" marB="0" anchor="ctr">
                    <a:solidFill>
                      <a:schemeClr val="tx2">
                        <a:lumMod val="20000"/>
                        <a:lumOff val="80000"/>
                      </a:schemeClr>
                    </a:solidFill>
                  </a:tcPr>
                </a:tc>
              </a:tr>
              <a:tr h="397868">
                <a:tc>
                  <a:txBody>
                    <a:bodyPr/>
                    <a:lstStyle/>
                    <a:p>
                      <a:pPr algn="ctr">
                        <a:lnSpc>
                          <a:spcPct val="100000"/>
                        </a:lnSpc>
                        <a:spcAft>
                          <a:spcPts val="0"/>
                        </a:spcAft>
                        <a:tabLst>
                          <a:tab pos="228600" algn="l"/>
                        </a:tabLst>
                      </a:pPr>
                      <a:r>
                        <a:rPr lang="id-ID" sz="1800" dirty="0">
                          <a:solidFill>
                            <a:schemeClr val="tx1"/>
                          </a:solidFill>
                          <a:effectLst/>
                          <a:latin typeface="Constantia" pitchFamily="18" charset="0"/>
                          <a:ea typeface="Arial Unicode MS" panose="020B0604020202020204" pitchFamily="34" charset="-128"/>
                          <a:cs typeface="Arial Unicode MS" panose="020B0604020202020204" pitchFamily="34" charset="-128"/>
                        </a:rPr>
                        <a:t>4</a:t>
                      </a:r>
                      <a:endParaRPr lang="en-US" sz="1800" dirty="0">
                        <a:solidFill>
                          <a:schemeClr val="tx1"/>
                        </a:solidFill>
                        <a:effectLst/>
                        <a:latin typeface="Constantia" pitchFamily="18" charset="0"/>
                        <a:ea typeface="Arial Unicode MS" panose="020B0604020202020204" pitchFamily="34" charset="-128"/>
                        <a:cs typeface="Arial Unicode MS" panose="020B0604020202020204" pitchFamily="34" charset="-128"/>
                      </a:endParaRPr>
                    </a:p>
                  </a:txBody>
                  <a:tcPr marL="68578" marR="68578" marT="0" marB="0" anchor="ctr">
                    <a:solidFill>
                      <a:schemeClr val="bg1">
                        <a:lumMod val="95000"/>
                      </a:schemeClr>
                    </a:solidFill>
                  </a:tcPr>
                </a:tc>
                <a:tc>
                  <a:txBody>
                    <a:bodyPr/>
                    <a:lstStyle/>
                    <a:p>
                      <a:pPr algn="just">
                        <a:lnSpc>
                          <a:spcPct val="100000"/>
                        </a:lnSpc>
                        <a:spcAft>
                          <a:spcPts val="0"/>
                        </a:spcAft>
                        <a:tabLst>
                          <a:tab pos="228600" algn="l"/>
                        </a:tabLst>
                      </a:pPr>
                      <a:r>
                        <a:rPr lang="id-ID" sz="1800" dirty="0">
                          <a:solidFill>
                            <a:schemeClr val="tx1"/>
                          </a:solidFill>
                          <a:effectLst/>
                          <a:latin typeface="Constantia" pitchFamily="18" charset="0"/>
                          <a:ea typeface="Arial Unicode MS" panose="020B0604020202020204" pitchFamily="34" charset="-128"/>
                          <a:cs typeface="Arial Unicode MS" panose="020B0604020202020204" pitchFamily="34" charset="-128"/>
                        </a:rPr>
                        <a:t>Profesor</a:t>
                      </a:r>
                      <a:endParaRPr lang="en-US" sz="1800" dirty="0">
                        <a:solidFill>
                          <a:schemeClr val="tx1"/>
                        </a:solidFill>
                        <a:effectLst/>
                        <a:latin typeface="Constantia" pitchFamily="18" charset="0"/>
                        <a:ea typeface="Arial Unicode MS" panose="020B0604020202020204" pitchFamily="34" charset="-128"/>
                        <a:cs typeface="Arial Unicode MS" panose="020B0604020202020204" pitchFamily="34" charset="-128"/>
                      </a:endParaRPr>
                    </a:p>
                  </a:txBody>
                  <a:tcPr marL="68578" marR="68578" marT="0" marB="0" anchor="ctr">
                    <a:solidFill>
                      <a:schemeClr val="bg1">
                        <a:lumMod val="95000"/>
                      </a:schemeClr>
                    </a:solidFill>
                  </a:tcPr>
                </a:tc>
                <a:tc>
                  <a:txBody>
                    <a:bodyPr/>
                    <a:lstStyle/>
                    <a:p>
                      <a:pPr algn="ctr">
                        <a:lnSpc>
                          <a:spcPct val="100000"/>
                        </a:lnSpc>
                        <a:spcAft>
                          <a:spcPts val="0"/>
                        </a:spcAft>
                        <a:tabLst>
                          <a:tab pos="228600" algn="l"/>
                        </a:tabLst>
                      </a:pPr>
                      <a:r>
                        <a:rPr lang="en-US" sz="1800" dirty="0">
                          <a:solidFill>
                            <a:schemeClr val="tx1"/>
                          </a:solidFill>
                          <a:effectLst/>
                          <a:latin typeface="Constantia" pitchFamily="18" charset="0"/>
                          <a:ea typeface="Arial Unicode MS" panose="020B0604020202020204" pitchFamily="34" charset="-128"/>
                          <a:cs typeface="Arial Unicode MS" panose="020B0604020202020204" pitchFamily="34" charset="-128"/>
                        </a:rPr>
                        <a:t>S</a:t>
                      </a:r>
                    </a:p>
                  </a:txBody>
                  <a:tcPr marL="68578" marR="68578" marT="0" marB="0" anchor="ctr">
                    <a:solidFill>
                      <a:schemeClr val="bg1">
                        <a:lumMod val="95000"/>
                      </a:schemeClr>
                    </a:solidFill>
                  </a:tcPr>
                </a:tc>
                <a:tc>
                  <a:txBody>
                    <a:bodyPr/>
                    <a:lstStyle/>
                    <a:p>
                      <a:pPr algn="ctr">
                        <a:lnSpc>
                          <a:spcPct val="100000"/>
                        </a:lnSpc>
                        <a:spcAft>
                          <a:spcPts val="0"/>
                        </a:spcAft>
                        <a:tabLst>
                          <a:tab pos="228600" algn="l"/>
                        </a:tabLst>
                      </a:pPr>
                      <a:r>
                        <a:rPr lang="en-US" sz="1800" dirty="0">
                          <a:solidFill>
                            <a:schemeClr val="tx1"/>
                          </a:solidFill>
                          <a:effectLst/>
                          <a:latin typeface="Constantia" pitchFamily="18" charset="0"/>
                          <a:ea typeface="Arial Unicode MS" panose="020B0604020202020204" pitchFamily="34" charset="-128"/>
                          <a:cs typeface="Arial Unicode MS" panose="020B0604020202020204" pitchFamily="34" charset="-128"/>
                        </a:rPr>
                        <a:t>S</a:t>
                      </a:r>
                    </a:p>
                  </a:txBody>
                  <a:tcPr marL="68578" marR="68578" marT="0" marB="0" anchor="ctr">
                    <a:solidFill>
                      <a:schemeClr val="bg1">
                        <a:lumMod val="95000"/>
                      </a:schemeClr>
                    </a:solidFill>
                  </a:tcPr>
                </a:tc>
                <a:tc>
                  <a:txBody>
                    <a:bodyPr/>
                    <a:lstStyle/>
                    <a:p>
                      <a:pPr algn="ctr">
                        <a:lnSpc>
                          <a:spcPct val="100000"/>
                        </a:lnSpc>
                        <a:spcAft>
                          <a:spcPts val="0"/>
                        </a:spcAft>
                        <a:tabLst>
                          <a:tab pos="228600" algn="l"/>
                        </a:tabLst>
                      </a:pPr>
                      <a:r>
                        <a:rPr lang="en-US" sz="1800" dirty="0">
                          <a:solidFill>
                            <a:schemeClr val="tx1"/>
                          </a:solidFill>
                          <a:effectLst/>
                          <a:latin typeface="Constantia" pitchFamily="18" charset="0"/>
                          <a:ea typeface="Arial Unicode MS" panose="020B0604020202020204" pitchFamily="34" charset="-128"/>
                          <a:cs typeface="Arial Unicode MS" panose="020B0604020202020204" pitchFamily="34" charset="-128"/>
                        </a:rPr>
                        <a:t>S</a:t>
                      </a:r>
                    </a:p>
                  </a:txBody>
                  <a:tcPr marL="68578" marR="68578" marT="0" marB="0" anchor="ctr">
                    <a:solidFill>
                      <a:schemeClr val="bg1">
                        <a:lumMod val="95000"/>
                      </a:schemeClr>
                    </a:solidFill>
                  </a:tcPr>
                </a:tc>
                <a:tc>
                  <a:txBody>
                    <a:bodyPr/>
                    <a:lstStyle/>
                    <a:p>
                      <a:pPr algn="ctr">
                        <a:lnSpc>
                          <a:spcPct val="100000"/>
                        </a:lnSpc>
                        <a:spcAft>
                          <a:spcPts val="0"/>
                        </a:spcAft>
                        <a:tabLst>
                          <a:tab pos="228600" algn="l"/>
                        </a:tabLst>
                      </a:pPr>
                      <a:r>
                        <a:rPr lang="id-ID" sz="1800" dirty="0">
                          <a:solidFill>
                            <a:schemeClr val="tx1"/>
                          </a:solidFill>
                          <a:effectLst/>
                          <a:latin typeface="Constantia" pitchFamily="18" charset="0"/>
                          <a:ea typeface="Arial Unicode MS" panose="020B0604020202020204" pitchFamily="34" charset="-128"/>
                          <a:cs typeface="Arial Unicode MS" panose="020B0604020202020204" pitchFamily="34" charset="-128"/>
                        </a:rPr>
                        <a:t>W</a:t>
                      </a:r>
                      <a:endParaRPr lang="en-US" sz="1800" dirty="0">
                        <a:solidFill>
                          <a:schemeClr val="tx1"/>
                        </a:solidFill>
                        <a:effectLst/>
                        <a:latin typeface="Constantia" pitchFamily="18" charset="0"/>
                        <a:ea typeface="Arial Unicode MS" panose="020B0604020202020204" pitchFamily="34" charset="-128"/>
                        <a:cs typeface="Arial Unicode MS" panose="020B0604020202020204" pitchFamily="34" charset="-128"/>
                      </a:endParaRPr>
                    </a:p>
                  </a:txBody>
                  <a:tcPr marL="68578" marR="68578" marT="0" marB="0" anchor="ctr">
                    <a:solidFill>
                      <a:schemeClr val="bg1">
                        <a:lumMod val="95000"/>
                      </a:schemeClr>
                    </a:solidFill>
                  </a:tcPr>
                </a:tc>
              </a:tr>
            </a:tbl>
          </a:graphicData>
        </a:graphic>
      </p:graphicFrame>
      <p:sp>
        <p:nvSpPr>
          <p:cNvPr id="28720" name="TextBox 5"/>
          <p:cNvSpPr txBox="1">
            <a:spLocks noChangeArrowheads="1"/>
          </p:cNvSpPr>
          <p:nvPr/>
        </p:nvSpPr>
        <p:spPr bwMode="auto">
          <a:xfrm>
            <a:off x="2905140" y="5662214"/>
            <a:ext cx="3810000" cy="338554"/>
          </a:xfrm>
          <a:prstGeom prst="rect">
            <a:avLst/>
          </a:prstGeom>
          <a:noFill/>
          <a:ln w="9525">
            <a:noFill/>
            <a:miter lim="800000"/>
            <a:headEnd/>
            <a:tailEnd/>
          </a:ln>
        </p:spPr>
        <p:txBody>
          <a:bodyPr>
            <a:spAutoFit/>
          </a:bodyPr>
          <a:lstStyle/>
          <a:p>
            <a:pPr eaLnBrk="1" hangingPunct="1"/>
            <a:r>
              <a:rPr lang="en-US" altLang="en-US" sz="1600" dirty="0">
                <a:ea typeface="Arial Unicode MS" pitchFamily="34" charset="-128"/>
                <a:cs typeface="Arial Unicode MS" pitchFamily="34" charset="-128"/>
              </a:rPr>
              <a:t>W:  </a:t>
            </a:r>
            <a:r>
              <a:rPr lang="en-US" altLang="en-US" sz="1600" dirty="0" err="1" smtClean="0">
                <a:ea typeface="Arial Unicode MS" pitchFamily="34" charset="-128"/>
                <a:cs typeface="Arial Unicode MS" pitchFamily="34" charset="-128"/>
              </a:rPr>
              <a:t>Wajib</a:t>
            </a:r>
            <a:r>
              <a:rPr lang="id-ID" altLang="en-US" sz="1600" dirty="0" smtClean="0">
                <a:ea typeface="Arial Unicode MS" pitchFamily="34" charset="-128"/>
                <a:cs typeface="Arial Unicode MS" pitchFamily="34" charset="-128"/>
              </a:rPr>
              <a:t>; </a:t>
            </a:r>
            <a:r>
              <a:rPr lang="en-US" altLang="en-US" sz="1600" dirty="0" smtClean="0">
                <a:ea typeface="Arial Unicode MS" pitchFamily="34" charset="-128"/>
                <a:cs typeface="Arial Unicode MS" pitchFamily="34" charset="-128"/>
              </a:rPr>
              <a:t> </a:t>
            </a:r>
            <a:r>
              <a:rPr lang="en-US" altLang="en-US" sz="1600" dirty="0">
                <a:ea typeface="Arial Unicode MS" pitchFamily="34" charset="-128"/>
                <a:cs typeface="Arial Unicode MS" pitchFamily="34" charset="-128"/>
              </a:rPr>
              <a:t>S:  </a:t>
            </a:r>
            <a:r>
              <a:rPr lang="en-US" altLang="en-US" sz="1600" dirty="0" err="1">
                <a:ea typeface="Arial Unicode MS" pitchFamily="34" charset="-128"/>
                <a:cs typeface="Arial Unicode MS" pitchFamily="34" charset="-128"/>
              </a:rPr>
              <a:t>Disarankan</a:t>
            </a:r>
            <a:endParaRPr lang="en-US" altLang="en-US" sz="1600" dirty="0">
              <a:ea typeface="Arial Unicode MS" pitchFamily="34" charset="-128"/>
              <a:cs typeface="Arial Unicode MS" pitchFamily="34" charset="-128"/>
            </a:endParaRPr>
          </a:p>
        </p:txBody>
      </p:sp>
      <p:sp>
        <p:nvSpPr>
          <p:cNvPr id="7" name="Rectangle 6"/>
          <p:cNvSpPr/>
          <p:nvPr/>
        </p:nvSpPr>
        <p:spPr>
          <a:xfrm>
            <a:off x="2362200" y="127337"/>
            <a:ext cx="6705600" cy="400110"/>
          </a:xfrm>
          <a:prstGeom prst="rect">
            <a:avLst/>
          </a:prstGeom>
        </p:spPr>
        <p:txBody>
          <a:bodyPr wrap="square">
            <a:spAutoFit/>
          </a:bodyPr>
          <a:lstStyle/>
          <a:p>
            <a:pPr algn="r"/>
            <a:r>
              <a:rPr lang="en-US" sz="2000" b="1" dirty="0" smtClean="0">
                <a:solidFill>
                  <a:srgbClr val="0000FF"/>
                </a:solidFill>
              </a:rPr>
              <a:t>LAMPIRAN</a:t>
            </a:r>
            <a:endParaRPr lang="id-ID" sz="2000" b="1" dirty="0">
              <a:solidFill>
                <a:srgbClr val="0000FF"/>
              </a:solidFill>
            </a:endParaRPr>
          </a:p>
        </p:txBody>
      </p:sp>
    </p:spTree>
  </p:cSld>
  <p:clrMapOvr>
    <a:masterClrMapping/>
  </p:clrMapOvr>
  <p:transition>
    <p:dissolve/>
    <p:sndAc>
      <p:stSnd>
        <p:snd r:embed="rId2" name="drumroll.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95E666-2C79-413A-97B7-37D95A087DF0}" type="slidenum">
              <a:rPr lang="en-US"/>
              <a:pPr/>
              <a:t>13</a:t>
            </a:fld>
            <a:endParaRPr lang="en-US"/>
          </a:p>
        </p:txBody>
      </p:sp>
      <p:sp>
        <p:nvSpPr>
          <p:cNvPr id="3" name="Rectangle 2"/>
          <p:cNvSpPr>
            <a:spLocks noChangeArrowheads="1"/>
          </p:cNvSpPr>
          <p:nvPr/>
        </p:nvSpPr>
        <p:spPr bwMode="auto">
          <a:xfrm>
            <a:off x="357158" y="1219219"/>
            <a:ext cx="8229600" cy="49859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457056" tIns="0" rIns="0" bIns="0" anchor="ctr">
            <a:spAutoFit/>
          </a:bodyPr>
          <a:lstStyle>
            <a:lvl1pPr>
              <a:tabLst>
                <a:tab pos="457200" algn="l"/>
              </a:tabLst>
              <a:defRPr>
                <a:solidFill>
                  <a:schemeClr val="tx1"/>
                </a:solidFill>
                <a:latin typeface="Constantia" panose="02030602050306030303" pitchFamily="18" charset="0"/>
              </a:defRPr>
            </a:lvl1pPr>
            <a:lvl2pPr marL="914400" indent="-457200">
              <a:tabLst>
                <a:tab pos="457200" algn="l"/>
              </a:tabLst>
              <a:defRPr>
                <a:solidFill>
                  <a:schemeClr val="tx1"/>
                </a:solidFill>
                <a:latin typeface="Constantia" panose="02030602050306030303" pitchFamily="18" charset="0"/>
              </a:defRPr>
            </a:lvl2pPr>
            <a:lvl3pPr marL="1143000" indent="-228600">
              <a:tabLst>
                <a:tab pos="457200" algn="l"/>
              </a:tabLst>
              <a:defRPr>
                <a:solidFill>
                  <a:schemeClr val="tx1"/>
                </a:solidFill>
                <a:latin typeface="Constantia" panose="02030602050306030303" pitchFamily="18" charset="0"/>
              </a:defRPr>
            </a:lvl3pPr>
            <a:lvl4pPr marL="1600200" indent="-228600">
              <a:tabLst>
                <a:tab pos="457200" algn="l"/>
              </a:tabLst>
              <a:defRPr>
                <a:solidFill>
                  <a:schemeClr val="tx1"/>
                </a:solidFill>
                <a:latin typeface="Constantia" panose="02030602050306030303" pitchFamily="18" charset="0"/>
              </a:defRPr>
            </a:lvl4pPr>
            <a:lvl5pPr marL="2057400" indent="-228600">
              <a:tabLst>
                <a:tab pos="457200" algn="l"/>
              </a:tabLst>
              <a:defRPr>
                <a:solidFill>
                  <a:schemeClr val="tx1"/>
                </a:solidFill>
                <a:latin typeface="Constantia" panose="02030602050306030303" pitchFamily="18" charset="0"/>
              </a:defRPr>
            </a:lvl5pPr>
            <a:lvl6pPr marL="2514600" indent="-228600" fontAlgn="base">
              <a:spcBef>
                <a:spcPct val="0"/>
              </a:spcBef>
              <a:spcAft>
                <a:spcPct val="0"/>
              </a:spcAft>
              <a:tabLst>
                <a:tab pos="457200" algn="l"/>
              </a:tabLst>
              <a:defRPr>
                <a:solidFill>
                  <a:schemeClr val="tx1"/>
                </a:solidFill>
                <a:latin typeface="Constantia" panose="02030602050306030303" pitchFamily="18" charset="0"/>
              </a:defRPr>
            </a:lvl6pPr>
            <a:lvl7pPr marL="2971800" indent="-228600" fontAlgn="base">
              <a:spcBef>
                <a:spcPct val="0"/>
              </a:spcBef>
              <a:spcAft>
                <a:spcPct val="0"/>
              </a:spcAft>
              <a:tabLst>
                <a:tab pos="457200" algn="l"/>
              </a:tabLst>
              <a:defRPr>
                <a:solidFill>
                  <a:schemeClr val="tx1"/>
                </a:solidFill>
                <a:latin typeface="Constantia" panose="02030602050306030303" pitchFamily="18" charset="0"/>
              </a:defRPr>
            </a:lvl7pPr>
            <a:lvl8pPr marL="3429000" indent="-228600" fontAlgn="base">
              <a:spcBef>
                <a:spcPct val="0"/>
              </a:spcBef>
              <a:spcAft>
                <a:spcPct val="0"/>
              </a:spcAft>
              <a:tabLst>
                <a:tab pos="457200" algn="l"/>
              </a:tabLst>
              <a:defRPr>
                <a:solidFill>
                  <a:schemeClr val="tx1"/>
                </a:solidFill>
                <a:latin typeface="Constantia" panose="02030602050306030303" pitchFamily="18" charset="0"/>
              </a:defRPr>
            </a:lvl8pPr>
            <a:lvl9pPr marL="3886200" indent="-228600" fontAlgn="base">
              <a:spcBef>
                <a:spcPct val="0"/>
              </a:spcBef>
              <a:spcAft>
                <a:spcPct val="0"/>
              </a:spcAft>
              <a:tabLst>
                <a:tab pos="457200" algn="l"/>
              </a:tabLst>
              <a:defRPr>
                <a:solidFill>
                  <a:schemeClr val="tx1"/>
                </a:solidFill>
                <a:latin typeface="Constantia" panose="02030602050306030303" pitchFamily="18" charset="0"/>
              </a:defRPr>
            </a:lvl9pPr>
          </a:lstStyle>
          <a:p>
            <a:pPr algn="just" eaLnBrk="1" hangingPunct="1">
              <a:defRPr/>
            </a:pPr>
            <a:r>
              <a:rPr lang="id-ID" altLang="en-US" sz="2400" b="1" dirty="0" smtClean="0">
                <a:ea typeface="Arial Unicode MS" panose="020B0604020202020204" pitchFamily="34" charset="-128"/>
                <a:cs typeface="Arial Unicode MS" panose="020B0604020202020204" pitchFamily="34" charset="-128"/>
              </a:rPr>
              <a:t>Pasal 10</a:t>
            </a:r>
            <a:endParaRPr lang="en-US" altLang="en-US" sz="2400" b="1" dirty="0" smtClean="0">
              <a:ea typeface="Arial Unicode MS" panose="020B0604020202020204" pitchFamily="34" charset="-128"/>
              <a:cs typeface="Arial Unicode MS" panose="020B0604020202020204" pitchFamily="34" charset="-128"/>
            </a:endParaRPr>
          </a:p>
          <a:p>
            <a:pPr marL="457200" indent="-457200">
              <a:buAutoNum type="arabicParenBoth"/>
            </a:pPr>
            <a:r>
              <a:rPr lang="id-ID" sz="2000" dirty="0" smtClean="0"/>
              <a:t>Pegawai Negeri Sipil yang </a:t>
            </a:r>
            <a:r>
              <a:rPr lang="id-ID" sz="2000" b="1" dirty="0" smtClean="0"/>
              <a:t>diangkat pertama kali</a:t>
            </a:r>
            <a:r>
              <a:rPr lang="id-ID" sz="2000" dirty="0" smtClean="0"/>
              <a:t> dalam Jabatan  </a:t>
            </a:r>
          </a:p>
          <a:p>
            <a:pPr marL="457200" indent="-457200"/>
            <a:r>
              <a:rPr lang="id-ID" sz="2000" dirty="0" smtClean="0"/>
              <a:t>       Akademik Dosen harus memenuhi syarat:</a:t>
            </a:r>
          </a:p>
          <a:p>
            <a:r>
              <a:rPr lang="id-ID" sz="2000" dirty="0" smtClean="0"/>
              <a:t>	a. Berijazah paling rendah Magister (S2) atau yang sederajat dari 	    pendidikan yang terakreditasi;</a:t>
            </a:r>
          </a:p>
          <a:p>
            <a:r>
              <a:rPr lang="id-ID" sz="2000" dirty="0" smtClean="0"/>
              <a:t>	b. Pangkat paling rendah Penata Muda Tingkat I, golongan </a:t>
            </a:r>
          </a:p>
          <a:p>
            <a:r>
              <a:rPr lang="id-ID" sz="2000" dirty="0" smtClean="0"/>
              <a:t>	    ruang III/b; dan </a:t>
            </a:r>
          </a:p>
          <a:p>
            <a:r>
              <a:rPr lang="id-ID" sz="2000" dirty="0" smtClean="0"/>
              <a:t>	c. Nilai prestasi kerja paling kurang bernilai baik dalam 1 (satu) 	    tahun terakhir.</a:t>
            </a:r>
          </a:p>
          <a:p>
            <a:r>
              <a:rPr lang="fi-FI" sz="2000" dirty="0" smtClean="0"/>
              <a:t>(2) Pengangkatan pertama kali sebagaimana dimaksud pada </a:t>
            </a:r>
          </a:p>
          <a:p>
            <a:r>
              <a:rPr lang="id-ID" sz="2000" dirty="0" smtClean="0"/>
              <a:t>      ayat (1) adalah pengangkatan untuk mengisi lowongan </a:t>
            </a:r>
            <a:r>
              <a:rPr lang="it-IT" sz="2000" dirty="0" smtClean="0"/>
              <a:t>formasi dari </a:t>
            </a:r>
            <a:r>
              <a:rPr lang="id-ID" sz="2000" dirty="0" smtClean="0"/>
              <a:t>  </a:t>
            </a:r>
          </a:p>
          <a:p>
            <a:r>
              <a:rPr lang="id-ID" sz="2000" dirty="0" smtClean="0"/>
              <a:t>      </a:t>
            </a:r>
            <a:r>
              <a:rPr lang="it-IT" sz="2000" dirty="0" smtClean="0"/>
              <a:t>Calon Pegawai Negeri Sipil.  </a:t>
            </a:r>
          </a:p>
          <a:p>
            <a:r>
              <a:rPr lang="id-ID" sz="2000" dirty="0" smtClean="0"/>
              <a:t>(3) Pengangkatan pertama kali dalam Jabatan Akademik </a:t>
            </a:r>
            <a:r>
              <a:rPr lang="sv-SE" sz="2000" dirty="0" smtClean="0"/>
              <a:t>Dosen dibuat </a:t>
            </a:r>
            <a:endParaRPr lang="id-ID" sz="2000" dirty="0" smtClean="0"/>
          </a:p>
          <a:p>
            <a:r>
              <a:rPr lang="id-ID" sz="2000" dirty="0" smtClean="0"/>
              <a:t>      </a:t>
            </a:r>
            <a:r>
              <a:rPr lang="sv-SE" sz="2000" dirty="0" smtClean="0"/>
              <a:t>menurut contoh formulir sebagaimana</a:t>
            </a:r>
            <a:r>
              <a:rPr lang="id-ID" sz="2000" dirty="0" smtClean="0"/>
              <a:t> tercantum dalam </a:t>
            </a:r>
            <a:r>
              <a:rPr lang="id-ID" sz="2000" b="1" dirty="0" smtClean="0"/>
              <a:t>Lampiran </a:t>
            </a:r>
          </a:p>
          <a:p>
            <a:r>
              <a:rPr lang="id-ID" sz="2000" b="1" dirty="0" smtClean="0"/>
              <a:t>      I</a:t>
            </a:r>
            <a:r>
              <a:rPr lang="id-ID" sz="2000" dirty="0" smtClean="0"/>
              <a:t> yang merupakan bagian tidak </a:t>
            </a:r>
            <a:r>
              <a:rPr lang="it-IT" sz="2000" dirty="0" smtClean="0"/>
              <a:t>terpisahkan dari Peraturan Bersama </a:t>
            </a:r>
            <a:endParaRPr lang="id-ID" sz="2000" dirty="0" smtClean="0"/>
          </a:p>
          <a:p>
            <a:r>
              <a:rPr lang="id-ID" sz="2000" dirty="0" smtClean="0"/>
              <a:t>      </a:t>
            </a:r>
            <a:r>
              <a:rPr lang="it-IT" sz="2000" dirty="0" smtClean="0"/>
              <a:t>ini.</a:t>
            </a:r>
            <a:endParaRPr lang="en-US" altLang="en-US" sz="2000" dirty="0" smtClean="0">
              <a:ea typeface="Arial Unicode MS" panose="020B0604020202020204" pitchFamily="34" charset="-128"/>
              <a:cs typeface="Arial Unicode MS" panose="020B0604020202020204" pitchFamily="34" charset="-128"/>
            </a:endParaRPr>
          </a:p>
        </p:txBody>
      </p:sp>
      <p:sp>
        <p:nvSpPr>
          <p:cNvPr id="6" name="Rectangle 5"/>
          <p:cNvSpPr/>
          <p:nvPr/>
        </p:nvSpPr>
        <p:spPr>
          <a:xfrm>
            <a:off x="1957358" y="671436"/>
            <a:ext cx="6705600" cy="400110"/>
          </a:xfrm>
          <a:prstGeom prst="rect">
            <a:avLst/>
          </a:prstGeom>
        </p:spPr>
        <p:txBody>
          <a:bodyPr wrap="square">
            <a:spAutoFit/>
          </a:bodyPr>
          <a:lstStyle/>
          <a:p>
            <a:pPr algn="r"/>
            <a:r>
              <a:rPr lang="en-US" sz="2000" b="1" dirty="0" smtClean="0">
                <a:solidFill>
                  <a:srgbClr val="7030A0"/>
                </a:solidFill>
              </a:rPr>
              <a:t>PENGANGKATAN PERTAMA</a:t>
            </a:r>
            <a:r>
              <a:rPr lang="id-ID" sz="2000" b="1" dirty="0" smtClean="0">
                <a:solidFill>
                  <a:srgbClr val="7030A0"/>
                </a:solidFill>
              </a:rPr>
              <a:t> KALI</a:t>
            </a:r>
            <a:endParaRPr lang="id-ID" sz="2000" b="1" dirty="0">
              <a:solidFill>
                <a:srgbClr val="7030A0"/>
              </a:solidFill>
            </a:endParaRPr>
          </a:p>
        </p:txBody>
      </p:sp>
    </p:spTree>
  </p:cSld>
  <p:clrMapOvr>
    <a:masterClrMapping/>
  </p:clrMapOvr>
  <p:transition>
    <p:dissolve/>
    <p:sndAc>
      <p:stSnd>
        <p:snd r:embed="rId3" name="drumroll.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95E666-2C79-413A-97B7-37D95A087DF0}" type="slidenum">
              <a:rPr lang="en-US"/>
              <a:pPr/>
              <a:t>14</a:t>
            </a:fld>
            <a:endParaRPr lang="en-US"/>
          </a:p>
        </p:txBody>
      </p:sp>
      <p:sp>
        <p:nvSpPr>
          <p:cNvPr id="6" name="Rectangle 5"/>
          <p:cNvSpPr/>
          <p:nvPr/>
        </p:nvSpPr>
        <p:spPr>
          <a:xfrm>
            <a:off x="142844" y="457122"/>
            <a:ext cx="6705600" cy="400110"/>
          </a:xfrm>
          <a:prstGeom prst="rect">
            <a:avLst/>
          </a:prstGeom>
        </p:spPr>
        <p:txBody>
          <a:bodyPr wrap="square">
            <a:spAutoFit/>
          </a:bodyPr>
          <a:lstStyle/>
          <a:p>
            <a:r>
              <a:rPr lang="en-US" sz="2000" b="1" dirty="0" smtClean="0">
                <a:solidFill>
                  <a:srgbClr val="7030A0"/>
                </a:solidFill>
              </a:rPr>
              <a:t>PENGANGKATAN PERTAMA</a:t>
            </a:r>
            <a:r>
              <a:rPr lang="id-ID" sz="2000" b="1" dirty="0" smtClean="0">
                <a:solidFill>
                  <a:srgbClr val="7030A0"/>
                </a:solidFill>
              </a:rPr>
              <a:t> KALI</a:t>
            </a:r>
            <a:endParaRPr lang="id-ID" sz="2000" b="1" dirty="0">
              <a:solidFill>
                <a:srgbClr val="7030A0"/>
              </a:solidFill>
            </a:endParaRPr>
          </a:p>
        </p:txBody>
      </p:sp>
      <p:pic>
        <p:nvPicPr>
          <p:cNvPr id="64513" name="Picture 1"/>
          <p:cNvPicPr>
            <a:picLocks noChangeAspect="1" noChangeArrowheads="1"/>
          </p:cNvPicPr>
          <p:nvPr/>
        </p:nvPicPr>
        <p:blipFill>
          <a:blip r:embed="rId4"/>
          <a:srcRect/>
          <a:stretch>
            <a:fillRect/>
          </a:stretch>
        </p:blipFill>
        <p:spPr bwMode="auto">
          <a:xfrm>
            <a:off x="214282" y="1000107"/>
            <a:ext cx="8715436" cy="5780055"/>
          </a:xfrm>
          <a:prstGeom prst="rect">
            <a:avLst/>
          </a:prstGeom>
          <a:noFill/>
          <a:ln w="9525">
            <a:noFill/>
            <a:miter lim="800000"/>
            <a:headEnd/>
            <a:tailEnd/>
          </a:ln>
          <a:effectLst/>
        </p:spPr>
      </p:pic>
    </p:spTree>
  </p:cSld>
  <p:clrMapOvr>
    <a:masterClrMapping/>
  </p:clrMapOvr>
  <p:transition>
    <p:dissolve/>
    <p:sndAc>
      <p:stSnd>
        <p:snd r:embed="rId3" name="drumroll.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95E666-2C79-413A-97B7-37D95A087DF0}" type="slidenum">
              <a:rPr lang="en-US"/>
              <a:pPr/>
              <a:t>15</a:t>
            </a:fld>
            <a:endParaRPr lang="en-US"/>
          </a:p>
        </p:txBody>
      </p:sp>
      <p:sp>
        <p:nvSpPr>
          <p:cNvPr id="3" name="Rectangle 2"/>
          <p:cNvSpPr>
            <a:spLocks noChangeArrowheads="1"/>
          </p:cNvSpPr>
          <p:nvPr/>
        </p:nvSpPr>
        <p:spPr bwMode="auto">
          <a:xfrm>
            <a:off x="357158" y="1071546"/>
            <a:ext cx="8229600" cy="5078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457056" tIns="0" rIns="0" bIns="0" anchor="ctr">
            <a:spAutoFit/>
          </a:bodyPr>
          <a:lstStyle>
            <a:lvl1pPr>
              <a:tabLst>
                <a:tab pos="457200" algn="l"/>
              </a:tabLst>
              <a:defRPr>
                <a:solidFill>
                  <a:schemeClr val="tx1"/>
                </a:solidFill>
                <a:latin typeface="Constantia" panose="02030602050306030303" pitchFamily="18" charset="0"/>
              </a:defRPr>
            </a:lvl1pPr>
            <a:lvl2pPr marL="914400" indent="-457200">
              <a:tabLst>
                <a:tab pos="457200" algn="l"/>
              </a:tabLst>
              <a:defRPr>
                <a:solidFill>
                  <a:schemeClr val="tx1"/>
                </a:solidFill>
                <a:latin typeface="Constantia" panose="02030602050306030303" pitchFamily="18" charset="0"/>
              </a:defRPr>
            </a:lvl2pPr>
            <a:lvl3pPr marL="1143000" indent="-228600">
              <a:tabLst>
                <a:tab pos="457200" algn="l"/>
              </a:tabLst>
              <a:defRPr>
                <a:solidFill>
                  <a:schemeClr val="tx1"/>
                </a:solidFill>
                <a:latin typeface="Constantia" panose="02030602050306030303" pitchFamily="18" charset="0"/>
              </a:defRPr>
            </a:lvl3pPr>
            <a:lvl4pPr marL="1600200" indent="-228600">
              <a:tabLst>
                <a:tab pos="457200" algn="l"/>
              </a:tabLst>
              <a:defRPr>
                <a:solidFill>
                  <a:schemeClr val="tx1"/>
                </a:solidFill>
                <a:latin typeface="Constantia" panose="02030602050306030303" pitchFamily="18" charset="0"/>
              </a:defRPr>
            </a:lvl4pPr>
            <a:lvl5pPr marL="2057400" indent="-228600">
              <a:tabLst>
                <a:tab pos="457200" algn="l"/>
              </a:tabLst>
              <a:defRPr>
                <a:solidFill>
                  <a:schemeClr val="tx1"/>
                </a:solidFill>
                <a:latin typeface="Constantia" panose="02030602050306030303" pitchFamily="18" charset="0"/>
              </a:defRPr>
            </a:lvl5pPr>
            <a:lvl6pPr marL="2514600" indent="-228600" fontAlgn="base">
              <a:spcBef>
                <a:spcPct val="0"/>
              </a:spcBef>
              <a:spcAft>
                <a:spcPct val="0"/>
              </a:spcAft>
              <a:tabLst>
                <a:tab pos="457200" algn="l"/>
              </a:tabLst>
              <a:defRPr>
                <a:solidFill>
                  <a:schemeClr val="tx1"/>
                </a:solidFill>
                <a:latin typeface="Constantia" panose="02030602050306030303" pitchFamily="18" charset="0"/>
              </a:defRPr>
            </a:lvl6pPr>
            <a:lvl7pPr marL="2971800" indent="-228600" fontAlgn="base">
              <a:spcBef>
                <a:spcPct val="0"/>
              </a:spcBef>
              <a:spcAft>
                <a:spcPct val="0"/>
              </a:spcAft>
              <a:tabLst>
                <a:tab pos="457200" algn="l"/>
              </a:tabLst>
              <a:defRPr>
                <a:solidFill>
                  <a:schemeClr val="tx1"/>
                </a:solidFill>
                <a:latin typeface="Constantia" panose="02030602050306030303" pitchFamily="18" charset="0"/>
              </a:defRPr>
            </a:lvl7pPr>
            <a:lvl8pPr marL="3429000" indent="-228600" fontAlgn="base">
              <a:spcBef>
                <a:spcPct val="0"/>
              </a:spcBef>
              <a:spcAft>
                <a:spcPct val="0"/>
              </a:spcAft>
              <a:tabLst>
                <a:tab pos="457200" algn="l"/>
              </a:tabLst>
              <a:defRPr>
                <a:solidFill>
                  <a:schemeClr val="tx1"/>
                </a:solidFill>
                <a:latin typeface="Constantia" panose="02030602050306030303" pitchFamily="18" charset="0"/>
              </a:defRPr>
            </a:lvl8pPr>
            <a:lvl9pPr marL="3886200" indent="-228600" fontAlgn="base">
              <a:spcBef>
                <a:spcPct val="0"/>
              </a:spcBef>
              <a:spcAft>
                <a:spcPct val="0"/>
              </a:spcAft>
              <a:tabLst>
                <a:tab pos="457200" algn="l"/>
              </a:tabLst>
              <a:defRPr>
                <a:solidFill>
                  <a:schemeClr val="tx1"/>
                </a:solidFill>
                <a:latin typeface="Constantia" panose="02030602050306030303" pitchFamily="18" charset="0"/>
              </a:defRPr>
            </a:lvl9pPr>
          </a:lstStyle>
          <a:p>
            <a:pPr algn="just" eaLnBrk="1" hangingPunct="1">
              <a:defRPr/>
            </a:pPr>
            <a:r>
              <a:rPr lang="id-ID" altLang="en-US" sz="2400" b="1" dirty="0" smtClean="0">
                <a:ea typeface="Arial Unicode MS" panose="020B0604020202020204" pitchFamily="34" charset="-128"/>
                <a:cs typeface="Arial Unicode MS" panose="020B0604020202020204" pitchFamily="34" charset="-128"/>
              </a:rPr>
              <a:t>Pasal 11</a:t>
            </a:r>
            <a:endParaRPr lang="en-US" altLang="en-US" sz="2400" b="1" dirty="0" smtClean="0">
              <a:ea typeface="Arial Unicode MS" panose="020B0604020202020204" pitchFamily="34" charset="-128"/>
              <a:cs typeface="Arial Unicode MS" panose="020B0604020202020204" pitchFamily="34" charset="-128"/>
            </a:endParaRPr>
          </a:p>
          <a:p>
            <a:pPr marL="457200" indent="-457200"/>
            <a:r>
              <a:rPr lang="fi-FI" dirty="0" smtClean="0"/>
              <a:t>(1) </a:t>
            </a:r>
            <a:r>
              <a:rPr lang="id-ID" dirty="0" smtClean="0"/>
              <a:t>  </a:t>
            </a:r>
            <a:r>
              <a:rPr lang="fi-FI" b="1" dirty="0" smtClean="0"/>
              <a:t>Pengangkatan Pegawai Negeri Sipil dari jabatan lain</a:t>
            </a:r>
            <a:r>
              <a:rPr lang="fi-FI" dirty="0" smtClean="0"/>
              <a:t> ke</a:t>
            </a:r>
            <a:r>
              <a:rPr lang="id-ID" dirty="0" smtClean="0"/>
              <a:t> dalam Jabatan Akademik Dosen dapat dipertimbangkan dengan ketentuan sebagai berikut: </a:t>
            </a:r>
          </a:p>
          <a:p>
            <a:r>
              <a:rPr lang="id-ID" dirty="0" smtClean="0"/>
              <a:t>	a. Memenuhi syarat sebagaimana dimaksud dalam Pasal 10 ayat (1); </a:t>
            </a:r>
          </a:p>
          <a:p>
            <a:r>
              <a:rPr lang="id-ID" dirty="0" smtClean="0"/>
              <a:t>	b. Memiliki pengalaman mengajar (magang) pada pendidikan tinggi 	  	    paling kurang 2 (dua) tahun; dan </a:t>
            </a:r>
          </a:p>
          <a:p>
            <a:r>
              <a:rPr lang="id-ID" dirty="0" smtClean="0"/>
              <a:t>	c. Tersedianya formasi untuk Jabatan Akademik Dosen.</a:t>
            </a:r>
          </a:p>
          <a:p>
            <a:r>
              <a:rPr lang="id-ID" dirty="0" smtClean="0"/>
              <a:t>(2)   Pangkat yang ditetapkan bagi Pegawai Negeri Sipil sebagaimana     </a:t>
            </a:r>
          </a:p>
          <a:p>
            <a:r>
              <a:rPr lang="id-ID" dirty="0" smtClean="0"/>
              <a:t>     	dimaksud pada ayat (1) adalah sama dengan pangkat yang dimilikinya, </a:t>
            </a:r>
          </a:p>
          <a:p>
            <a:r>
              <a:rPr lang="id-ID" dirty="0" smtClean="0"/>
              <a:t>	dan jenjang jabatan ditetapkan sesuai dengan jumlah  angka kredit yang 	ditetapkan oleh pejabat yang berwenang menetapkan angka kredit.</a:t>
            </a:r>
          </a:p>
          <a:p>
            <a:r>
              <a:rPr lang="sv-SE" dirty="0" smtClean="0"/>
              <a:t>(3) </a:t>
            </a:r>
            <a:r>
              <a:rPr lang="id-ID" dirty="0" smtClean="0"/>
              <a:t>  </a:t>
            </a:r>
            <a:r>
              <a:rPr lang="sv-SE" dirty="0" smtClean="0"/>
              <a:t>Jumlah angka kredit sebagaimana dimaksud pada ayat (2) </a:t>
            </a:r>
            <a:r>
              <a:rPr lang="id-ID" dirty="0" smtClean="0"/>
              <a:t>ditetapkan dari 	</a:t>
            </a:r>
            <a:r>
              <a:rPr lang="id-ID" b="1" dirty="0" smtClean="0"/>
              <a:t>unsur utama dan unsur penunjang</a:t>
            </a:r>
            <a:r>
              <a:rPr lang="id-ID" dirty="0" smtClean="0"/>
              <a:t>.</a:t>
            </a:r>
          </a:p>
          <a:p>
            <a:r>
              <a:rPr lang="fi-FI" dirty="0" smtClean="0"/>
              <a:t>(4) </a:t>
            </a:r>
            <a:r>
              <a:rPr lang="id-ID" dirty="0" smtClean="0"/>
              <a:t>  </a:t>
            </a:r>
            <a:r>
              <a:rPr lang="fi-FI" dirty="0" smtClean="0"/>
              <a:t>Pengangkatan Pegawai Negeri Sipil dari jabatan lain ke </a:t>
            </a:r>
            <a:r>
              <a:rPr lang="id-ID" dirty="0" smtClean="0"/>
              <a:t>dalam Jabatan 	Akademik Dosen dibuat menurut contoh formulir sebagaimana 	tercantum dalam </a:t>
            </a:r>
            <a:r>
              <a:rPr lang="id-ID" b="1" dirty="0" smtClean="0"/>
              <a:t>Lampiran II</a:t>
            </a:r>
            <a:r>
              <a:rPr lang="id-ID" dirty="0" smtClean="0"/>
              <a:t> yang </a:t>
            </a:r>
            <a:r>
              <a:rPr lang="sv-SE" dirty="0" smtClean="0"/>
              <a:t>merupakan bagian tidak terpisahkan </a:t>
            </a:r>
            <a:r>
              <a:rPr lang="id-ID" dirty="0" smtClean="0"/>
              <a:t>	</a:t>
            </a:r>
            <a:r>
              <a:rPr lang="sv-SE" dirty="0" smtClean="0"/>
              <a:t>dari Peraturan</a:t>
            </a:r>
            <a:r>
              <a:rPr lang="id-ID" dirty="0" smtClean="0"/>
              <a:t> Bersama ini. </a:t>
            </a:r>
            <a:endParaRPr lang="en-US" altLang="en-US" dirty="0" smtClean="0">
              <a:ea typeface="Arial Unicode MS" panose="020B0604020202020204" pitchFamily="34" charset="-128"/>
              <a:cs typeface="Arial Unicode MS" panose="020B0604020202020204" pitchFamily="34" charset="-128"/>
            </a:endParaRPr>
          </a:p>
        </p:txBody>
      </p:sp>
      <p:sp>
        <p:nvSpPr>
          <p:cNvPr id="6" name="Rectangle 5"/>
          <p:cNvSpPr/>
          <p:nvPr/>
        </p:nvSpPr>
        <p:spPr>
          <a:xfrm>
            <a:off x="142844" y="500042"/>
            <a:ext cx="6705600" cy="400110"/>
          </a:xfrm>
          <a:prstGeom prst="rect">
            <a:avLst/>
          </a:prstGeom>
        </p:spPr>
        <p:txBody>
          <a:bodyPr wrap="square">
            <a:spAutoFit/>
          </a:bodyPr>
          <a:lstStyle/>
          <a:p>
            <a:r>
              <a:rPr lang="en-US" sz="2000" b="1" dirty="0" smtClean="0">
                <a:solidFill>
                  <a:srgbClr val="7030A0"/>
                </a:solidFill>
              </a:rPr>
              <a:t>PENGANGKATAN </a:t>
            </a:r>
            <a:r>
              <a:rPr lang="id-ID" sz="2000" b="1" dirty="0" smtClean="0">
                <a:solidFill>
                  <a:srgbClr val="7030A0"/>
                </a:solidFill>
              </a:rPr>
              <a:t>DARI JABATAN LAIN</a:t>
            </a:r>
            <a:endParaRPr lang="id-ID" sz="2000" b="1" dirty="0">
              <a:solidFill>
                <a:srgbClr val="7030A0"/>
              </a:solidFill>
            </a:endParaRPr>
          </a:p>
        </p:txBody>
      </p:sp>
    </p:spTree>
  </p:cSld>
  <p:clrMapOvr>
    <a:masterClrMapping/>
  </p:clrMapOvr>
  <p:transition>
    <p:dissolve/>
    <p:sndAc>
      <p:stSnd>
        <p:snd r:embed="rId3" name="drumroll.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95E666-2C79-413A-97B7-37D95A087DF0}" type="slidenum">
              <a:rPr lang="en-US"/>
              <a:pPr/>
              <a:t>16</a:t>
            </a:fld>
            <a:endParaRPr lang="en-US"/>
          </a:p>
        </p:txBody>
      </p:sp>
      <p:sp>
        <p:nvSpPr>
          <p:cNvPr id="5" name="Rectangle 4"/>
          <p:cNvSpPr/>
          <p:nvPr/>
        </p:nvSpPr>
        <p:spPr>
          <a:xfrm>
            <a:off x="142844" y="457122"/>
            <a:ext cx="6705600" cy="400110"/>
          </a:xfrm>
          <a:prstGeom prst="rect">
            <a:avLst/>
          </a:prstGeom>
        </p:spPr>
        <p:txBody>
          <a:bodyPr wrap="square">
            <a:spAutoFit/>
          </a:bodyPr>
          <a:lstStyle/>
          <a:p>
            <a:r>
              <a:rPr lang="en-US" sz="2000" b="1" dirty="0" smtClean="0">
                <a:solidFill>
                  <a:srgbClr val="7030A0"/>
                </a:solidFill>
              </a:rPr>
              <a:t>PENGANGKATAN </a:t>
            </a:r>
            <a:r>
              <a:rPr lang="id-ID" sz="2000" b="1" dirty="0" smtClean="0">
                <a:solidFill>
                  <a:srgbClr val="7030A0"/>
                </a:solidFill>
              </a:rPr>
              <a:t>DARI JABATAN LAIN</a:t>
            </a:r>
            <a:endParaRPr lang="id-ID" sz="2000" b="1" dirty="0">
              <a:solidFill>
                <a:srgbClr val="7030A0"/>
              </a:solidFill>
            </a:endParaRPr>
          </a:p>
        </p:txBody>
      </p:sp>
      <p:pic>
        <p:nvPicPr>
          <p:cNvPr id="2050" name="Picture 2"/>
          <p:cNvPicPr>
            <a:picLocks noChangeAspect="1" noChangeArrowheads="1"/>
          </p:cNvPicPr>
          <p:nvPr/>
        </p:nvPicPr>
        <p:blipFill>
          <a:blip r:embed="rId4"/>
          <a:srcRect/>
          <a:stretch>
            <a:fillRect/>
          </a:stretch>
        </p:blipFill>
        <p:spPr bwMode="auto">
          <a:xfrm>
            <a:off x="285720" y="1018275"/>
            <a:ext cx="8643998" cy="5625435"/>
          </a:xfrm>
          <a:prstGeom prst="rect">
            <a:avLst/>
          </a:prstGeom>
          <a:noFill/>
          <a:ln w="9525">
            <a:noFill/>
            <a:miter lim="800000"/>
            <a:headEnd/>
            <a:tailEnd/>
          </a:ln>
          <a:effectLst/>
        </p:spPr>
      </p:pic>
    </p:spTree>
  </p:cSld>
  <p:clrMapOvr>
    <a:masterClrMapping/>
  </p:clrMapOvr>
  <p:transition>
    <p:dissolve/>
    <p:sndAc>
      <p:stSnd>
        <p:snd r:embed="rId3" name="drumroll.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108BC9-7E21-46EE-9DA1-A4B4CB722597}" type="slidenum">
              <a:rPr lang="en-US"/>
              <a:pPr/>
              <a:t>17</a:t>
            </a:fld>
            <a:endParaRPr lang="en-US" dirty="0"/>
          </a:p>
        </p:txBody>
      </p:sp>
      <p:sp>
        <p:nvSpPr>
          <p:cNvPr id="5" name="Rectangle 4"/>
          <p:cNvSpPr/>
          <p:nvPr/>
        </p:nvSpPr>
        <p:spPr>
          <a:xfrm>
            <a:off x="428596" y="1142984"/>
            <a:ext cx="8143932" cy="5632311"/>
          </a:xfrm>
          <a:prstGeom prst="rect">
            <a:avLst/>
          </a:prstGeom>
        </p:spPr>
        <p:txBody>
          <a:bodyPr wrap="square">
            <a:spAutoFit/>
          </a:bodyPr>
          <a:lstStyle/>
          <a:p>
            <a:pPr eaLnBrk="1" fontAlgn="auto" hangingPunct="1">
              <a:spcBef>
                <a:spcPts val="0"/>
              </a:spcBef>
              <a:spcAft>
                <a:spcPts val="0"/>
              </a:spcAft>
              <a:defRPr/>
            </a:pPr>
            <a:r>
              <a:rPr lang="en-US" sz="2000" b="1" dirty="0" err="1">
                <a:ea typeface="Arial Unicode MS" panose="020B0604020202020204" pitchFamily="34" charset="-128"/>
                <a:cs typeface="Arial Unicode MS" panose="020B0604020202020204" pitchFamily="34" charset="-128"/>
              </a:rPr>
              <a:t>Pasal</a:t>
            </a:r>
            <a:r>
              <a:rPr lang="en-US" sz="2000" b="1" dirty="0">
                <a:ea typeface="Arial Unicode MS" panose="020B0604020202020204" pitchFamily="34" charset="-128"/>
                <a:cs typeface="Arial Unicode MS" panose="020B0604020202020204" pitchFamily="34" charset="-128"/>
              </a:rPr>
              <a:t> </a:t>
            </a:r>
            <a:r>
              <a:rPr lang="id-ID" sz="2000" b="1" dirty="0" smtClean="0">
                <a:ea typeface="Arial Unicode MS" panose="020B0604020202020204" pitchFamily="34" charset="-128"/>
                <a:cs typeface="Arial Unicode MS" panose="020B0604020202020204" pitchFamily="34" charset="-128"/>
              </a:rPr>
              <a:t>13</a:t>
            </a:r>
            <a:endParaRPr lang="en-US" sz="2000" b="1" dirty="0">
              <a:ea typeface="Arial Unicode MS" panose="020B0604020202020204" pitchFamily="34" charset="-128"/>
              <a:cs typeface="Arial Unicode MS" panose="020B0604020202020204" pitchFamily="34" charset="-128"/>
            </a:endParaRPr>
          </a:p>
          <a:p>
            <a:pPr marL="457200" indent="-457200">
              <a:buAutoNum type="arabicParenBoth"/>
            </a:pPr>
            <a:r>
              <a:rPr lang="id-ID" sz="2000" dirty="0" smtClean="0"/>
              <a:t>Untuk kelancaran penilaian dan penetapan angka kredit, </a:t>
            </a:r>
            <a:r>
              <a:rPr lang="id-ID" sz="2000" b="1" dirty="0" smtClean="0"/>
              <a:t>setiap    </a:t>
            </a:r>
          </a:p>
          <a:p>
            <a:pPr marL="457200" indent="-457200"/>
            <a:r>
              <a:rPr lang="id-ID" sz="2000" b="1" dirty="0" smtClean="0"/>
              <a:t>        Dosen wajib mencatat dan menginventarisir </a:t>
            </a:r>
            <a:r>
              <a:rPr lang="id-ID" sz="2000" dirty="0" smtClean="0"/>
              <a:t>seluruh kegiatan yang dilakukan. </a:t>
            </a:r>
          </a:p>
          <a:p>
            <a:r>
              <a:rPr lang="id-ID" sz="2000" dirty="0" smtClean="0"/>
              <a:t>(2)  Hasil catatan dan inventarisir kegiatan sebagaimana dimaksud     </a:t>
            </a:r>
          </a:p>
          <a:p>
            <a:r>
              <a:rPr lang="id-ID" sz="2000" dirty="0" smtClean="0"/>
              <a:t>       pada ayat (1) dituangkan dalam </a:t>
            </a:r>
            <a:r>
              <a:rPr lang="id-ID" sz="2000" b="1" dirty="0" smtClean="0"/>
              <a:t>Daftar Usul Penetapan Angka </a:t>
            </a:r>
          </a:p>
          <a:p>
            <a:r>
              <a:rPr lang="id-ID" sz="2000" b="1" dirty="0" smtClean="0"/>
              <a:t>       Kredit (DUPAK)</a:t>
            </a:r>
            <a:r>
              <a:rPr lang="id-ID" sz="2000" dirty="0" smtClean="0"/>
              <a:t>. </a:t>
            </a:r>
          </a:p>
          <a:p>
            <a:endParaRPr lang="id-ID" sz="2000" b="1" dirty="0" smtClean="0"/>
          </a:p>
          <a:p>
            <a:r>
              <a:rPr lang="id-ID" sz="2000" b="1" dirty="0" smtClean="0"/>
              <a:t>Pasal 14</a:t>
            </a:r>
          </a:p>
          <a:p>
            <a:pPr marL="457200" indent="-457200">
              <a:buAutoNum type="arabicParenBoth"/>
            </a:pPr>
            <a:r>
              <a:rPr lang="id-ID" sz="2000" dirty="0" smtClean="0"/>
              <a:t>Pada awal tahun, setiap Dosen wajib menyusun Sasaran Kerja </a:t>
            </a:r>
          </a:p>
          <a:p>
            <a:pPr marL="457200" indent="-457200"/>
            <a:r>
              <a:rPr lang="id-ID" sz="2000" dirty="0" smtClean="0"/>
              <a:t>        Pegawai (SKP) yang akan dilaksanakan dalam 1 (satu) tahun berjalan. </a:t>
            </a:r>
          </a:p>
          <a:p>
            <a:pPr marL="457200" indent="-457200">
              <a:buAutoNum type="arabicParenBoth" startAt="2"/>
            </a:pPr>
            <a:r>
              <a:rPr lang="id-ID" sz="2000" dirty="0" smtClean="0"/>
              <a:t>SKP disusun berdasarkan tugas pokok Dosen, sesuai dengan </a:t>
            </a:r>
          </a:p>
          <a:p>
            <a:pPr marL="457200" indent="-457200"/>
            <a:r>
              <a:rPr lang="id-ID" sz="2000" dirty="0" smtClean="0"/>
              <a:t>        jenjang jabatannya. </a:t>
            </a:r>
          </a:p>
          <a:p>
            <a:pPr marL="457200" indent="-457200">
              <a:buAutoNum type="arabicParenBoth" startAt="3"/>
            </a:pPr>
            <a:r>
              <a:rPr lang="id-ID" sz="2000" dirty="0" smtClean="0"/>
              <a:t>SKP yang telah disusun sebagaimana dimaksud pada ayat (1) </a:t>
            </a:r>
          </a:p>
          <a:p>
            <a:pPr marL="457200" indent="-457200"/>
            <a:r>
              <a:rPr lang="id-ID" sz="2000" dirty="0" smtClean="0"/>
              <a:t>        harus disetujui dan ditetapkan oleh pimpinan unit kerja. </a:t>
            </a:r>
          </a:p>
          <a:p>
            <a:r>
              <a:rPr lang="id-ID" sz="2000" dirty="0" smtClean="0"/>
              <a:t>(4)  Untuk kepentingan dinas, SKP yang telah disetujui dan</a:t>
            </a:r>
          </a:p>
          <a:p>
            <a:r>
              <a:rPr lang="id-ID" sz="2000" dirty="0" smtClean="0"/>
              <a:t>       ditetapkan dapat dilakukan penyesuaian. </a:t>
            </a:r>
          </a:p>
        </p:txBody>
      </p:sp>
      <p:sp>
        <p:nvSpPr>
          <p:cNvPr id="7" name="Rectangle 6"/>
          <p:cNvSpPr/>
          <p:nvPr/>
        </p:nvSpPr>
        <p:spPr>
          <a:xfrm>
            <a:off x="285720" y="649412"/>
            <a:ext cx="8715436" cy="400110"/>
          </a:xfrm>
          <a:prstGeom prst="rect">
            <a:avLst/>
          </a:prstGeom>
        </p:spPr>
        <p:txBody>
          <a:bodyPr wrap="square">
            <a:spAutoFit/>
          </a:bodyPr>
          <a:lstStyle/>
          <a:p>
            <a:pPr algn="r"/>
            <a:r>
              <a:rPr lang="fi-FI" sz="2000" b="1" dirty="0" smtClean="0">
                <a:solidFill>
                  <a:srgbClr val="7030A0"/>
                </a:solidFill>
              </a:rPr>
              <a:t>PENGUSULAN, PENILAIAN, DAN PENETAPAN ANGKA KREDIT </a:t>
            </a:r>
            <a:endParaRPr lang="id-ID" sz="2000" b="1" dirty="0">
              <a:solidFill>
                <a:srgbClr val="7030A0"/>
              </a:solidFill>
            </a:endParaRPr>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108BC9-7E21-46EE-9DA1-A4B4CB722597}" type="slidenum">
              <a:rPr lang="en-US"/>
              <a:pPr/>
              <a:t>18</a:t>
            </a:fld>
            <a:endParaRPr lang="en-US" dirty="0"/>
          </a:p>
        </p:txBody>
      </p:sp>
      <p:sp>
        <p:nvSpPr>
          <p:cNvPr id="5" name="Rectangle 4"/>
          <p:cNvSpPr/>
          <p:nvPr/>
        </p:nvSpPr>
        <p:spPr>
          <a:xfrm>
            <a:off x="428596" y="1142984"/>
            <a:ext cx="8286808" cy="4401205"/>
          </a:xfrm>
          <a:prstGeom prst="rect">
            <a:avLst/>
          </a:prstGeom>
        </p:spPr>
        <p:txBody>
          <a:bodyPr wrap="square">
            <a:spAutoFit/>
          </a:bodyPr>
          <a:lstStyle/>
          <a:p>
            <a:pPr eaLnBrk="1" fontAlgn="auto" hangingPunct="1">
              <a:spcBef>
                <a:spcPts val="0"/>
              </a:spcBef>
              <a:spcAft>
                <a:spcPts val="0"/>
              </a:spcAft>
              <a:defRPr/>
            </a:pPr>
            <a:r>
              <a:rPr lang="en-US" sz="2000" b="1" dirty="0" err="1">
                <a:ea typeface="Arial Unicode MS" panose="020B0604020202020204" pitchFamily="34" charset="-128"/>
                <a:cs typeface="Arial Unicode MS" panose="020B0604020202020204" pitchFamily="34" charset="-128"/>
              </a:rPr>
              <a:t>Pasal</a:t>
            </a:r>
            <a:r>
              <a:rPr lang="en-US" sz="2000" b="1" dirty="0">
                <a:ea typeface="Arial Unicode MS" panose="020B0604020202020204" pitchFamily="34" charset="-128"/>
                <a:cs typeface="Arial Unicode MS" panose="020B0604020202020204" pitchFamily="34" charset="-128"/>
              </a:rPr>
              <a:t> </a:t>
            </a:r>
            <a:r>
              <a:rPr lang="id-ID" sz="2000" b="1" dirty="0" smtClean="0">
                <a:ea typeface="Arial Unicode MS" panose="020B0604020202020204" pitchFamily="34" charset="-128"/>
                <a:cs typeface="Arial Unicode MS" panose="020B0604020202020204" pitchFamily="34" charset="-128"/>
              </a:rPr>
              <a:t>15</a:t>
            </a:r>
          </a:p>
          <a:p>
            <a:pPr eaLnBrk="1" fontAlgn="auto" hangingPunct="1">
              <a:spcBef>
                <a:spcPts val="0"/>
              </a:spcBef>
              <a:spcAft>
                <a:spcPts val="0"/>
              </a:spcAft>
              <a:defRPr/>
            </a:pPr>
            <a:endParaRPr lang="en-US" sz="2000" b="1" dirty="0">
              <a:ea typeface="Arial Unicode MS" panose="020B0604020202020204" pitchFamily="34" charset="-128"/>
              <a:cs typeface="Arial Unicode MS" panose="020B0604020202020204" pitchFamily="34" charset="-128"/>
            </a:endParaRPr>
          </a:p>
          <a:p>
            <a:pPr marL="457200" indent="-457200">
              <a:buAutoNum type="arabicParenBoth"/>
            </a:pPr>
            <a:r>
              <a:rPr lang="fi-FI" sz="2000" dirty="0" smtClean="0"/>
              <a:t>Bahan penilaian angka kredit Dosen disampaikan oleh </a:t>
            </a:r>
            <a:r>
              <a:rPr lang="sv-SE" sz="2000" dirty="0" smtClean="0"/>
              <a:t>pimpinan </a:t>
            </a:r>
            <a:endParaRPr lang="id-ID" sz="2000" dirty="0" smtClean="0"/>
          </a:p>
          <a:p>
            <a:pPr marL="457200" indent="-457200"/>
            <a:r>
              <a:rPr lang="id-ID" sz="2000" dirty="0" smtClean="0"/>
              <a:t>        </a:t>
            </a:r>
            <a:r>
              <a:rPr lang="sv-SE" sz="2000" dirty="0" smtClean="0"/>
              <a:t>unit kerja paling rendah pejabat struktural eselon</a:t>
            </a:r>
            <a:r>
              <a:rPr lang="id-ID" sz="2000" dirty="0" smtClean="0"/>
              <a:t> IV yang bertanggung jawab di bidang kepegawaian setelah diketahui Dekan bagi Universitas/lnstitut dan </a:t>
            </a:r>
            <a:r>
              <a:rPr lang="sv-SE" sz="2000" dirty="0" smtClean="0"/>
              <a:t>Ketua Jurusan bagi Sekolah </a:t>
            </a:r>
            <a:r>
              <a:rPr lang="id-ID" sz="2000" dirty="0" smtClean="0"/>
              <a:t>T</a:t>
            </a:r>
            <a:r>
              <a:rPr lang="sv-SE" sz="2000" dirty="0" smtClean="0"/>
              <a:t>inggi/</a:t>
            </a:r>
            <a:r>
              <a:rPr lang="id-ID" sz="2000" dirty="0" smtClean="0"/>
              <a:t> </a:t>
            </a:r>
            <a:r>
              <a:rPr lang="sv-SE" sz="2000" dirty="0" smtClean="0"/>
              <a:t>Akademi/Politeknik</a:t>
            </a:r>
            <a:r>
              <a:rPr lang="id-ID" sz="2000" dirty="0" smtClean="0"/>
              <a:t> kepada pejabat yang berwenang mengusulkan penetapan angka kredit.  </a:t>
            </a:r>
          </a:p>
          <a:p>
            <a:pPr marL="457200" indent="-457200">
              <a:buAutoNum type="arabicParenBoth" startAt="2"/>
            </a:pPr>
            <a:r>
              <a:rPr lang="nb-NO" sz="2000" dirty="0" smtClean="0"/>
              <a:t>Pejabat yang berwenang mengusulkan penetapan angka</a:t>
            </a:r>
            <a:r>
              <a:rPr lang="id-ID" sz="2000" dirty="0" smtClean="0"/>
              <a:t> kredit  </a:t>
            </a:r>
          </a:p>
          <a:p>
            <a:pPr marL="457200" indent="-457200"/>
            <a:r>
              <a:rPr lang="id-ID" sz="2000" dirty="0" smtClean="0"/>
              <a:t>       Dosen menyampaikan usul penetapan angka kreditkepada pejabat yang berwenang menetapkan angka kredit. </a:t>
            </a:r>
          </a:p>
          <a:p>
            <a:pPr marL="457200" indent="-457200">
              <a:buAutoNum type="arabicParenBoth" startAt="3"/>
            </a:pPr>
            <a:r>
              <a:rPr lang="id-ID" sz="2000" dirty="0" smtClean="0"/>
              <a:t>Daftar usul penetapan angka kredit Dosen dibuat menurut contoh </a:t>
            </a:r>
          </a:p>
          <a:p>
            <a:pPr marL="457200" indent="-457200"/>
            <a:r>
              <a:rPr lang="id-ID" sz="2000" dirty="0" smtClean="0"/>
              <a:t>        formulir sebagaimana tercantum dalam </a:t>
            </a:r>
            <a:r>
              <a:rPr lang="id-ID" sz="2000" b="1" dirty="0" smtClean="0"/>
              <a:t>Lampiran III</a:t>
            </a:r>
            <a:r>
              <a:rPr lang="id-ID" sz="2000" dirty="0" smtClean="0"/>
              <a:t> yang merupakan bagian tidak terpisahkan dari Peraturan Bersama ini. </a:t>
            </a:r>
          </a:p>
        </p:txBody>
      </p:sp>
      <p:sp>
        <p:nvSpPr>
          <p:cNvPr id="7" name="Rectangle 6"/>
          <p:cNvSpPr/>
          <p:nvPr/>
        </p:nvSpPr>
        <p:spPr>
          <a:xfrm>
            <a:off x="285720" y="649412"/>
            <a:ext cx="8715436" cy="400110"/>
          </a:xfrm>
          <a:prstGeom prst="rect">
            <a:avLst/>
          </a:prstGeom>
        </p:spPr>
        <p:txBody>
          <a:bodyPr wrap="square">
            <a:spAutoFit/>
          </a:bodyPr>
          <a:lstStyle/>
          <a:p>
            <a:pPr algn="r"/>
            <a:r>
              <a:rPr lang="fi-FI" sz="2000" b="1" dirty="0" smtClean="0">
                <a:solidFill>
                  <a:srgbClr val="7030A0"/>
                </a:solidFill>
              </a:rPr>
              <a:t>PENGUSULAN, PENILAIAN, DAN PENETAPAN ANGKA KREDIT </a:t>
            </a:r>
            <a:endParaRPr lang="id-ID" sz="2000" b="1" dirty="0">
              <a:solidFill>
                <a:srgbClr val="7030A0"/>
              </a:solidFill>
            </a:endParaRPr>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108BC9-7E21-46EE-9DA1-A4B4CB722597}" type="slidenum">
              <a:rPr lang="en-US"/>
              <a:pPr/>
              <a:t>19</a:t>
            </a:fld>
            <a:endParaRPr lang="en-US" dirty="0"/>
          </a:p>
        </p:txBody>
      </p:sp>
      <p:graphicFrame>
        <p:nvGraphicFramePr>
          <p:cNvPr id="8" name="Table 7"/>
          <p:cNvGraphicFramePr>
            <a:graphicFrameLocks noGrp="1"/>
          </p:cNvGraphicFramePr>
          <p:nvPr/>
        </p:nvGraphicFramePr>
        <p:xfrm>
          <a:off x="142844" y="714356"/>
          <a:ext cx="8858311" cy="6035219"/>
        </p:xfrm>
        <a:graphic>
          <a:graphicData uri="http://schemas.openxmlformats.org/drawingml/2006/table">
            <a:tbl>
              <a:tblPr/>
              <a:tblGrid>
                <a:gridCol w="325434"/>
                <a:gridCol w="325434"/>
                <a:gridCol w="325434"/>
                <a:gridCol w="325434"/>
                <a:gridCol w="325434"/>
                <a:gridCol w="221295"/>
                <a:gridCol w="3085114"/>
                <a:gridCol w="663886"/>
                <a:gridCol w="576018"/>
                <a:gridCol w="728972"/>
                <a:gridCol w="533711"/>
                <a:gridCol w="533711"/>
                <a:gridCol w="888434"/>
              </a:tblGrid>
              <a:tr h="173120">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gridSpan="6">
                  <a:txBody>
                    <a:bodyPr/>
                    <a:lstStyle/>
                    <a:p>
                      <a:pPr algn="l" fontAlgn="ctr"/>
                      <a:r>
                        <a:rPr lang="id-ID" sz="1200" b="1" i="0" u="none" strike="noStrike">
                          <a:solidFill>
                            <a:srgbClr val="000000"/>
                          </a:solidFill>
                          <a:latin typeface="Bookman Old Style"/>
                        </a:rPr>
                        <a:t>LAMPIRAN III</a:t>
                      </a:r>
                    </a:p>
                  </a:txBody>
                  <a:tcPr marL="6024" marR="6024" marT="6024" marB="0" anchor="ctr">
                    <a:lnL>
                      <a:noFill/>
                    </a:lnL>
                    <a:lnR>
                      <a:noFill/>
                    </a:lnR>
                    <a:lnT>
                      <a:noFill/>
                    </a:lnT>
                    <a:lnB>
                      <a:noFill/>
                    </a:lnB>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r>
              <a:tr h="173120">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gridSpan="3">
                  <a:txBody>
                    <a:bodyPr/>
                    <a:lstStyle/>
                    <a:p>
                      <a:pPr algn="l" fontAlgn="ctr"/>
                      <a:r>
                        <a:rPr lang="id-ID" sz="1200" b="1" i="0" u="none" strike="noStrike">
                          <a:solidFill>
                            <a:srgbClr val="000000"/>
                          </a:solidFill>
                          <a:latin typeface="Bookman Old Style"/>
                        </a:rPr>
                        <a:t>PERATURAN BERSAMA </a:t>
                      </a:r>
                    </a:p>
                  </a:txBody>
                  <a:tcPr marL="6024" marR="6024" marT="6024" marB="0" anchor="ctr">
                    <a:lnL>
                      <a:noFill/>
                    </a:lnL>
                    <a:lnR>
                      <a:noFill/>
                    </a:lnR>
                    <a:lnT>
                      <a:noFill/>
                    </a:lnT>
                    <a:lnB>
                      <a:noFill/>
                    </a:lnB>
                  </a:tcPr>
                </a:tc>
                <a:tc hMerge="1">
                  <a:txBody>
                    <a:bodyPr/>
                    <a:lstStyle/>
                    <a:p>
                      <a:endParaRPr lang="id-ID"/>
                    </a:p>
                  </a:txBody>
                  <a:tcPr/>
                </a:tc>
                <a:tc hMerge="1">
                  <a:txBody>
                    <a:bodyPr/>
                    <a:lstStyle/>
                    <a:p>
                      <a:endParaRPr lang="id-ID"/>
                    </a:p>
                  </a:txBody>
                  <a:tcPr/>
                </a:tc>
                <a:tc>
                  <a:txBody>
                    <a:bodyPr/>
                    <a:lstStyle/>
                    <a:p>
                      <a:pPr algn="l"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l"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l"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r>
              <a:tr h="173120">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gridSpan="6">
                  <a:txBody>
                    <a:bodyPr/>
                    <a:lstStyle/>
                    <a:p>
                      <a:pPr algn="l" fontAlgn="ctr"/>
                      <a:r>
                        <a:rPr lang="nl-NL" sz="1200" b="1" i="0" u="none" strike="noStrike">
                          <a:solidFill>
                            <a:srgbClr val="000000"/>
                          </a:solidFill>
                          <a:latin typeface="Bookman Old Style"/>
                        </a:rPr>
                        <a:t>MENTERI PENDIDIKAN DAN KEBUDAYAAN DAN</a:t>
                      </a:r>
                    </a:p>
                  </a:txBody>
                  <a:tcPr marL="6024" marR="6024" marT="6024" marB="0" anchor="ctr">
                    <a:lnL>
                      <a:noFill/>
                    </a:lnL>
                    <a:lnR>
                      <a:noFill/>
                    </a:lnR>
                    <a:lnT>
                      <a:noFill/>
                    </a:lnT>
                    <a:lnB>
                      <a:noFill/>
                    </a:lnB>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r>
              <a:tr h="173120">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gridSpan="6">
                  <a:txBody>
                    <a:bodyPr/>
                    <a:lstStyle/>
                    <a:p>
                      <a:pPr algn="l" fontAlgn="ctr"/>
                      <a:r>
                        <a:rPr lang="id-ID" sz="1200" b="1" i="0" u="none" strike="noStrike">
                          <a:solidFill>
                            <a:srgbClr val="000000"/>
                          </a:solidFill>
                          <a:latin typeface="Bookman Old Style"/>
                        </a:rPr>
                        <a:t>KEPALA BADAN KEPEGAWAIAN NEGARA</a:t>
                      </a:r>
                    </a:p>
                  </a:txBody>
                  <a:tcPr marL="6024" marR="6024" marT="6024" marB="0" anchor="ctr">
                    <a:lnL>
                      <a:noFill/>
                    </a:lnL>
                    <a:lnR>
                      <a:noFill/>
                    </a:lnR>
                    <a:lnT>
                      <a:noFill/>
                    </a:lnT>
                    <a:lnB>
                      <a:noFill/>
                    </a:lnB>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r>
              <a:tr h="183854">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gridSpan="4">
                  <a:txBody>
                    <a:bodyPr/>
                    <a:lstStyle/>
                    <a:p>
                      <a:pPr algn="l" fontAlgn="b"/>
                      <a:r>
                        <a:rPr lang="id-ID" sz="1200" b="1" i="0" u="none" strike="noStrike">
                          <a:solidFill>
                            <a:srgbClr val="000000"/>
                          </a:solidFill>
                          <a:latin typeface="Bookman Old Style"/>
                        </a:rPr>
                        <a:t>NOMOR : 4/VIII/PB/2014        </a:t>
                      </a:r>
                    </a:p>
                  </a:txBody>
                  <a:tcPr marL="6024" marR="6024" marT="6024" marB="0" anchor="b">
                    <a:lnL>
                      <a:noFill/>
                    </a:lnL>
                    <a:lnR>
                      <a:noFill/>
                    </a:lnR>
                    <a:lnT>
                      <a:noFill/>
                    </a:lnT>
                    <a:lnB>
                      <a:noFill/>
                    </a:lnB>
                  </a:tcPr>
                </a:tc>
                <a:tc hMerge="1">
                  <a:txBody>
                    <a:bodyPr/>
                    <a:lstStyle/>
                    <a:p>
                      <a:endParaRPr lang="id-ID"/>
                    </a:p>
                  </a:txBody>
                  <a:tcPr/>
                </a:tc>
                <a:tc hMerge="1">
                  <a:txBody>
                    <a:bodyPr/>
                    <a:lstStyle/>
                    <a:p>
                      <a:endParaRPr lang="id-ID"/>
                    </a:p>
                  </a:txBody>
                  <a:tcPr/>
                </a:tc>
                <a:tc hMerge="1">
                  <a:txBody>
                    <a:bodyPr/>
                    <a:lstStyle/>
                    <a:p>
                      <a:endParaRPr lang="id-ID"/>
                    </a:p>
                  </a:txBody>
                  <a:tcPr/>
                </a:tc>
                <a:tc>
                  <a:txBody>
                    <a:bodyPr/>
                    <a:lstStyle/>
                    <a:p>
                      <a:pPr algn="l"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l"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r>
              <a:tr h="183854">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gridSpan="4">
                  <a:txBody>
                    <a:bodyPr/>
                    <a:lstStyle/>
                    <a:p>
                      <a:pPr algn="l" fontAlgn="b"/>
                      <a:r>
                        <a:rPr lang="id-ID" sz="1200" b="1" i="0" u="none" strike="noStrike">
                          <a:solidFill>
                            <a:srgbClr val="000000"/>
                          </a:solidFill>
                          <a:latin typeface="Bookman Old Style"/>
                        </a:rPr>
                        <a:t>NOMOR : 24 TAHUN 2014 </a:t>
                      </a:r>
                    </a:p>
                  </a:txBody>
                  <a:tcPr marL="6024" marR="6024" marT="6024" marB="0" anchor="b">
                    <a:lnL>
                      <a:noFill/>
                    </a:lnL>
                    <a:lnR>
                      <a:noFill/>
                    </a:lnR>
                    <a:lnT>
                      <a:noFill/>
                    </a:lnT>
                    <a:lnB>
                      <a:noFill/>
                    </a:lnB>
                  </a:tcPr>
                </a:tc>
                <a:tc hMerge="1">
                  <a:txBody>
                    <a:bodyPr/>
                    <a:lstStyle/>
                    <a:p>
                      <a:endParaRPr lang="id-ID"/>
                    </a:p>
                  </a:txBody>
                  <a:tcPr/>
                </a:tc>
                <a:tc hMerge="1">
                  <a:txBody>
                    <a:bodyPr/>
                    <a:lstStyle/>
                    <a:p>
                      <a:endParaRPr lang="id-ID"/>
                    </a:p>
                  </a:txBody>
                  <a:tcPr/>
                </a:tc>
                <a:tc hMerge="1">
                  <a:txBody>
                    <a:bodyPr/>
                    <a:lstStyle/>
                    <a:p>
                      <a:endParaRPr lang="id-ID"/>
                    </a:p>
                  </a:txBody>
                  <a:tcPr/>
                </a:tc>
                <a:tc>
                  <a:txBody>
                    <a:bodyPr/>
                    <a:lstStyle/>
                    <a:p>
                      <a:pPr algn="l"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l"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r>
              <a:tr h="173120">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gridSpan="2">
                  <a:txBody>
                    <a:bodyPr/>
                    <a:lstStyle/>
                    <a:p>
                      <a:pPr algn="l" fontAlgn="ctr"/>
                      <a:r>
                        <a:rPr lang="id-ID" sz="1200" b="1" i="0" u="none" strike="noStrike">
                          <a:solidFill>
                            <a:srgbClr val="000000"/>
                          </a:solidFill>
                          <a:latin typeface="Bookman Old Style"/>
                        </a:rPr>
                        <a:t>TENTANG</a:t>
                      </a:r>
                    </a:p>
                  </a:txBody>
                  <a:tcPr marL="6024" marR="6024" marT="6024" marB="0" anchor="ctr">
                    <a:lnL>
                      <a:noFill/>
                    </a:lnL>
                    <a:lnR>
                      <a:noFill/>
                    </a:lnR>
                    <a:lnT>
                      <a:noFill/>
                    </a:lnT>
                    <a:lnB>
                      <a:noFill/>
                    </a:lnB>
                  </a:tcPr>
                </a:tc>
                <a:tc hMerge="1">
                  <a:txBody>
                    <a:bodyPr/>
                    <a:lstStyle/>
                    <a:p>
                      <a:endParaRPr lang="id-ID"/>
                    </a:p>
                  </a:txBody>
                  <a:tcPr/>
                </a:tc>
                <a:tc>
                  <a:txBody>
                    <a:bodyPr/>
                    <a:lstStyle/>
                    <a:p>
                      <a:pPr algn="l"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l"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l"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l"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r>
              <a:tr h="1765824">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gridSpan="6">
                  <a:txBody>
                    <a:bodyPr/>
                    <a:lstStyle/>
                    <a:p>
                      <a:pPr algn="l" fontAlgn="t"/>
                      <a:r>
                        <a:rPr lang="id-ID" sz="1200" b="1" i="0" u="none" strike="noStrike">
                          <a:solidFill>
                            <a:srgbClr val="000000"/>
                          </a:solidFill>
                          <a:latin typeface="Bookman Old Style"/>
                        </a:rPr>
                        <a:t>KETENTUAN PELAKSANAAN PERATURAN MENTERI PENDAYAGUNAAN APARATUR NEGARA DAN REFORMASI BIROKRASI  NOMOR 17 TAHUN 2013  TENTANG JABATAN FUNGSIONAL DOSEN DAN ANGKA KREDITNYA, SEBAGAIMANA TELAH DIUBAH DENGAN PERATURAN MENTERI PENDAYAGUNAAN APARATUR NEGARA DAN REFORMASI BIROKRASI  REPUBLIK INDONESIA NOMOR 46 TAHUN 2013   </a:t>
                      </a:r>
                    </a:p>
                  </a:txBody>
                  <a:tcPr marL="6024" marR="6024" marT="6024" marB="0">
                    <a:lnL>
                      <a:noFill/>
                    </a:lnL>
                    <a:lnR>
                      <a:noFill/>
                    </a:lnR>
                    <a:lnT>
                      <a:noFill/>
                    </a:lnT>
                    <a:lnB>
                      <a:noFill/>
                    </a:lnB>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r>
              <a:tr h="184084">
                <a:tc gridSpan="3">
                  <a:txBody>
                    <a:bodyPr/>
                    <a:lstStyle/>
                    <a:p>
                      <a:pPr algn="l" fontAlgn="b"/>
                      <a:r>
                        <a:rPr lang="id-ID" sz="1200" b="1" i="0" u="none" strike="noStrike">
                          <a:solidFill>
                            <a:srgbClr val="000000"/>
                          </a:solidFill>
                          <a:latin typeface="Bookman Old Style"/>
                        </a:rPr>
                        <a:t>CONTOH</a:t>
                      </a:r>
                    </a:p>
                  </a:txBody>
                  <a:tcPr marL="6024" marR="6024" marT="6024" marB="0" anchor="b">
                    <a:lnL>
                      <a:noFill/>
                    </a:lnL>
                    <a:lnR>
                      <a:noFill/>
                    </a:lnR>
                    <a:lnT>
                      <a:noFill/>
                    </a:lnT>
                    <a:lnB>
                      <a:noFill/>
                    </a:lnB>
                  </a:tcPr>
                </a:tc>
                <a:tc hMerge="1">
                  <a:txBody>
                    <a:bodyPr/>
                    <a:lstStyle/>
                    <a:p>
                      <a:endParaRPr lang="id-ID"/>
                    </a:p>
                  </a:txBody>
                  <a:tcPr/>
                </a:tc>
                <a:tc hMerge="1">
                  <a:txBody>
                    <a:bodyPr/>
                    <a:lstStyle/>
                    <a:p>
                      <a:endParaRPr lang="id-ID"/>
                    </a:p>
                  </a:txBody>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l" fontAlgn="b"/>
                      <a:endParaRPr lang="id-ID" sz="1200" b="1" i="0" u="none" strike="noStrike">
                        <a:solidFill>
                          <a:srgbClr val="000000"/>
                        </a:solidFill>
                        <a:latin typeface="Bookman Old Style"/>
                      </a:endParaRPr>
                    </a:p>
                  </a:txBody>
                  <a:tcPr marL="6024" marR="6024" marT="6024" marB="0" anchor="b">
                    <a:lnL>
                      <a:noFill/>
                    </a:lnL>
                    <a:lnR>
                      <a:noFill/>
                    </a:lnR>
                    <a:lnT>
                      <a:noFill/>
                    </a:lnT>
                    <a:lnB>
                      <a:noFill/>
                    </a:lnB>
                  </a:tcPr>
                </a:tc>
                <a:tc>
                  <a:txBody>
                    <a:bodyPr/>
                    <a:lstStyle/>
                    <a:p>
                      <a:pPr algn="l" fontAlgn="b"/>
                      <a:endParaRPr lang="id-ID" sz="1200" b="1" i="0" u="none" strike="noStrike">
                        <a:solidFill>
                          <a:srgbClr val="000000"/>
                        </a:solidFill>
                        <a:latin typeface="Bookman Old Style"/>
                      </a:endParaRPr>
                    </a:p>
                  </a:txBody>
                  <a:tcPr marL="6024" marR="6024" marT="6024" marB="0" anchor="b">
                    <a:lnL>
                      <a:noFill/>
                    </a:lnL>
                    <a:lnR>
                      <a:noFill/>
                    </a:lnR>
                    <a:lnT>
                      <a:noFill/>
                    </a:lnT>
                    <a:lnB>
                      <a:noFill/>
                    </a:lnB>
                  </a:tcPr>
                </a:tc>
                <a:tc>
                  <a:txBody>
                    <a:bodyPr/>
                    <a:lstStyle/>
                    <a:p>
                      <a:pPr algn="l" fontAlgn="b"/>
                      <a:endParaRPr lang="id-ID" sz="1200" b="1" i="0" u="none" strike="noStrike">
                        <a:solidFill>
                          <a:srgbClr val="000000"/>
                        </a:solidFill>
                        <a:latin typeface="Bookman Old Style"/>
                      </a:endParaRPr>
                    </a:p>
                  </a:txBody>
                  <a:tcPr marL="6024" marR="6024" marT="6024" marB="0" anchor="b">
                    <a:lnL>
                      <a:noFill/>
                    </a:lnL>
                    <a:lnR>
                      <a:noFill/>
                    </a:lnR>
                    <a:lnT>
                      <a:noFill/>
                    </a:lnT>
                    <a:lnB>
                      <a:noFill/>
                    </a:lnB>
                  </a:tcPr>
                </a:tc>
              </a:tr>
              <a:tr h="184084">
                <a:tc gridSpan="7">
                  <a:txBody>
                    <a:bodyPr/>
                    <a:lstStyle/>
                    <a:p>
                      <a:pPr algn="l" fontAlgn="ctr"/>
                      <a:r>
                        <a:rPr lang="id-ID" sz="1200" b="1" i="0" u="none" strike="noStrike">
                          <a:solidFill>
                            <a:srgbClr val="000000"/>
                          </a:solidFill>
                          <a:latin typeface="Bookman Old Style"/>
                        </a:rPr>
                        <a:t>DAFTAR USUL PENETAPAN ANGKA KREDIT</a:t>
                      </a:r>
                    </a:p>
                  </a:txBody>
                  <a:tcPr marL="6024" marR="6024" marT="6024" marB="0" anchor="ctr">
                    <a:lnL>
                      <a:noFill/>
                    </a:lnL>
                    <a:lnR>
                      <a:noFill/>
                    </a:lnR>
                    <a:lnT>
                      <a:noFill/>
                    </a:lnT>
                    <a:lnB>
                      <a:noFill/>
                    </a:lnB>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l" fontAlgn="b"/>
                      <a:endParaRPr lang="id-ID" sz="1200" b="1" i="0" u="none" strike="noStrike">
                        <a:solidFill>
                          <a:srgbClr val="000000"/>
                        </a:solidFill>
                        <a:latin typeface="Bookman Old Style"/>
                      </a:endParaRPr>
                    </a:p>
                  </a:txBody>
                  <a:tcPr marL="6024" marR="6024" marT="6024" marB="0" anchor="b">
                    <a:lnL>
                      <a:noFill/>
                    </a:lnL>
                    <a:lnR>
                      <a:noFill/>
                    </a:lnR>
                    <a:lnT>
                      <a:noFill/>
                    </a:lnT>
                    <a:lnB>
                      <a:noFill/>
                    </a:lnB>
                  </a:tcPr>
                </a:tc>
                <a:tc>
                  <a:txBody>
                    <a:bodyPr/>
                    <a:lstStyle/>
                    <a:p>
                      <a:pPr algn="l" fontAlgn="b"/>
                      <a:endParaRPr lang="id-ID" sz="1200" b="1" i="0" u="none" strike="noStrike">
                        <a:solidFill>
                          <a:srgbClr val="000000"/>
                        </a:solidFill>
                        <a:latin typeface="Bookman Old Style"/>
                      </a:endParaRPr>
                    </a:p>
                  </a:txBody>
                  <a:tcPr marL="6024" marR="6024" marT="6024" marB="0" anchor="b">
                    <a:lnL>
                      <a:noFill/>
                    </a:lnL>
                    <a:lnR>
                      <a:noFill/>
                    </a:lnR>
                    <a:lnT>
                      <a:noFill/>
                    </a:lnT>
                    <a:lnB>
                      <a:noFill/>
                    </a:lnB>
                  </a:tcPr>
                </a:tc>
                <a:tc>
                  <a:txBody>
                    <a:bodyPr/>
                    <a:lstStyle/>
                    <a:p>
                      <a:pPr algn="l" fontAlgn="b"/>
                      <a:endParaRPr lang="id-ID" sz="1200" b="1" i="0" u="none" strike="noStrike">
                        <a:solidFill>
                          <a:srgbClr val="000000"/>
                        </a:solidFill>
                        <a:latin typeface="Bookman Old Style"/>
                      </a:endParaRPr>
                    </a:p>
                  </a:txBody>
                  <a:tcPr marL="6024" marR="6024" marT="6024" marB="0" anchor="b">
                    <a:lnL>
                      <a:noFill/>
                    </a:lnL>
                    <a:lnR>
                      <a:noFill/>
                    </a:lnR>
                    <a:lnT>
                      <a:noFill/>
                    </a:lnT>
                    <a:lnB>
                      <a:noFill/>
                    </a:lnB>
                  </a:tcPr>
                </a:tc>
              </a:tr>
              <a:tr h="184084">
                <a:tc gridSpan="7">
                  <a:txBody>
                    <a:bodyPr/>
                    <a:lstStyle/>
                    <a:p>
                      <a:pPr algn="l" fontAlgn="ctr"/>
                      <a:r>
                        <a:rPr lang="id-ID" sz="1200" b="1" i="0" u="none" strike="noStrike">
                          <a:solidFill>
                            <a:srgbClr val="000000"/>
                          </a:solidFill>
                          <a:latin typeface="Bookman Old Style"/>
                        </a:rPr>
                        <a:t>JABATAN AKADEMIK DOSEN</a:t>
                      </a:r>
                    </a:p>
                  </a:txBody>
                  <a:tcPr marL="6024" marR="6024" marT="6024" marB="0" anchor="ctr">
                    <a:lnL>
                      <a:noFill/>
                    </a:lnL>
                    <a:lnR>
                      <a:noFill/>
                    </a:lnR>
                    <a:lnT>
                      <a:noFill/>
                    </a:lnT>
                    <a:lnB>
                      <a:noFill/>
                    </a:lnB>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l" fontAlgn="b"/>
                      <a:endParaRPr lang="id-ID" sz="1200" b="1" i="0" u="none" strike="noStrike">
                        <a:solidFill>
                          <a:srgbClr val="000000"/>
                        </a:solidFill>
                        <a:latin typeface="Bookman Old Style"/>
                      </a:endParaRPr>
                    </a:p>
                  </a:txBody>
                  <a:tcPr marL="6024" marR="6024" marT="6024" marB="0" anchor="b">
                    <a:lnL>
                      <a:noFill/>
                    </a:lnL>
                    <a:lnR>
                      <a:noFill/>
                    </a:lnR>
                    <a:lnT>
                      <a:noFill/>
                    </a:lnT>
                    <a:lnB>
                      <a:noFill/>
                    </a:lnB>
                  </a:tcPr>
                </a:tc>
                <a:tc>
                  <a:txBody>
                    <a:bodyPr/>
                    <a:lstStyle/>
                    <a:p>
                      <a:pPr algn="l" fontAlgn="b"/>
                      <a:endParaRPr lang="id-ID" sz="1200" b="1" i="0" u="none" strike="noStrike">
                        <a:solidFill>
                          <a:srgbClr val="000000"/>
                        </a:solidFill>
                        <a:latin typeface="Bookman Old Style"/>
                      </a:endParaRPr>
                    </a:p>
                  </a:txBody>
                  <a:tcPr marL="6024" marR="6024" marT="6024" marB="0" anchor="b">
                    <a:lnL>
                      <a:noFill/>
                    </a:lnL>
                    <a:lnR>
                      <a:noFill/>
                    </a:lnR>
                    <a:lnT>
                      <a:noFill/>
                    </a:lnT>
                    <a:lnB>
                      <a:noFill/>
                    </a:lnB>
                  </a:tcPr>
                </a:tc>
                <a:tc>
                  <a:txBody>
                    <a:bodyPr/>
                    <a:lstStyle/>
                    <a:p>
                      <a:pPr algn="l" fontAlgn="b"/>
                      <a:endParaRPr lang="id-ID" sz="1200" b="1" i="0" u="none" strike="noStrike">
                        <a:solidFill>
                          <a:srgbClr val="000000"/>
                        </a:solidFill>
                        <a:latin typeface="Bookman Old Style"/>
                      </a:endParaRPr>
                    </a:p>
                  </a:txBody>
                  <a:tcPr marL="6024" marR="6024" marT="6024" marB="0" anchor="b">
                    <a:lnL>
                      <a:noFill/>
                    </a:lnL>
                    <a:lnR>
                      <a:noFill/>
                    </a:lnR>
                    <a:lnT>
                      <a:noFill/>
                    </a:lnT>
                    <a:lnB>
                      <a:noFill/>
                    </a:lnB>
                  </a:tcPr>
                </a:tc>
              </a:tr>
              <a:tr h="184084">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l" fontAlgn="b"/>
                      <a:endParaRPr lang="id-ID" sz="1200" b="1" i="0" u="none" strike="noStrike">
                        <a:solidFill>
                          <a:srgbClr val="000000"/>
                        </a:solidFill>
                        <a:latin typeface="Bookman Old Style"/>
                      </a:endParaRPr>
                    </a:p>
                  </a:txBody>
                  <a:tcPr marL="6024" marR="6024" marT="6024" marB="0" anchor="b">
                    <a:lnL>
                      <a:noFill/>
                    </a:lnL>
                    <a:lnR>
                      <a:noFill/>
                    </a:lnR>
                    <a:lnT>
                      <a:noFill/>
                    </a:lnT>
                    <a:lnB>
                      <a:noFill/>
                    </a:lnB>
                  </a:tcPr>
                </a:tc>
                <a:tc>
                  <a:txBody>
                    <a:bodyPr/>
                    <a:lstStyle/>
                    <a:p>
                      <a:pPr algn="l" fontAlgn="b"/>
                      <a:endParaRPr lang="id-ID" sz="1200" b="1" i="0" u="none" strike="noStrike">
                        <a:solidFill>
                          <a:srgbClr val="000000"/>
                        </a:solidFill>
                        <a:latin typeface="Bookman Old Style"/>
                      </a:endParaRPr>
                    </a:p>
                  </a:txBody>
                  <a:tcPr marL="6024" marR="6024" marT="6024" marB="0" anchor="b">
                    <a:lnL>
                      <a:noFill/>
                    </a:lnL>
                    <a:lnR>
                      <a:noFill/>
                    </a:lnR>
                    <a:lnT>
                      <a:noFill/>
                    </a:lnT>
                    <a:lnB>
                      <a:noFill/>
                    </a:lnB>
                  </a:tcPr>
                </a:tc>
                <a:tc>
                  <a:txBody>
                    <a:bodyPr/>
                    <a:lstStyle/>
                    <a:p>
                      <a:pPr algn="l" fontAlgn="b"/>
                      <a:endParaRPr lang="id-ID" sz="1200" b="1" i="0" u="none" strike="noStrike">
                        <a:solidFill>
                          <a:srgbClr val="000000"/>
                        </a:solidFill>
                        <a:latin typeface="Bookman Old Style"/>
                      </a:endParaRPr>
                    </a:p>
                  </a:txBody>
                  <a:tcPr marL="6024" marR="6024" marT="6024" marB="0" anchor="b">
                    <a:lnL>
                      <a:noFill/>
                    </a:lnL>
                    <a:lnR>
                      <a:noFill/>
                    </a:lnR>
                    <a:lnT>
                      <a:noFill/>
                    </a:lnT>
                    <a:lnB>
                      <a:noFill/>
                    </a:lnB>
                  </a:tcPr>
                </a:tc>
                <a:tc>
                  <a:txBody>
                    <a:bodyPr/>
                    <a:lstStyle/>
                    <a:p>
                      <a:pPr algn="l" fontAlgn="b"/>
                      <a:endParaRPr lang="id-ID" sz="1200" b="1" i="0" u="none" strike="noStrike">
                        <a:solidFill>
                          <a:srgbClr val="000000"/>
                        </a:solidFill>
                        <a:latin typeface="Bookman Old Style"/>
                      </a:endParaRPr>
                    </a:p>
                  </a:txBody>
                  <a:tcPr marL="6024" marR="6024" marT="6024" marB="0" anchor="b">
                    <a:lnL>
                      <a:noFill/>
                    </a:lnL>
                    <a:lnR>
                      <a:noFill/>
                    </a:lnR>
                    <a:lnT>
                      <a:noFill/>
                    </a:lnT>
                    <a:lnB>
                      <a:noFill/>
                    </a:lnB>
                  </a:tcPr>
                </a:tc>
              </a:tr>
              <a:tr h="231981">
                <a:tc gridSpan="13">
                  <a:txBody>
                    <a:bodyPr/>
                    <a:lstStyle/>
                    <a:p>
                      <a:pPr algn="ctr" fontAlgn="ctr"/>
                      <a:r>
                        <a:rPr lang="id-ID" sz="1200" b="1" i="0" u="none" strike="noStrike">
                          <a:solidFill>
                            <a:srgbClr val="000000"/>
                          </a:solidFill>
                          <a:latin typeface="Bookman Old Style"/>
                        </a:rPr>
                        <a:t>DAFTAR USUL PENETAPAN ANGKA KREDIT</a:t>
                      </a:r>
                    </a:p>
                  </a:txBody>
                  <a:tcPr marL="6024" marR="6024" marT="6024" marB="0" anchor="ctr">
                    <a:lnL>
                      <a:noFill/>
                    </a:lnL>
                    <a:lnR>
                      <a:noFill/>
                    </a:lnR>
                    <a:lnT>
                      <a:noFill/>
                    </a:lnT>
                    <a:lnB>
                      <a:noFill/>
                    </a:lnB>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r>
              <a:tr h="231981">
                <a:tc gridSpan="13">
                  <a:txBody>
                    <a:bodyPr/>
                    <a:lstStyle/>
                    <a:p>
                      <a:pPr algn="ctr" fontAlgn="ctr"/>
                      <a:r>
                        <a:rPr lang="id-ID" sz="1200" b="1" i="0" u="none" strike="noStrike">
                          <a:solidFill>
                            <a:srgbClr val="000000"/>
                          </a:solidFill>
                          <a:latin typeface="Bookman Old Style"/>
                        </a:rPr>
                        <a:t>JABATAN AKADEMIK DOSEN</a:t>
                      </a:r>
                    </a:p>
                  </a:txBody>
                  <a:tcPr marL="6024" marR="6024" marT="6024" marB="0" anchor="ctr">
                    <a:lnL>
                      <a:noFill/>
                    </a:lnL>
                    <a:lnR>
                      <a:noFill/>
                    </a:lnR>
                    <a:lnT>
                      <a:noFill/>
                    </a:lnT>
                    <a:lnB>
                      <a:noFill/>
                    </a:lnB>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r>
              <a:tr h="216400">
                <a:tc gridSpan="13">
                  <a:txBody>
                    <a:bodyPr/>
                    <a:lstStyle/>
                    <a:p>
                      <a:pPr algn="ctr" fontAlgn="ctr"/>
                      <a:r>
                        <a:rPr lang="id-ID" sz="1200" b="1" i="0" u="none" strike="noStrike">
                          <a:solidFill>
                            <a:srgbClr val="000000"/>
                          </a:solidFill>
                          <a:latin typeface="Bookman Old Style"/>
                        </a:rPr>
                        <a:t>Nomor :</a:t>
                      </a:r>
                    </a:p>
                  </a:txBody>
                  <a:tcPr marL="6024" marR="6024" marT="6024" marB="0" anchor="ctr">
                    <a:lnL>
                      <a:noFill/>
                    </a:lnL>
                    <a:lnR>
                      <a:noFill/>
                    </a:lnR>
                    <a:lnT>
                      <a:noFill/>
                    </a:lnT>
                    <a:lnB>
                      <a:noFill/>
                    </a:lnB>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r>
              <a:tr h="216400">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r>
              <a:tr h="207744">
                <a:tc gridSpan="7">
                  <a:txBody>
                    <a:bodyPr/>
                    <a:lstStyle/>
                    <a:p>
                      <a:pPr algn="l" fontAlgn="ctr"/>
                      <a:r>
                        <a:rPr lang="id-ID" sz="1200" b="1" i="0" u="none" strike="noStrike">
                          <a:solidFill>
                            <a:srgbClr val="000000"/>
                          </a:solidFill>
                          <a:latin typeface="Bookman Old Style"/>
                        </a:rPr>
                        <a:t>INSTANSI : ………………………………………</a:t>
                      </a:r>
                    </a:p>
                  </a:txBody>
                  <a:tcPr marL="6024" marR="6024" marT="6024" marB="0" anchor="ctr">
                    <a:lnL>
                      <a:noFill/>
                    </a:lnL>
                    <a:lnR>
                      <a:noFill/>
                    </a:lnR>
                    <a:lnT>
                      <a:noFill/>
                    </a:lnT>
                    <a:lnB>
                      <a:noFill/>
                    </a:lnB>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gridSpan="3">
                  <a:txBody>
                    <a:bodyPr/>
                    <a:lstStyle/>
                    <a:p>
                      <a:pPr algn="l" fontAlgn="ctr"/>
                      <a:r>
                        <a:rPr lang="id-ID" sz="1200" b="1" i="0" u="none" strike="noStrike">
                          <a:solidFill>
                            <a:srgbClr val="000000"/>
                          </a:solidFill>
                          <a:latin typeface="Bookman Old Style"/>
                        </a:rPr>
                        <a:t>MASA PENILAIAN :   </a:t>
                      </a:r>
                    </a:p>
                  </a:txBody>
                  <a:tcPr marL="6024" marR="6024" marT="6024" marB="0" anchor="ctr">
                    <a:lnL>
                      <a:noFill/>
                    </a:lnL>
                    <a:lnR>
                      <a:noFill/>
                    </a:lnR>
                    <a:lnT>
                      <a:noFill/>
                    </a:lnT>
                    <a:lnB>
                      <a:noFill/>
                    </a:lnB>
                  </a:tcPr>
                </a:tc>
                <a:tc hMerge="1">
                  <a:txBody>
                    <a:bodyPr/>
                    <a:lstStyle/>
                    <a:p>
                      <a:endParaRPr lang="id-ID"/>
                    </a:p>
                  </a:txBody>
                  <a:tcPr/>
                </a:tc>
                <a:tc hMerge="1">
                  <a:txBody>
                    <a:bodyPr/>
                    <a:lstStyle/>
                    <a:p>
                      <a:endParaRPr lang="id-ID"/>
                    </a:p>
                  </a:txBody>
                  <a:tcPr/>
                </a:tc>
                <a:tc>
                  <a:txBody>
                    <a:bodyPr/>
                    <a:lstStyle/>
                    <a:p>
                      <a:pPr algn="l" fontAlgn="b"/>
                      <a:endParaRPr lang="id-ID" sz="1200" b="1" i="0" u="none" strike="noStrike">
                        <a:solidFill>
                          <a:srgbClr val="000000"/>
                        </a:solidFill>
                        <a:latin typeface="Bookman Old Style"/>
                      </a:endParaRPr>
                    </a:p>
                  </a:txBody>
                  <a:tcPr marL="6024" marR="6024" marT="6024" marB="0" anchor="b">
                    <a:lnL>
                      <a:noFill/>
                    </a:lnL>
                    <a:lnR>
                      <a:noFill/>
                    </a:lnR>
                    <a:lnT>
                      <a:noFill/>
                    </a:lnT>
                    <a:lnB>
                      <a:noFill/>
                    </a:lnB>
                  </a:tcPr>
                </a:tc>
                <a:tc>
                  <a:txBody>
                    <a:bodyPr/>
                    <a:lstStyle/>
                    <a:p>
                      <a:pPr algn="l" fontAlgn="b"/>
                      <a:endParaRPr lang="id-ID" sz="1200" b="1" i="0" u="none" strike="noStrike">
                        <a:solidFill>
                          <a:srgbClr val="000000"/>
                        </a:solidFill>
                        <a:latin typeface="Bookman Old Style"/>
                      </a:endParaRPr>
                    </a:p>
                  </a:txBody>
                  <a:tcPr marL="6024" marR="6024" marT="6024" marB="0" anchor="b">
                    <a:lnL>
                      <a:noFill/>
                    </a:lnL>
                    <a:lnR>
                      <a:noFill/>
                    </a:lnR>
                    <a:lnT>
                      <a:noFill/>
                    </a:lnT>
                    <a:lnB>
                      <a:noFill/>
                    </a:lnB>
                  </a:tcPr>
                </a:tc>
                <a:tc>
                  <a:txBody>
                    <a:bodyPr/>
                    <a:lstStyle/>
                    <a:p>
                      <a:pPr algn="ctr" fontAlgn="ctr"/>
                      <a:endParaRPr lang="id-ID" sz="1200" b="1" i="0" u="none" strike="noStrike">
                        <a:solidFill>
                          <a:srgbClr val="000000"/>
                        </a:solidFill>
                        <a:latin typeface="Bookman Old Style"/>
                      </a:endParaRPr>
                    </a:p>
                  </a:txBody>
                  <a:tcPr marL="6024" marR="6024" marT="6024" marB="0" anchor="ctr">
                    <a:lnL>
                      <a:noFill/>
                    </a:lnL>
                    <a:lnR>
                      <a:noFill/>
                    </a:lnR>
                    <a:lnT>
                      <a:noFill/>
                    </a:lnT>
                    <a:lnB>
                      <a:noFill/>
                    </a:lnB>
                  </a:tcPr>
                </a:tc>
              </a:tr>
              <a:tr h="231981">
                <a:tc>
                  <a:txBody>
                    <a:bodyPr/>
                    <a:lstStyle/>
                    <a:p>
                      <a:pPr algn="l" fontAlgn="b"/>
                      <a:endParaRPr lang="id-ID" sz="1200" b="1" i="0" u="none" strike="noStrike">
                        <a:solidFill>
                          <a:srgbClr val="000000"/>
                        </a:solidFill>
                        <a:latin typeface="Bookman Old Style"/>
                      </a:endParaRPr>
                    </a:p>
                  </a:txBody>
                  <a:tcPr marL="6024" marR="6024" marT="602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id-ID" sz="1200" b="1" i="0" u="none" strike="noStrike">
                        <a:solidFill>
                          <a:srgbClr val="000000"/>
                        </a:solidFill>
                        <a:latin typeface="Bookman Old Style"/>
                      </a:endParaRPr>
                    </a:p>
                  </a:txBody>
                  <a:tcPr marL="6024" marR="6024" marT="602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id-ID" sz="1200" b="1" i="0" u="none" strike="noStrike">
                        <a:solidFill>
                          <a:srgbClr val="000000"/>
                        </a:solidFill>
                        <a:latin typeface="Bookman Old Style"/>
                      </a:endParaRPr>
                    </a:p>
                  </a:txBody>
                  <a:tcPr marL="6024" marR="6024" marT="602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id-ID" sz="1200" b="1" i="0" u="none" strike="noStrike">
                        <a:solidFill>
                          <a:srgbClr val="000000"/>
                        </a:solidFill>
                        <a:latin typeface="Bookman Old Style"/>
                      </a:endParaRPr>
                    </a:p>
                  </a:txBody>
                  <a:tcPr marL="6024" marR="6024" marT="602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id-ID" sz="1200" b="1" i="0" u="none" strike="noStrike">
                        <a:solidFill>
                          <a:srgbClr val="000000"/>
                        </a:solidFill>
                        <a:latin typeface="Bookman Old Style"/>
                      </a:endParaRPr>
                    </a:p>
                  </a:txBody>
                  <a:tcPr marL="6024" marR="6024" marT="602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id-ID" sz="1200" b="1" i="0" u="none" strike="noStrike">
                        <a:solidFill>
                          <a:srgbClr val="000000"/>
                        </a:solidFill>
                        <a:latin typeface="Bookman Old Style"/>
                      </a:endParaRPr>
                    </a:p>
                  </a:txBody>
                  <a:tcPr marL="6024" marR="6024" marT="602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id-ID" sz="1200" b="1" i="0" u="none" strike="noStrike">
                        <a:solidFill>
                          <a:srgbClr val="000000"/>
                        </a:solidFill>
                        <a:latin typeface="Bookman Old Style"/>
                      </a:endParaRPr>
                    </a:p>
                  </a:txBody>
                  <a:tcPr marL="6024" marR="6024" marT="6024" marB="0" anchor="ctr">
                    <a:lnL>
                      <a:noFill/>
                    </a:lnL>
                    <a:lnR>
                      <a:noFill/>
                    </a:lnR>
                    <a:lnT>
                      <a:noFill/>
                    </a:lnT>
                    <a:lnB w="6350" cap="flat" cmpd="sng" algn="ctr">
                      <a:solidFill>
                        <a:srgbClr val="000000"/>
                      </a:solidFill>
                      <a:prstDash val="solid"/>
                      <a:round/>
                      <a:headEnd type="none" w="med" len="med"/>
                      <a:tailEnd type="none" w="med" len="med"/>
                    </a:lnB>
                  </a:tcPr>
                </a:tc>
                <a:tc gridSpan="6">
                  <a:txBody>
                    <a:bodyPr/>
                    <a:lstStyle/>
                    <a:p>
                      <a:pPr algn="l" fontAlgn="ctr"/>
                      <a:r>
                        <a:rPr lang="id-ID" sz="1200" b="1" i="0" u="none" strike="noStrike">
                          <a:solidFill>
                            <a:srgbClr val="000000"/>
                          </a:solidFill>
                          <a:latin typeface="Bookman Old Style"/>
                        </a:rPr>
                        <a:t>Bulan ……… s/d  Bulan……… Tahun…………</a:t>
                      </a:r>
                    </a:p>
                  </a:txBody>
                  <a:tcPr marL="6024" marR="6024" marT="6024"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r>
              <a:tr h="301228">
                <a:tc>
                  <a:txBody>
                    <a:bodyPr/>
                    <a:lstStyle/>
                    <a:p>
                      <a:pPr algn="ctr" fontAlgn="ctr"/>
                      <a:r>
                        <a:rPr lang="id-ID" sz="1200" b="1" i="0" u="none" strike="noStrike">
                          <a:solidFill>
                            <a:srgbClr val="000000"/>
                          </a:solidFill>
                          <a:latin typeface="Bookman Old Style"/>
                        </a:rPr>
                        <a:t>NO</a:t>
                      </a:r>
                    </a:p>
                  </a:txBody>
                  <a:tcPr marL="6024" marR="6024" marT="6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2">
                  <a:txBody>
                    <a:bodyPr/>
                    <a:lstStyle/>
                    <a:p>
                      <a:pPr algn="ctr" fontAlgn="ctr"/>
                      <a:r>
                        <a:rPr lang="id-ID" sz="1200" b="1" i="0" u="none" strike="noStrike">
                          <a:solidFill>
                            <a:srgbClr val="000000"/>
                          </a:solidFill>
                          <a:latin typeface="Bookman Old Style"/>
                        </a:rPr>
                        <a:t>KETERANGAN PERORANGAN</a:t>
                      </a:r>
                    </a:p>
                  </a:txBody>
                  <a:tcPr marL="6024" marR="6024" marT="6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r>
              <a:tr h="242368">
                <a:tc>
                  <a:txBody>
                    <a:bodyPr/>
                    <a:lstStyle/>
                    <a:p>
                      <a:pPr algn="ctr" fontAlgn="ctr"/>
                      <a:r>
                        <a:rPr lang="id-ID" sz="1200" b="1" i="0" u="none" strike="noStrike">
                          <a:solidFill>
                            <a:srgbClr val="000000"/>
                          </a:solidFill>
                          <a:latin typeface="Bookman Old Style"/>
                        </a:rPr>
                        <a:t>1.</a:t>
                      </a:r>
                    </a:p>
                  </a:txBody>
                  <a:tcPr marL="6024" marR="6024" marT="6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id-ID" sz="1200" b="1" i="0" u="none" strike="noStrike">
                          <a:solidFill>
                            <a:srgbClr val="000000"/>
                          </a:solidFill>
                          <a:latin typeface="Bookman Old Style"/>
                        </a:rPr>
                        <a:t> Nama</a:t>
                      </a:r>
                    </a:p>
                  </a:txBody>
                  <a:tcPr marL="6024" marR="6024" marT="6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a:txBody>
                    <a:bodyPr/>
                    <a:lstStyle/>
                    <a:p>
                      <a:pPr algn="l" fontAlgn="ctr"/>
                      <a:r>
                        <a:rPr lang="id-ID" sz="1200" b="1" i="0" u="none" strike="noStrike">
                          <a:solidFill>
                            <a:srgbClr val="000000"/>
                          </a:solidFill>
                          <a:latin typeface="Bookman Old Style"/>
                        </a:rPr>
                        <a:t> </a:t>
                      </a:r>
                    </a:p>
                  </a:txBody>
                  <a:tcPr marL="6024" marR="6024" marT="602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d-ID" sz="1200" b="1" i="0" u="none" strike="noStrike">
                          <a:solidFill>
                            <a:srgbClr val="000000"/>
                          </a:solidFill>
                          <a:latin typeface="Bookman Old Style"/>
                        </a:rPr>
                        <a:t> </a:t>
                      </a:r>
                    </a:p>
                  </a:txBody>
                  <a:tcPr marL="6024" marR="6024" marT="60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d-ID" sz="1200" b="1" i="0" u="none" strike="noStrike">
                          <a:solidFill>
                            <a:srgbClr val="000000"/>
                          </a:solidFill>
                          <a:latin typeface="Bookman Old Style"/>
                        </a:rPr>
                        <a:t> </a:t>
                      </a:r>
                    </a:p>
                  </a:txBody>
                  <a:tcPr marL="6024" marR="6024" marT="60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d-ID" sz="1200" b="1" i="0" u="none" strike="noStrike">
                          <a:solidFill>
                            <a:srgbClr val="000000"/>
                          </a:solidFill>
                          <a:latin typeface="Bookman Old Style"/>
                        </a:rPr>
                        <a:t> </a:t>
                      </a:r>
                    </a:p>
                  </a:txBody>
                  <a:tcPr marL="6024" marR="6024" marT="60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d-ID" sz="1200" b="1" i="0" u="none" strike="noStrike">
                          <a:solidFill>
                            <a:srgbClr val="000000"/>
                          </a:solidFill>
                          <a:latin typeface="Bookman Old Style"/>
                        </a:rPr>
                        <a:t> </a:t>
                      </a:r>
                    </a:p>
                  </a:txBody>
                  <a:tcPr marL="6024" marR="6024" marT="60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d-ID" sz="1200" b="1" i="0" u="none" strike="noStrike">
                          <a:solidFill>
                            <a:srgbClr val="000000"/>
                          </a:solidFill>
                          <a:latin typeface="Bookman Old Style"/>
                        </a:rPr>
                        <a:t> </a:t>
                      </a:r>
                    </a:p>
                  </a:txBody>
                  <a:tcPr marL="6024" marR="6024" marT="602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368">
                <a:tc>
                  <a:txBody>
                    <a:bodyPr/>
                    <a:lstStyle/>
                    <a:p>
                      <a:pPr algn="ctr" fontAlgn="ctr"/>
                      <a:r>
                        <a:rPr lang="id-ID" sz="1200" b="1" i="0" u="none" strike="noStrike">
                          <a:solidFill>
                            <a:srgbClr val="000000"/>
                          </a:solidFill>
                          <a:latin typeface="Bookman Old Style"/>
                        </a:rPr>
                        <a:t>2.</a:t>
                      </a:r>
                    </a:p>
                  </a:txBody>
                  <a:tcPr marL="6024" marR="6024" marT="6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id-ID" sz="1200" b="1" i="0" u="none" strike="noStrike">
                          <a:solidFill>
                            <a:srgbClr val="000000"/>
                          </a:solidFill>
                          <a:latin typeface="Bookman Old Style"/>
                        </a:rPr>
                        <a:t> N I P</a:t>
                      </a:r>
                    </a:p>
                  </a:txBody>
                  <a:tcPr marL="6024" marR="6024" marT="6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a:txBody>
                    <a:bodyPr/>
                    <a:lstStyle/>
                    <a:p>
                      <a:pPr algn="l" fontAlgn="ctr"/>
                      <a:r>
                        <a:rPr lang="id-ID" sz="1200" b="1" i="0" u="none" strike="noStrike">
                          <a:solidFill>
                            <a:srgbClr val="000000"/>
                          </a:solidFill>
                          <a:latin typeface="Bookman Old Style"/>
                        </a:rPr>
                        <a:t> </a:t>
                      </a:r>
                    </a:p>
                  </a:txBody>
                  <a:tcPr marL="6024" marR="6024" marT="602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d-ID" sz="1200" b="1" i="0" u="none" strike="noStrike">
                          <a:solidFill>
                            <a:srgbClr val="000000"/>
                          </a:solidFill>
                          <a:latin typeface="Bookman Old Style"/>
                        </a:rPr>
                        <a:t> </a:t>
                      </a:r>
                    </a:p>
                  </a:txBody>
                  <a:tcPr marL="6024" marR="6024" marT="60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d-ID" sz="1200" b="1" i="0" u="none" strike="noStrike">
                          <a:solidFill>
                            <a:srgbClr val="000000"/>
                          </a:solidFill>
                          <a:latin typeface="Bookman Old Style"/>
                        </a:rPr>
                        <a:t> </a:t>
                      </a:r>
                    </a:p>
                  </a:txBody>
                  <a:tcPr marL="6024" marR="6024" marT="60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d-ID" sz="1200" b="1" i="0" u="none" strike="noStrike">
                          <a:solidFill>
                            <a:srgbClr val="000000"/>
                          </a:solidFill>
                          <a:latin typeface="Bookman Old Style"/>
                        </a:rPr>
                        <a:t> </a:t>
                      </a:r>
                    </a:p>
                  </a:txBody>
                  <a:tcPr marL="6024" marR="6024" marT="60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d-ID" sz="1200" b="1" i="0" u="none" strike="noStrike">
                          <a:solidFill>
                            <a:srgbClr val="000000"/>
                          </a:solidFill>
                          <a:latin typeface="Bookman Old Style"/>
                        </a:rPr>
                        <a:t> </a:t>
                      </a:r>
                    </a:p>
                  </a:txBody>
                  <a:tcPr marL="6024" marR="6024" marT="60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d-ID" sz="1200" b="1" i="0" u="none" strike="noStrike" dirty="0">
                          <a:solidFill>
                            <a:srgbClr val="000000"/>
                          </a:solidFill>
                          <a:latin typeface="Bookman Old Style"/>
                        </a:rPr>
                        <a:t> </a:t>
                      </a:r>
                    </a:p>
                  </a:txBody>
                  <a:tcPr marL="6024" marR="6024" marT="602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108BC9-7E21-46EE-9DA1-A4B4CB722597}" type="slidenum">
              <a:rPr lang="en-US"/>
              <a:pPr/>
              <a:t>2</a:t>
            </a:fld>
            <a:endParaRPr lang="en-US" dirty="0"/>
          </a:p>
        </p:txBody>
      </p:sp>
      <p:sp>
        <p:nvSpPr>
          <p:cNvPr id="5" name="Rectangle 4"/>
          <p:cNvSpPr/>
          <p:nvPr/>
        </p:nvSpPr>
        <p:spPr>
          <a:xfrm>
            <a:off x="428596" y="1154275"/>
            <a:ext cx="8143932" cy="5632311"/>
          </a:xfrm>
          <a:prstGeom prst="rect">
            <a:avLst/>
          </a:prstGeom>
        </p:spPr>
        <p:txBody>
          <a:bodyPr wrap="square">
            <a:spAutoFit/>
          </a:bodyPr>
          <a:lstStyle/>
          <a:p>
            <a:pPr eaLnBrk="1" fontAlgn="auto" hangingPunct="1">
              <a:spcBef>
                <a:spcPts val="0"/>
              </a:spcBef>
              <a:spcAft>
                <a:spcPts val="0"/>
              </a:spcAft>
              <a:defRPr/>
            </a:pPr>
            <a:r>
              <a:rPr lang="en-US" sz="2000" b="1" dirty="0" err="1">
                <a:ea typeface="Arial Unicode MS" panose="020B0604020202020204" pitchFamily="34" charset="-128"/>
                <a:cs typeface="Arial Unicode MS" panose="020B0604020202020204" pitchFamily="34" charset="-128"/>
              </a:rPr>
              <a:t>Pasal</a:t>
            </a:r>
            <a:r>
              <a:rPr lang="en-US" sz="2000" b="1" dirty="0">
                <a:ea typeface="Arial Unicode MS" panose="020B0604020202020204" pitchFamily="34" charset="-128"/>
                <a:cs typeface="Arial Unicode MS" panose="020B0604020202020204" pitchFamily="34" charset="-128"/>
              </a:rPr>
              <a:t> </a:t>
            </a:r>
            <a:r>
              <a:rPr lang="id-ID" sz="2000" b="1" dirty="0" smtClean="0">
                <a:ea typeface="Arial Unicode MS" panose="020B0604020202020204" pitchFamily="34" charset="-128"/>
                <a:cs typeface="Arial Unicode MS" panose="020B0604020202020204" pitchFamily="34" charset="-128"/>
              </a:rPr>
              <a:t>2</a:t>
            </a:r>
            <a:endParaRPr lang="en-US" sz="2000" b="1" dirty="0">
              <a:ea typeface="Arial Unicode MS" panose="020B0604020202020204" pitchFamily="34" charset="-128"/>
              <a:cs typeface="Arial Unicode MS" panose="020B0604020202020204" pitchFamily="34" charset="-128"/>
            </a:endParaRPr>
          </a:p>
          <a:p>
            <a:pPr marL="457200" indent="-457200"/>
            <a:r>
              <a:rPr lang="id-ID" sz="2000" dirty="0" smtClean="0"/>
              <a:t>	Jabatan Akademik Dosen </a:t>
            </a:r>
            <a:r>
              <a:rPr lang="id-ID" sz="2000" b="1" dirty="0" smtClean="0"/>
              <a:t>berkedudukan</a:t>
            </a:r>
            <a:r>
              <a:rPr lang="id-ID" sz="2000" dirty="0" smtClean="0"/>
              <a:t> sebagai pelaksana </a:t>
            </a:r>
            <a:r>
              <a:rPr lang="nn-NO" sz="2000" dirty="0" smtClean="0"/>
              <a:t>teknis</a:t>
            </a:r>
            <a:r>
              <a:rPr lang="id-ID" sz="2000" dirty="0" smtClean="0"/>
              <a:t> </a:t>
            </a:r>
            <a:r>
              <a:rPr lang="nn-NO" sz="2000" dirty="0" smtClean="0"/>
              <a:t>fungsional di bidang pendidikan, penelitian, dan</a:t>
            </a:r>
            <a:r>
              <a:rPr lang="id-ID" sz="2000" dirty="0" smtClean="0"/>
              <a:t> pengabdian kepada masyarakat.</a:t>
            </a:r>
            <a:endParaRPr lang="en-US" sz="2000" dirty="0" smtClean="0">
              <a:ea typeface="Arial Unicode MS" pitchFamily="34" charset="-128"/>
              <a:cs typeface="Arial Unicode MS" pitchFamily="34" charset="-128"/>
            </a:endParaRPr>
          </a:p>
          <a:p>
            <a:pPr>
              <a:defRPr/>
            </a:pPr>
            <a:r>
              <a:rPr lang="en-US" sz="2000" b="1" dirty="0" err="1" smtClean="0">
                <a:ea typeface="Arial Unicode MS" panose="020B0604020202020204" pitchFamily="34" charset="-128"/>
                <a:cs typeface="Arial Unicode MS" panose="020B0604020202020204" pitchFamily="34" charset="-128"/>
              </a:rPr>
              <a:t>Pasal</a:t>
            </a:r>
            <a:r>
              <a:rPr lang="en-US" sz="2000" b="1" dirty="0" smtClean="0">
                <a:ea typeface="Arial Unicode MS" panose="020B0604020202020204" pitchFamily="34" charset="-128"/>
                <a:cs typeface="Arial Unicode MS" panose="020B0604020202020204" pitchFamily="34" charset="-128"/>
              </a:rPr>
              <a:t> </a:t>
            </a:r>
            <a:r>
              <a:rPr lang="id-ID" sz="2000" b="1" dirty="0" smtClean="0">
                <a:ea typeface="Arial Unicode MS" panose="020B0604020202020204" pitchFamily="34" charset="-128"/>
                <a:cs typeface="Arial Unicode MS" panose="020B0604020202020204" pitchFamily="34" charset="-128"/>
              </a:rPr>
              <a:t>3</a:t>
            </a:r>
            <a:endParaRPr lang="en-US" sz="2000" b="1" dirty="0" smtClean="0">
              <a:ea typeface="Arial Unicode MS" panose="020B0604020202020204" pitchFamily="34" charset="-128"/>
              <a:cs typeface="Arial Unicode MS" panose="020B0604020202020204" pitchFamily="34" charset="-128"/>
            </a:endParaRPr>
          </a:p>
          <a:p>
            <a:pPr marL="457200" indent="-457200"/>
            <a:r>
              <a:rPr lang="id-ID" sz="2000" dirty="0" smtClean="0"/>
              <a:t>	</a:t>
            </a:r>
            <a:r>
              <a:rPr lang="id-ID" sz="2000" b="1" dirty="0" smtClean="0"/>
              <a:t>Tugas pokok</a:t>
            </a:r>
            <a:r>
              <a:rPr lang="id-ID" sz="2000" dirty="0" smtClean="0"/>
              <a:t> Jabatan Akademik Dosen adalah melaksanakan pendidikan, penelitian, dan pengabdian kepada masyarakat. </a:t>
            </a:r>
            <a:endParaRPr lang="en-US" sz="2000" dirty="0" smtClean="0">
              <a:ea typeface="Arial Unicode MS" pitchFamily="34" charset="-128"/>
              <a:cs typeface="Arial Unicode MS" pitchFamily="34" charset="-128"/>
            </a:endParaRPr>
          </a:p>
          <a:p>
            <a:pPr>
              <a:defRPr/>
            </a:pPr>
            <a:r>
              <a:rPr lang="en-US" sz="2000" b="1" dirty="0" err="1" smtClean="0">
                <a:ea typeface="Arial Unicode MS" panose="020B0604020202020204" pitchFamily="34" charset="-128"/>
                <a:cs typeface="Arial Unicode MS" panose="020B0604020202020204" pitchFamily="34" charset="-128"/>
              </a:rPr>
              <a:t>Pasal</a:t>
            </a:r>
            <a:r>
              <a:rPr lang="en-US" sz="2000" b="1" dirty="0" smtClean="0">
                <a:ea typeface="Arial Unicode MS" panose="020B0604020202020204" pitchFamily="34" charset="-128"/>
                <a:cs typeface="Arial Unicode MS" panose="020B0604020202020204" pitchFamily="34" charset="-128"/>
              </a:rPr>
              <a:t> </a:t>
            </a:r>
            <a:r>
              <a:rPr lang="id-ID" sz="2000" b="1" dirty="0" smtClean="0">
                <a:ea typeface="Arial Unicode MS" panose="020B0604020202020204" pitchFamily="34" charset="-128"/>
                <a:cs typeface="Arial Unicode MS" panose="020B0604020202020204" pitchFamily="34" charset="-128"/>
              </a:rPr>
              <a:t>4</a:t>
            </a:r>
            <a:endParaRPr lang="en-US" sz="2000" b="1" dirty="0" smtClean="0">
              <a:ea typeface="Arial Unicode MS" panose="020B0604020202020204" pitchFamily="34" charset="-128"/>
              <a:cs typeface="Arial Unicode MS" panose="020B0604020202020204" pitchFamily="34" charset="-128"/>
            </a:endParaRPr>
          </a:p>
          <a:p>
            <a:pPr marL="457200" indent="-457200"/>
            <a:r>
              <a:rPr lang="id-ID" sz="2000" dirty="0" smtClean="0"/>
              <a:t>	Jabatan Akademik Dosen termasuk dalam </a:t>
            </a:r>
            <a:r>
              <a:rPr lang="id-ID" sz="2000" b="1" dirty="0" smtClean="0"/>
              <a:t>rumpun</a:t>
            </a:r>
            <a:r>
              <a:rPr lang="id-ID" sz="2000" dirty="0" smtClean="0"/>
              <a:t> pendidikan tingkat pendidikan tinggi. </a:t>
            </a:r>
          </a:p>
          <a:p>
            <a:r>
              <a:rPr lang="en-US" altLang="en-US" sz="2000" b="1" dirty="0" err="1" smtClean="0">
                <a:ea typeface="Arial Unicode MS" pitchFamily="34" charset="-128"/>
                <a:cs typeface="Arial Unicode MS" pitchFamily="34" charset="-128"/>
              </a:rPr>
              <a:t>Pasal</a:t>
            </a:r>
            <a:r>
              <a:rPr lang="en-US" altLang="en-US" sz="2000" b="1" dirty="0" smtClean="0">
                <a:ea typeface="Arial Unicode MS" pitchFamily="34" charset="-128"/>
                <a:cs typeface="Arial Unicode MS" pitchFamily="34" charset="-128"/>
              </a:rPr>
              <a:t> 5</a:t>
            </a:r>
            <a:endParaRPr lang="id-ID" altLang="en-US" sz="2000" dirty="0" smtClean="0">
              <a:ea typeface="Arial Unicode MS" panose="020B0604020202020204" pitchFamily="34" charset="-128"/>
              <a:cs typeface="Arial Unicode MS" panose="020B0604020202020204" pitchFamily="34" charset="-128"/>
            </a:endParaRPr>
          </a:p>
          <a:p>
            <a:r>
              <a:rPr lang="id-ID" sz="2000" dirty="0" smtClean="0"/>
              <a:t>(1) Jabatan Akademik Dosen merupakan jabatan Keahlian. </a:t>
            </a:r>
          </a:p>
          <a:p>
            <a:r>
              <a:rPr lang="id-ID" sz="2000" dirty="0" smtClean="0"/>
              <a:t>(2) </a:t>
            </a:r>
            <a:r>
              <a:rPr lang="id-ID" sz="2000" b="1" dirty="0" smtClean="0"/>
              <a:t>Jenjang Jabatan</a:t>
            </a:r>
            <a:r>
              <a:rPr lang="id-ID" sz="2000" dirty="0" smtClean="0"/>
              <a:t> Akademik Dosen dari yang paling </a:t>
            </a:r>
          </a:p>
          <a:p>
            <a:r>
              <a:rPr lang="id-ID" sz="2000" dirty="0" smtClean="0"/>
              <a:t>     rendah sampai dengan yang paling tinggi, yaitu: </a:t>
            </a:r>
          </a:p>
          <a:p>
            <a:r>
              <a:rPr lang="id-ID" sz="2000" dirty="0" smtClean="0"/>
              <a:t>	</a:t>
            </a:r>
            <a:r>
              <a:rPr lang="id-ID" sz="2000" b="1" dirty="0" smtClean="0"/>
              <a:t>a. Asisten Ahli;</a:t>
            </a:r>
          </a:p>
          <a:p>
            <a:r>
              <a:rPr lang="id-ID" sz="2000" b="1" dirty="0" smtClean="0"/>
              <a:t>	b. Lektor;</a:t>
            </a:r>
          </a:p>
          <a:p>
            <a:r>
              <a:rPr lang="id-ID" sz="2000" b="1" dirty="0" smtClean="0"/>
              <a:t>	c. Lektor Kepala; dan</a:t>
            </a:r>
          </a:p>
          <a:p>
            <a:r>
              <a:rPr lang="id-ID" sz="2000" b="1" dirty="0" smtClean="0"/>
              <a:t>	d. Profesor. </a:t>
            </a:r>
            <a:endParaRPr lang="en-US" altLang="en-US" sz="2000" b="1" dirty="0" smtClean="0">
              <a:ea typeface="Arial Unicode MS" panose="020B0604020202020204" pitchFamily="34" charset="-128"/>
              <a:cs typeface="Arial Unicode MS" panose="020B0604020202020204" pitchFamily="34" charset="-128"/>
            </a:endParaRPr>
          </a:p>
        </p:txBody>
      </p:sp>
      <p:sp>
        <p:nvSpPr>
          <p:cNvPr id="7" name="Rectangle 6"/>
          <p:cNvSpPr/>
          <p:nvPr/>
        </p:nvSpPr>
        <p:spPr>
          <a:xfrm>
            <a:off x="1000100" y="577974"/>
            <a:ext cx="8001056" cy="707886"/>
          </a:xfrm>
          <a:prstGeom prst="rect">
            <a:avLst/>
          </a:prstGeom>
        </p:spPr>
        <p:txBody>
          <a:bodyPr wrap="square">
            <a:spAutoFit/>
          </a:bodyPr>
          <a:lstStyle/>
          <a:p>
            <a:pPr algn="r"/>
            <a:r>
              <a:rPr lang="id-ID" sz="2000" b="1" dirty="0" smtClean="0">
                <a:solidFill>
                  <a:srgbClr val="7030A0"/>
                </a:solidFill>
              </a:rPr>
              <a:t>KEDUDUKAN, TUGAS POKOK, RUMPUN JABATAN, DAN JENJANG JABATAN, PANGKAT, GOLONGAN RUANG </a:t>
            </a:r>
            <a:endParaRPr lang="id-ID" sz="2000" b="1" dirty="0">
              <a:solidFill>
                <a:srgbClr val="7030A0"/>
              </a:solidFill>
            </a:endParaRP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108BC9-7E21-46EE-9DA1-A4B4CB722597}" type="slidenum">
              <a:rPr lang="en-US"/>
              <a:pPr/>
              <a:t>20</a:t>
            </a:fld>
            <a:endParaRPr lang="en-US" dirty="0"/>
          </a:p>
        </p:txBody>
      </p:sp>
      <p:sp>
        <p:nvSpPr>
          <p:cNvPr id="5" name="Rectangle 4"/>
          <p:cNvSpPr/>
          <p:nvPr/>
        </p:nvSpPr>
        <p:spPr>
          <a:xfrm>
            <a:off x="428596" y="1142984"/>
            <a:ext cx="8286808" cy="5016758"/>
          </a:xfrm>
          <a:prstGeom prst="rect">
            <a:avLst/>
          </a:prstGeom>
        </p:spPr>
        <p:txBody>
          <a:bodyPr wrap="square">
            <a:spAutoFit/>
          </a:bodyPr>
          <a:lstStyle/>
          <a:p>
            <a:pPr eaLnBrk="1" fontAlgn="auto" hangingPunct="1">
              <a:spcBef>
                <a:spcPts val="0"/>
              </a:spcBef>
              <a:spcAft>
                <a:spcPts val="0"/>
              </a:spcAft>
              <a:defRPr/>
            </a:pPr>
            <a:r>
              <a:rPr lang="en-US" sz="2000" b="1" dirty="0" err="1">
                <a:ea typeface="Arial Unicode MS" panose="020B0604020202020204" pitchFamily="34" charset="-128"/>
                <a:cs typeface="Arial Unicode MS" panose="020B0604020202020204" pitchFamily="34" charset="-128"/>
              </a:rPr>
              <a:t>Pasal</a:t>
            </a:r>
            <a:r>
              <a:rPr lang="en-US" sz="2000" b="1" dirty="0">
                <a:ea typeface="Arial Unicode MS" panose="020B0604020202020204" pitchFamily="34" charset="-128"/>
                <a:cs typeface="Arial Unicode MS" panose="020B0604020202020204" pitchFamily="34" charset="-128"/>
              </a:rPr>
              <a:t> </a:t>
            </a:r>
            <a:r>
              <a:rPr lang="id-ID" sz="2000" b="1" dirty="0" smtClean="0">
                <a:ea typeface="Arial Unicode MS" panose="020B0604020202020204" pitchFamily="34" charset="-128"/>
                <a:cs typeface="Arial Unicode MS" panose="020B0604020202020204" pitchFamily="34" charset="-128"/>
              </a:rPr>
              <a:t>15</a:t>
            </a:r>
          </a:p>
          <a:p>
            <a:pPr eaLnBrk="1" fontAlgn="auto" hangingPunct="1">
              <a:spcBef>
                <a:spcPts val="0"/>
              </a:spcBef>
              <a:spcAft>
                <a:spcPts val="0"/>
              </a:spcAft>
              <a:defRPr/>
            </a:pPr>
            <a:endParaRPr lang="en-US" sz="2000" b="1" dirty="0">
              <a:ea typeface="Arial Unicode MS" panose="020B0604020202020204" pitchFamily="34" charset="-128"/>
              <a:cs typeface="Arial Unicode MS" panose="020B0604020202020204" pitchFamily="34" charset="-128"/>
            </a:endParaRPr>
          </a:p>
          <a:p>
            <a:r>
              <a:rPr lang="id-ID" sz="2000" dirty="0" smtClean="0"/>
              <a:t>(4) Setiap usul penetapan angka kredit Dosen dilampiri dengan: 	</a:t>
            </a:r>
          </a:p>
          <a:p>
            <a:r>
              <a:rPr lang="id-ID" sz="2000" dirty="0" smtClean="0"/>
              <a:t>       </a:t>
            </a:r>
            <a:r>
              <a:rPr lang="fi-FI" sz="2000" dirty="0" smtClean="0"/>
              <a:t>a. surat pernyataan melaksanakan pendidikan dibuat</a:t>
            </a:r>
            <a:r>
              <a:rPr lang="id-ID" sz="2000" dirty="0" smtClean="0"/>
              <a:t> menurut </a:t>
            </a:r>
          </a:p>
          <a:p>
            <a:r>
              <a:rPr lang="id-ID" sz="2000" dirty="0" smtClean="0"/>
              <a:t>           contoh formulir sebagaimana tercantum dalam </a:t>
            </a:r>
            <a:r>
              <a:rPr lang="id-ID" sz="2000" b="1" dirty="0" smtClean="0"/>
              <a:t>Lampiran IV</a:t>
            </a:r>
            <a:r>
              <a:rPr lang="id-ID" sz="2000" dirty="0" smtClean="0"/>
              <a:t>; </a:t>
            </a:r>
          </a:p>
          <a:p>
            <a:r>
              <a:rPr lang="id-ID" sz="2000" dirty="0" smtClean="0"/>
              <a:t>       </a:t>
            </a:r>
            <a:r>
              <a:rPr lang="fi-FI" sz="2000" dirty="0" smtClean="0"/>
              <a:t>b. surat pernyataan melaksanakan penelitian, dibuat </a:t>
            </a:r>
            <a:r>
              <a:rPr lang="id-ID" sz="2000" dirty="0" smtClean="0"/>
              <a:t>menurut </a:t>
            </a:r>
          </a:p>
          <a:p>
            <a:r>
              <a:rPr lang="id-ID" sz="2000" dirty="0" smtClean="0"/>
              <a:t>           contoh formulir sebagaimana tercantum dalam </a:t>
            </a:r>
            <a:r>
              <a:rPr lang="id-ID" sz="2000" b="1" dirty="0" smtClean="0"/>
              <a:t>Lampiran V</a:t>
            </a:r>
            <a:r>
              <a:rPr lang="id-ID" sz="2000" dirty="0" smtClean="0"/>
              <a:t>; </a:t>
            </a:r>
          </a:p>
          <a:p>
            <a:r>
              <a:rPr lang="id-ID" sz="2000" dirty="0" smtClean="0"/>
              <a:t>       </a:t>
            </a:r>
            <a:r>
              <a:rPr lang="fi-FI" sz="2000" dirty="0" smtClean="0"/>
              <a:t>c. surat pernyataan melaksanakan pengabdian kepada</a:t>
            </a:r>
            <a:r>
              <a:rPr lang="id-ID" sz="2000" dirty="0" smtClean="0"/>
              <a:t> masyarakat, </a:t>
            </a:r>
          </a:p>
          <a:p>
            <a:r>
              <a:rPr lang="id-ID" sz="2000" dirty="0" smtClean="0"/>
              <a:t>           dibuat  menurut contoh formulir </a:t>
            </a:r>
            <a:r>
              <a:rPr lang="it-IT" sz="2000" dirty="0" smtClean="0"/>
              <a:t>sebagaimana tercantum dalam </a:t>
            </a:r>
            <a:endParaRPr lang="id-ID" sz="2000" dirty="0" smtClean="0"/>
          </a:p>
          <a:p>
            <a:r>
              <a:rPr lang="id-ID" sz="2000" b="1" dirty="0" smtClean="0"/>
              <a:t>          </a:t>
            </a:r>
            <a:r>
              <a:rPr lang="it-IT" sz="2000" b="1" dirty="0" smtClean="0"/>
              <a:t>Lampiran VI</a:t>
            </a:r>
            <a:r>
              <a:rPr lang="it-IT" sz="2000" dirty="0" smtClean="0"/>
              <a:t>; dan </a:t>
            </a:r>
          </a:p>
          <a:p>
            <a:r>
              <a:rPr lang="id-ID" sz="2000" dirty="0" smtClean="0"/>
              <a:t>      </a:t>
            </a:r>
            <a:r>
              <a:rPr lang="fi-FI" sz="2000" dirty="0" smtClean="0"/>
              <a:t>d. surat pernyataan melaksanakan penunjang tugas</a:t>
            </a:r>
            <a:r>
              <a:rPr lang="id-ID" sz="2000" dirty="0" smtClean="0"/>
              <a:t> </a:t>
            </a:r>
            <a:r>
              <a:rPr lang="sv-SE" sz="2000" dirty="0" smtClean="0"/>
              <a:t>Dosen, dibuat  </a:t>
            </a:r>
            <a:endParaRPr lang="id-ID" sz="2000" dirty="0" smtClean="0"/>
          </a:p>
          <a:p>
            <a:r>
              <a:rPr lang="id-ID" sz="2000" dirty="0" smtClean="0"/>
              <a:t>          </a:t>
            </a:r>
            <a:r>
              <a:rPr lang="sv-SE" sz="2000" dirty="0" smtClean="0"/>
              <a:t>menurut contoh formulir sebagaimana</a:t>
            </a:r>
            <a:r>
              <a:rPr lang="id-ID" sz="2000" dirty="0" smtClean="0"/>
              <a:t> tercantum dalam </a:t>
            </a:r>
          </a:p>
          <a:p>
            <a:r>
              <a:rPr lang="id-ID" sz="2000" b="1" dirty="0" smtClean="0"/>
              <a:t>          Lampiran VII</a:t>
            </a:r>
            <a:r>
              <a:rPr lang="id-ID" sz="2000" dirty="0" smtClean="0"/>
              <a:t>, yang merupakan bagian tidak terpisahkan dari </a:t>
            </a:r>
          </a:p>
          <a:p>
            <a:r>
              <a:rPr lang="id-ID" sz="2000" dirty="0" smtClean="0"/>
              <a:t>          Peraturan Bersama ini. </a:t>
            </a:r>
          </a:p>
          <a:p>
            <a:r>
              <a:rPr lang="id-ID" sz="2000" dirty="0" smtClean="0"/>
              <a:t>(5) Surat pernyataan sebagaimana dimaksud pada ayat (4) harus </a:t>
            </a:r>
          </a:p>
          <a:p>
            <a:r>
              <a:rPr lang="id-ID" sz="2000" dirty="0" smtClean="0"/>
              <a:t>      disertai dengan </a:t>
            </a:r>
            <a:r>
              <a:rPr lang="id-ID" sz="2000" b="1" dirty="0" smtClean="0"/>
              <a:t>bukti fisik</a:t>
            </a:r>
            <a:r>
              <a:rPr lang="id-ID" sz="2000" dirty="0" smtClean="0"/>
              <a:t>.</a:t>
            </a:r>
          </a:p>
        </p:txBody>
      </p:sp>
      <p:sp>
        <p:nvSpPr>
          <p:cNvPr id="7" name="Rectangle 6"/>
          <p:cNvSpPr/>
          <p:nvPr/>
        </p:nvSpPr>
        <p:spPr>
          <a:xfrm>
            <a:off x="285720" y="649412"/>
            <a:ext cx="8715436" cy="400110"/>
          </a:xfrm>
          <a:prstGeom prst="rect">
            <a:avLst/>
          </a:prstGeom>
        </p:spPr>
        <p:txBody>
          <a:bodyPr wrap="square">
            <a:spAutoFit/>
          </a:bodyPr>
          <a:lstStyle/>
          <a:p>
            <a:pPr algn="r"/>
            <a:r>
              <a:rPr lang="fi-FI" sz="2000" b="1" dirty="0" smtClean="0">
                <a:solidFill>
                  <a:srgbClr val="7030A0"/>
                </a:solidFill>
              </a:rPr>
              <a:t>PENGUSULAN, PENILAIAN, DAN PENETAPAN ANGKA KREDIT </a:t>
            </a:r>
            <a:endParaRPr lang="id-ID" sz="2000" b="1" dirty="0">
              <a:solidFill>
                <a:srgbClr val="7030A0"/>
              </a:solidFill>
            </a:endParaRPr>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108BC9-7E21-46EE-9DA1-A4B4CB722597}" type="slidenum">
              <a:rPr lang="en-US"/>
              <a:pPr/>
              <a:t>21</a:t>
            </a:fld>
            <a:endParaRPr lang="en-US" dirty="0"/>
          </a:p>
        </p:txBody>
      </p:sp>
      <p:pic>
        <p:nvPicPr>
          <p:cNvPr id="90114" name="Picture 2"/>
          <p:cNvPicPr>
            <a:picLocks noChangeAspect="1" noChangeArrowheads="1"/>
          </p:cNvPicPr>
          <p:nvPr/>
        </p:nvPicPr>
        <p:blipFill>
          <a:blip r:embed="rId2"/>
          <a:srcRect/>
          <a:stretch>
            <a:fillRect/>
          </a:stretch>
        </p:blipFill>
        <p:spPr bwMode="auto">
          <a:xfrm>
            <a:off x="0" y="1"/>
            <a:ext cx="9144000" cy="5786453"/>
          </a:xfrm>
          <a:prstGeom prst="rect">
            <a:avLst/>
          </a:prstGeom>
          <a:noFill/>
          <a:ln w="9525">
            <a:noFill/>
            <a:miter lim="800000"/>
            <a:headEnd/>
            <a:tailEnd/>
          </a:ln>
          <a:effectLst/>
        </p:spPr>
      </p:pic>
      <p:sp>
        <p:nvSpPr>
          <p:cNvPr id="5" name="Rectangle 4"/>
          <p:cNvSpPr/>
          <p:nvPr/>
        </p:nvSpPr>
        <p:spPr>
          <a:xfrm>
            <a:off x="71438" y="5643578"/>
            <a:ext cx="8786842" cy="1200329"/>
          </a:xfrm>
          <a:prstGeom prst="rect">
            <a:avLst/>
          </a:prstGeom>
        </p:spPr>
        <p:txBody>
          <a:bodyPr wrap="square">
            <a:spAutoFit/>
          </a:bodyPr>
          <a:lstStyle/>
          <a:p>
            <a:r>
              <a:rPr lang="id-ID" dirty="0" smtClean="0"/>
              <a:t>Demikian pernyataan ini dibuat untuk dapat dipergunakan sebagaimana mestinya. </a:t>
            </a:r>
          </a:p>
          <a:p>
            <a:r>
              <a:rPr lang="id-ID" dirty="0" smtClean="0"/>
              <a:t>                                   			………………..,……………………….. </a:t>
            </a:r>
          </a:p>
          <a:p>
            <a:r>
              <a:rPr lang="id-ID" dirty="0" smtClean="0"/>
              <a:t>                  				Atasan Langsung</a:t>
            </a:r>
          </a:p>
          <a:p>
            <a:r>
              <a:rPr lang="id-ID" dirty="0" smtClean="0"/>
              <a:t>					NIP</a:t>
            </a:r>
          </a:p>
        </p:txBody>
      </p:sp>
      <p:sp>
        <p:nvSpPr>
          <p:cNvPr id="6" name="Rectangle 5"/>
          <p:cNvSpPr/>
          <p:nvPr/>
        </p:nvSpPr>
        <p:spPr>
          <a:xfrm>
            <a:off x="357158" y="80167"/>
            <a:ext cx="8643998" cy="276999"/>
          </a:xfrm>
          <a:prstGeom prst="rect">
            <a:avLst/>
          </a:prstGeom>
        </p:spPr>
        <p:txBody>
          <a:bodyPr wrap="square">
            <a:spAutoFit/>
          </a:bodyPr>
          <a:lstStyle/>
          <a:p>
            <a:pPr algn="r"/>
            <a:r>
              <a:rPr lang="id-ID" sz="1200" b="1" dirty="0" smtClean="0"/>
              <a:t>LAMPIRAN IV </a:t>
            </a:r>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108BC9-7E21-46EE-9DA1-A4B4CB722597}" type="slidenum">
              <a:rPr lang="en-US"/>
              <a:pPr/>
              <a:t>22</a:t>
            </a:fld>
            <a:endParaRPr lang="en-US" dirty="0"/>
          </a:p>
        </p:txBody>
      </p:sp>
      <p:pic>
        <p:nvPicPr>
          <p:cNvPr id="92162" name="Picture 2"/>
          <p:cNvPicPr>
            <a:picLocks noChangeAspect="1" noChangeArrowheads="1"/>
          </p:cNvPicPr>
          <p:nvPr/>
        </p:nvPicPr>
        <p:blipFill>
          <a:blip r:embed="rId2"/>
          <a:srcRect/>
          <a:stretch>
            <a:fillRect/>
          </a:stretch>
        </p:blipFill>
        <p:spPr bwMode="auto">
          <a:xfrm>
            <a:off x="0" y="0"/>
            <a:ext cx="9144000" cy="5572140"/>
          </a:xfrm>
          <a:prstGeom prst="rect">
            <a:avLst/>
          </a:prstGeom>
          <a:noFill/>
          <a:ln w="9525">
            <a:noFill/>
            <a:miter lim="800000"/>
            <a:headEnd/>
            <a:tailEnd/>
          </a:ln>
          <a:effectLst/>
        </p:spPr>
      </p:pic>
      <p:sp>
        <p:nvSpPr>
          <p:cNvPr id="5" name="Rectangle 4"/>
          <p:cNvSpPr/>
          <p:nvPr/>
        </p:nvSpPr>
        <p:spPr>
          <a:xfrm>
            <a:off x="71438" y="5586257"/>
            <a:ext cx="8786842" cy="1200329"/>
          </a:xfrm>
          <a:prstGeom prst="rect">
            <a:avLst/>
          </a:prstGeom>
        </p:spPr>
        <p:txBody>
          <a:bodyPr wrap="square">
            <a:spAutoFit/>
          </a:bodyPr>
          <a:lstStyle/>
          <a:p>
            <a:r>
              <a:rPr lang="id-ID" dirty="0" smtClean="0"/>
              <a:t>Demikian pernyataan ini dibuat untuk dapat dipergunakan sebagaimana mestinya. </a:t>
            </a:r>
          </a:p>
          <a:p>
            <a:r>
              <a:rPr lang="id-ID" dirty="0" smtClean="0"/>
              <a:t>                                   			………………..,……………………….. </a:t>
            </a:r>
          </a:p>
          <a:p>
            <a:r>
              <a:rPr lang="id-ID" dirty="0" smtClean="0"/>
              <a:t>                  				Atasan Langsung</a:t>
            </a:r>
          </a:p>
          <a:p>
            <a:r>
              <a:rPr lang="id-ID" dirty="0" smtClean="0"/>
              <a:t>					NIP</a:t>
            </a:r>
          </a:p>
        </p:txBody>
      </p:sp>
      <p:sp>
        <p:nvSpPr>
          <p:cNvPr id="6" name="Rectangle 5"/>
          <p:cNvSpPr/>
          <p:nvPr/>
        </p:nvSpPr>
        <p:spPr>
          <a:xfrm>
            <a:off x="357158" y="80167"/>
            <a:ext cx="8643998" cy="276999"/>
          </a:xfrm>
          <a:prstGeom prst="rect">
            <a:avLst/>
          </a:prstGeom>
        </p:spPr>
        <p:txBody>
          <a:bodyPr wrap="square">
            <a:spAutoFit/>
          </a:bodyPr>
          <a:lstStyle/>
          <a:p>
            <a:pPr algn="r"/>
            <a:r>
              <a:rPr lang="id-ID" sz="1200" b="1" dirty="0" smtClean="0"/>
              <a:t>LAMPIRAN V </a:t>
            </a:r>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108BC9-7E21-46EE-9DA1-A4B4CB722597}" type="slidenum">
              <a:rPr lang="en-US"/>
              <a:pPr/>
              <a:t>23</a:t>
            </a:fld>
            <a:endParaRPr lang="en-US" dirty="0"/>
          </a:p>
        </p:txBody>
      </p:sp>
      <p:pic>
        <p:nvPicPr>
          <p:cNvPr id="94210" name="Picture 2"/>
          <p:cNvPicPr>
            <a:picLocks noChangeAspect="1" noChangeArrowheads="1"/>
          </p:cNvPicPr>
          <p:nvPr/>
        </p:nvPicPr>
        <p:blipFill>
          <a:blip r:embed="rId2"/>
          <a:srcRect/>
          <a:stretch>
            <a:fillRect/>
          </a:stretch>
        </p:blipFill>
        <p:spPr bwMode="auto">
          <a:xfrm>
            <a:off x="0" y="0"/>
            <a:ext cx="9144000" cy="5643578"/>
          </a:xfrm>
          <a:prstGeom prst="rect">
            <a:avLst/>
          </a:prstGeom>
          <a:noFill/>
          <a:ln w="9525">
            <a:noFill/>
            <a:miter lim="800000"/>
            <a:headEnd/>
            <a:tailEnd/>
          </a:ln>
          <a:effectLst/>
        </p:spPr>
      </p:pic>
      <p:sp>
        <p:nvSpPr>
          <p:cNvPr id="5" name="Rectangle 4"/>
          <p:cNvSpPr/>
          <p:nvPr/>
        </p:nvSpPr>
        <p:spPr>
          <a:xfrm>
            <a:off x="214314" y="5586257"/>
            <a:ext cx="8786842" cy="1200329"/>
          </a:xfrm>
          <a:prstGeom prst="rect">
            <a:avLst/>
          </a:prstGeom>
        </p:spPr>
        <p:txBody>
          <a:bodyPr wrap="square">
            <a:spAutoFit/>
          </a:bodyPr>
          <a:lstStyle/>
          <a:p>
            <a:r>
              <a:rPr lang="id-ID" dirty="0" smtClean="0"/>
              <a:t>Demikian pernyataan ini dibuat untuk dapat dipergunakan sebagaimana mestinya. </a:t>
            </a:r>
          </a:p>
          <a:p>
            <a:r>
              <a:rPr lang="id-ID" dirty="0" smtClean="0"/>
              <a:t>                                   			………………..,……………………….. </a:t>
            </a:r>
          </a:p>
          <a:p>
            <a:r>
              <a:rPr lang="id-ID" dirty="0" smtClean="0"/>
              <a:t>                  				Atasan Langsung</a:t>
            </a:r>
          </a:p>
          <a:p>
            <a:r>
              <a:rPr lang="id-ID" dirty="0" smtClean="0"/>
              <a:t>					NIP</a:t>
            </a:r>
          </a:p>
        </p:txBody>
      </p:sp>
      <p:sp>
        <p:nvSpPr>
          <p:cNvPr id="6" name="Rectangle 5"/>
          <p:cNvSpPr/>
          <p:nvPr/>
        </p:nvSpPr>
        <p:spPr>
          <a:xfrm>
            <a:off x="357158" y="80167"/>
            <a:ext cx="8643998" cy="276999"/>
          </a:xfrm>
          <a:prstGeom prst="rect">
            <a:avLst/>
          </a:prstGeom>
        </p:spPr>
        <p:txBody>
          <a:bodyPr wrap="square">
            <a:spAutoFit/>
          </a:bodyPr>
          <a:lstStyle/>
          <a:p>
            <a:pPr algn="r"/>
            <a:r>
              <a:rPr lang="id-ID" sz="1200" b="1" dirty="0" smtClean="0"/>
              <a:t>LAMPIRAN VI </a:t>
            </a:r>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108BC9-7E21-46EE-9DA1-A4B4CB722597}" type="slidenum">
              <a:rPr lang="en-US"/>
              <a:pPr/>
              <a:t>24</a:t>
            </a:fld>
            <a:endParaRPr lang="en-US" dirty="0"/>
          </a:p>
        </p:txBody>
      </p:sp>
      <p:pic>
        <p:nvPicPr>
          <p:cNvPr id="96258" name="Picture 2"/>
          <p:cNvPicPr>
            <a:picLocks noChangeAspect="1" noChangeArrowheads="1"/>
          </p:cNvPicPr>
          <p:nvPr/>
        </p:nvPicPr>
        <p:blipFill>
          <a:blip r:embed="rId2"/>
          <a:srcRect/>
          <a:stretch>
            <a:fillRect/>
          </a:stretch>
        </p:blipFill>
        <p:spPr bwMode="auto">
          <a:xfrm>
            <a:off x="0" y="0"/>
            <a:ext cx="9144000" cy="5572140"/>
          </a:xfrm>
          <a:prstGeom prst="rect">
            <a:avLst/>
          </a:prstGeom>
          <a:noFill/>
          <a:ln w="9525">
            <a:noFill/>
            <a:miter lim="800000"/>
            <a:headEnd/>
            <a:tailEnd/>
          </a:ln>
          <a:effectLst/>
        </p:spPr>
      </p:pic>
      <p:sp>
        <p:nvSpPr>
          <p:cNvPr id="5" name="Rectangle 4"/>
          <p:cNvSpPr/>
          <p:nvPr/>
        </p:nvSpPr>
        <p:spPr>
          <a:xfrm>
            <a:off x="214314" y="5586257"/>
            <a:ext cx="8786842" cy="1200329"/>
          </a:xfrm>
          <a:prstGeom prst="rect">
            <a:avLst/>
          </a:prstGeom>
        </p:spPr>
        <p:txBody>
          <a:bodyPr wrap="square">
            <a:spAutoFit/>
          </a:bodyPr>
          <a:lstStyle/>
          <a:p>
            <a:r>
              <a:rPr lang="id-ID" dirty="0" smtClean="0"/>
              <a:t>Demikian pernyataan ini dibuat untuk dapat dipergunakan sebagaimana mestinya. </a:t>
            </a:r>
          </a:p>
          <a:p>
            <a:r>
              <a:rPr lang="id-ID" dirty="0" smtClean="0"/>
              <a:t>                                   			………………..,……………………….. </a:t>
            </a:r>
          </a:p>
          <a:p>
            <a:r>
              <a:rPr lang="id-ID" dirty="0" smtClean="0"/>
              <a:t>                  				Atasan Langsung</a:t>
            </a:r>
          </a:p>
          <a:p>
            <a:r>
              <a:rPr lang="id-ID" dirty="0" smtClean="0"/>
              <a:t>					NIP</a:t>
            </a:r>
          </a:p>
        </p:txBody>
      </p:sp>
      <p:sp>
        <p:nvSpPr>
          <p:cNvPr id="6" name="Rectangle 5"/>
          <p:cNvSpPr/>
          <p:nvPr/>
        </p:nvSpPr>
        <p:spPr>
          <a:xfrm>
            <a:off x="357158" y="80167"/>
            <a:ext cx="8643998" cy="276999"/>
          </a:xfrm>
          <a:prstGeom prst="rect">
            <a:avLst/>
          </a:prstGeom>
        </p:spPr>
        <p:txBody>
          <a:bodyPr wrap="square">
            <a:spAutoFit/>
          </a:bodyPr>
          <a:lstStyle/>
          <a:p>
            <a:pPr algn="r"/>
            <a:r>
              <a:rPr lang="id-ID" sz="1200" b="1" dirty="0" smtClean="0"/>
              <a:t>LAMPIRAN VII </a:t>
            </a:r>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108BC9-7E21-46EE-9DA1-A4B4CB722597}" type="slidenum">
              <a:rPr lang="en-US"/>
              <a:pPr/>
              <a:t>25</a:t>
            </a:fld>
            <a:endParaRPr lang="en-US" dirty="0"/>
          </a:p>
        </p:txBody>
      </p:sp>
      <p:sp>
        <p:nvSpPr>
          <p:cNvPr id="5" name="Rectangle 4"/>
          <p:cNvSpPr/>
          <p:nvPr/>
        </p:nvSpPr>
        <p:spPr>
          <a:xfrm>
            <a:off x="214282" y="2786058"/>
            <a:ext cx="8786842" cy="3339376"/>
          </a:xfrm>
          <a:prstGeom prst="rect">
            <a:avLst/>
          </a:prstGeom>
        </p:spPr>
        <p:txBody>
          <a:bodyPr wrap="square">
            <a:spAutoFit/>
          </a:bodyPr>
          <a:lstStyle/>
          <a:p>
            <a:r>
              <a:rPr lang="id-ID" sz="1700" b="1" dirty="0" smtClean="0"/>
              <a:t>*)       : Uraian Kegiatan, Satuan Hasil, Angka Kredit, Keterangan/Bukti Fisik</a:t>
            </a:r>
          </a:p>
          <a:p>
            <a:r>
              <a:rPr lang="id-ID" sz="1700" b="1" dirty="0" smtClean="0"/>
              <a:t>             (</a:t>
            </a:r>
            <a:r>
              <a:rPr lang="id-ID" sz="1700" b="1" u="sng" dirty="0" smtClean="0"/>
              <a:t>Sama dengan</a:t>
            </a:r>
            <a:r>
              <a:rPr lang="id-ID" sz="1700" b="1" dirty="0" smtClean="0"/>
              <a:t> di PermenpanRB 17-2013)</a:t>
            </a:r>
          </a:p>
          <a:p>
            <a:r>
              <a:rPr lang="id-ID" sz="1700" b="1" dirty="0" smtClean="0"/>
              <a:t>             </a:t>
            </a:r>
            <a:r>
              <a:rPr lang="id-ID" sz="1700" b="1" dirty="0" smtClean="0">
                <a:latin typeface="Calibri"/>
                <a:cs typeface="Calibri"/>
              </a:rPr>
              <a:t>●</a:t>
            </a:r>
            <a:r>
              <a:rPr lang="id-ID" sz="1700" b="1" u="sng" dirty="0" smtClean="0">
                <a:latin typeface="Calibri"/>
                <a:cs typeface="Calibri"/>
              </a:rPr>
              <a:t>Uraian Kegiatan</a:t>
            </a:r>
            <a:r>
              <a:rPr lang="id-ID" sz="1700" b="1" dirty="0" smtClean="0">
                <a:latin typeface="Calibri"/>
                <a:cs typeface="Calibri"/>
              </a:rPr>
              <a:t> (adalah kegiatan-kegiatan sesuai dengan PermenpanRB 17-2013)</a:t>
            </a:r>
            <a:endParaRPr lang="id-ID" sz="1700" b="1" dirty="0" smtClean="0"/>
          </a:p>
          <a:p>
            <a:r>
              <a:rPr lang="id-ID" sz="1700" b="1" dirty="0" smtClean="0"/>
              <a:t>             </a:t>
            </a:r>
            <a:r>
              <a:rPr lang="id-ID" sz="1700" b="1" dirty="0" smtClean="0">
                <a:latin typeface="Calibri"/>
                <a:cs typeface="Calibri"/>
              </a:rPr>
              <a:t>●</a:t>
            </a:r>
            <a:r>
              <a:rPr lang="id-ID" sz="1700" b="1" u="sng" dirty="0" smtClean="0">
                <a:latin typeface="Calibri"/>
                <a:cs typeface="Calibri"/>
              </a:rPr>
              <a:t>Satuan Hasil</a:t>
            </a:r>
            <a:r>
              <a:rPr lang="id-ID" sz="1700" b="1" dirty="0" smtClean="0">
                <a:latin typeface="Calibri"/>
                <a:cs typeface="Calibri"/>
              </a:rPr>
              <a:t> (sks, mahasiswa, dosen, buku, jurnal, prosiding, hki, lap.penelitian, dsb)</a:t>
            </a:r>
          </a:p>
          <a:p>
            <a:r>
              <a:rPr lang="id-ID" sz="1700" b="1" dirty="0" smtClean="0"/>
              <a:t>             </a:t>
            </a:r>
            <a:r>
              <a:rPr lang="id-ID" sz="1700" b="1" dirty="0" smtClean="0">
                <a:latin typeface="Calibri"/>
                <a:cs typeface="Calibri"/>
              </a:rPr>
              <a:t>●</a:t>
            </a:r>
            <a:r>
              <a:rPr lang="id-ID" sz="1700" b="1" u="sng" dirty="0" smtClean="0">
                <a:latin typeface="Calibri"/>
                <a:cs typeface="Calibri"/>
              </a:rPr>
              <a:t>Angka Kredit</a:t>
            </a:r>
            <a:r>
              <a:rPr lang="id-ID" sz="1700" b="1" dirty="0" smtClean="0">
                <a:latin typeface="Calibri"/>
                <a:cs typeface="Calibri"/>
              </a:rPr>
              <a:t> (adalah angka kredit dasar di setiap komponen kegiatan)</a:t>
            </a:r>
          </a:p>
          <a:p>
            <a:r>
              <a:rPr lang="id-ID" sz="1700" b="1" dirty="0" smtClean="0"/>
              <a:t>             </a:t>
            </a:r>
            <a:r>
              <a:rPr lang="id-ID" sz="1700" b="1" dirty="0" smtClean="0">
                <a:latin typeface="Calibri"/>
                <a:cs typeface="Calibri"/>
              </a:rPr>
              <a:t>●</a:t>
            </a:r>
            <a:r>
              <a:rPr lang="id-ID" sz="1700" b="1" u="sng" dirty="0" smtClean="0">
                <a:latin typeface="Calibri"/>
                <a:cs typeface="Calibri"/>
              </a:rPr>
              <a:t>Bukti Fisik</a:t>
            </a:r>
            <a:r>
              <a:rPr lang="id-ID" sz="1700" b="1" dirty="0" smtClean="0">
                <a:latin typeface="Calibri"/>
                <a:cs typeface="Calibri"/>
              </a:rPr>
              <a:t> (adalah bukti fisik sesuai Pedoman Operasional PAK KP/JFD)</a:t>
            </a:r>
          </a:p>
          <a:p>
            <a:endParaRPr lang="id-ID" sz="1700" b="1" dirty="0" smtClean="0"/>
          </a:p>
          <a:p>
            <a:r>
              <a:rPr lang="id-ID" sz="1700" b="1" dirty="0" smtClean="0"/>
              <a:t>**)     : Tanggal (Dapat diisi: Semester atau Tanggal)</a:t>
            </a:r>
          </a:p>
          <a:p>
            <a:r>
              <a:rPr lang="id-ID" sz="1700" b="1" dirty="0" smtClean="0"/>
              <a:t>***)   : Jumlah Volume Kegiatan (Diisi: jumlah/volume kegiatan faktual)</a:t>
            </a:r>
          </a:p>
          <a:p>
            <a:r>
              <a:rPr lang="id-ID" sz="1700" b="1" dirty="0" smtClean="0"/>
              <a:t>****) : Jumlah Angka Kerdit = (5)x(6)</a:t>
            </a:r>
          </a:p>
          <a:p>
            <a:endParaRPr lang="id-ID" sz="1700" b="1" dirty="0" smtClean="0"/>
          </a:p>
          <a:p>
            <a:pPr algn="ctr"/>
            <a:r>
              <a:rPr lang="id-ID" sz="2400" b="1" dirty="0" smtClean="0"/>
              <a:t>CONTOH</a:t>
            </a:r>
          </a:p>
        </p:txBody>
      </p:sp>
      <p:pic>
        <p:nvPicPr>
          <p:cNvPr id="97283" name="Picture 3"/>
          <p:cNvPicPr>
            <a:picLocks noChangeAspect="1" noChangeArrowheads="1"/>
          </p:cNvPicPr>
          <p:nvPr/>
        </p:nvPicPr>
        <p:blipFill>
          <a:blip r:embed="rId2"/>
          <a:srcRect/>
          <a:stretch>
            <a:fillRect/>
          </a:stretch>
        </p:blipFill>
        <p:spPr bwMode="auto">
          <a:xfrm>
            <a:off x="0" y="0"/>
            <a:ext cx="9144000" cy="2857496"/>
          </a:xfrm>
          <a:prstGeom prst="rect">
            <a:avLst/>
          </a:prstGeom>
          <a:noFill/>
          <a:ln w="9525">
            <a:noFill/>
            <a:miter lim="800000"/>
            <a:headEnd/>
            <a:tailEnd/>
          </a:ln>
          <a:effectLst/>
        </p:spPr>
      </p:pic>
      <p:sp>
        <p:nvSpPr>
          <p:cNvPr id="7" name="Down Arrow 6"/>
          <p:cNvSpPr/>
          <p:nvPr/>
        </p:nvSpPr>
        <p:spPr>
          <a:xfrm>
            <a:off x="4071934" y="6314230"/>
            <a:ext cx="1000132"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108BC9-7E21-46EE-9DA1-A4B4CB722597}" type="slidenum">
              <a:rPr lang="en-US"/>
              <a:pPr/>
              <a:t>26</a:t>
            </a:fld>
            <a:endParaRPr lang="en-US" dirty="0"/>
          </a:p>
        </p:txBody>
      </p:sp>
      <p:sp>
        <p:nvSpPr>
          <p:cNvPr id="5" name="Rectangle 4"/>
          <p:cNvSpPr/>
          <p:nvPr/>
        </p:nvSpPr>
        <p:spPr>
          <a:xfrm>
            <a:off x="142876" y="-24"/>
            <a:ext cx="8786842" cy="369332"/>
          </a:xfrm>
          <a:prstGeom prst="rect">
            <a:avLst/>
          </a:prstGeom>
        </p:spPr>
        <p:txBody>
          <a:bodyPr wrap="square">
            <a:spAutoFit/>
          </a:bodyPr>
          <a:lstStyle/>
          <a:p>
            <a:r>
              <a:rPr lang="id-ID" b="1" dirty="0" smtClean="0">
                <a:solidFill>
                  <a:srgbClr val="FFFF00"/>
                </a:solidFill>
              </a:rPr>
              <a:t>MELAKSANAKAN PENDIDIKAN</a:t>
            </a:r>
          </a:p>
        </p:txBody>
      </p:sp>
      <p:sp>
        <p:nvSpPr>
          <p:cNvPr id="6" name="Rectangle 5"/>
          <p:cNvSpPr/>
          <p:nvPr/>
        </p:nvSpPr>
        <p:spPr>
          <a:xfrm>
            <a:off x="142844" y="428604"/>
            <a:ext cx="8715436" cy="6863417"/>
          </a:xfrm>
          <a:prstGeom prst="rect">
            <a:avLst/>
          </a:prstGeom>
        </p:spPr>
        <p:txBody>
          <a:bodyPr wrap="square">
            <a:spAutoFit/>
          </a:bodyPr>
          <a:lstStyle/>
          <a:p>
            <a:pPr eaLnBrk="1" fontAlgn="auto" hangingPunct="1">
              <a:spcBef>
                <a:spcPts val="0"/>
              </a:spcBef>
              <a:spcAft>
                <a:spcPts val="0"/>
              </a:spcAft>
              <a:defRPr/>
            </a:pPr>
            <a:r>
              <a:rPr lang="en-US" sz="2000" b="1" dirty="0" err="1">
                <a:ea typeface="Arial Unicode MS" panose="020B0604020202020204" pitchFamily="34" charset="-128"/>
                <a:cs typeface="Arial Unicode MS" panose="020B0604020202020204" pitchFamily="34" charset="-128"/>
              </a:rPr>
              <a:t>Pasal</a:t>
            </a:r>
            <a:r>
              <a:rPr lang="en-US" sz="2000" b="1" dirty="0">
                <a:ea typeface="Arial Unicode MS" panose="020B0604020202020204" pitchFamily="34" charset="-128"/>
                <a:cs typeface="Arial Unicode MS" panose="020B0604020202020204" pitchFamily="34" charset="-128"/>
              </a:rPr>
              <a:t> </a:t>
            </a:r>
            <a:r>
              <a:rPr lang="id-ID" sz="2000" b="1" dirty="0" smtClean="0">
                <a:ea typeface="Arial Unicode MS" panose="020B0604020202020204" pitchFamily="34" charset="-128"/>
                <a:cs typeface="Arial Unicode MS" panose="020B0604020202020204" pitchFamily="34" charset="-128"/>
              </a:rPr>
              <a:t>16: (1a, 1b) (2a, 2b, 2c, 2d) (3)</a:t>
            </a:r>
          </a:p>
          <a:p>
            <a:pPr eaLnBrk="1" fontAlgn="auto" hangingPunct="1">
              <a:spcBef>
                <a:spcPts val="0"/>
              </a:spcBef>
              <a:spcAft>
                <a:spcPts val="0"/>
              </a:spcAft>
              <a:defRPr/>
            </a:pPr>
            <a:endParaRPr lang="en-US" sz="2000" b="1" dirty="0">
              <a:ea typeface="Arial Unicode MS" panose="020B0604020202020204" pitchFamily="34" charset="-128"/>
              <a:cs typeface="Arial Unicode MS" panose="020B0604020202020204" pitchFamily="34" charset="-128"/>
            </a:endParaRPr>
          </a:p>
          <a:p>
            <a:r>
              <a:rPr lang="id-ID" sz="1600" dirty="0" smtClean="0"/>
              <a:t>(1)  Unsur kegiatan yang dinilai dalam pemberian angka kredit, terdiri dari:</a:t>
            </a:r>
          </a:p>
          <a:p>
            <a:r>
              <a:rPr lang="id-ID" sz="1600" dirty="0" smtClean="0"/>
              <a:t>       a. </a:t>
            </a:r>
            <a:r>
              <a:rPr lang="id-ID" sz="1600" b="1" dirty="0" smtClean="0"/>
              <a:t>Unsur utama</a:t>
            </a:r>
            <a:r>
              <a:rPr lang="id-ID" sz="1600" dirty="0" smtClean="0"/>
              <a:t>; dan b. </a:t>
            </a:r>
            <a:r>
              <a:rPr lang="id-ID" sz="1600" b="1" dirty="0" smtClean="0"/>
              <a:t>Unsur penunjang</a:t>
            </a:r>
            <a:r>
              <a:rPr lang="id-ID" sz="1600" dirty="0" smtClean="0"/>
              <a:t>.</a:t>
            </a:r>
          </a:p>
          <a:p>
            <a:r>
              <a:rPr lang="it-IT" sz="1600" dirty="0" smtClean="0"/>
              <a:t>(2) Unsur Utama terdiri dari:</a:t>
            </a:r>
          </a:p>
          <a:p>
            <a:r>
              <a:rPr lang="id-ID" sz="1600" dirty="0" smtClean="0"/>
              <a:t>       </a:t>
            </a:r>
            <a:r>
              <a:rPr lang="id-ID" sz="1600" b="1" dirty="0" smtClean="0"/>
              <a:t>a. Pendidikan</a:t>
            </a:r>
            <a:r>
              <a:rPr lang="id-ID" sz="1600" dirty="0" smtClean="0"/>
              <a:t>, meliputi: </a:t>
            </a:r>
          </a:p>
          <a:p>
            <a:r>
              <a:rPr lang="id-ID" sz="1600" dirty="0" smtClean="0"/>
              <a:t>           1. Pendidikan sekolah dan memperoleh ijazah/gelar; dan </a:t>
            </a:r>
          </a:p>
          <a:p>
            <a:r>
              <a:rPr lang="id-ID" sz="1600" dirty="0" smtClean="0"/>
              <a:t>           2. Pendidikan dan pelatihan prajabatan.</a:t>
            </a:r>
          </a:p>
          <a:p>
            <a:r>
              <a:rPr lang="id-ID" sz="1600" dirty="0" smtClean="0"/>
              <a:t>       </a:t>
            </a:r>
            <a:r>
              <a:rPr lang="id-ID" sz="1600" b="1" dirty="0" smtClean="0"/>
              <a:t>b. Pelaksanaan pendidikan</a:t>
            </a:r>
            <a:r>
              <a:rPr lang="id-ID" sz="1600" dirty="0" smtClean="0"/>
              <a:t>, meliputi: </a:t>
            </a:r>
          </a:p>
          <a:p>
            <a:r>
              <a:rPr lang="id-ID" sz="1600" dirty="0" smtClean="0"/>
              <a:t>           </a:t>
            </a:r>
            <a:r>
              <a:rPr lang="fi-FI" sz="1600" dirty="0" smtClean="0"/>
              <a:t>1. Melaksanakan perkulihan/tutorial dan membimbing,</a:t>
            </a:r>
            <a:r>
              <a:rPr lang="id-ID" sz="1600" dirty="0" smtClean="0"/>
              <a:t> </a:t>
            </a:r>
            <a:r>
              <a:rPr lang="nn-NO" sz="1600" dirty="0" smtClean="0"/>
              <a:t>menguji serta </a:t>
            </a:r>
            <a:endParaRPr lang="id-ID" sz="1600" dirty="0" smtClean="0"/>
          </a:p>
          <a:p>
            <a:r>
              <a:rPr lang="id-ID" sz="1600" dirty="0" smtClean="0"/>
              <a:t>               </a:t>
            </a:r>
            <a:r>
              <a:rPr lang="nn-NO" sz="1600" dirty="0" smtClean="0"/>
              <a:t>menyelenggarakan pendidikan di</a:t>
            </a:r>
            <a:r>
              <a:rPr lang="id-ID" sz="1600" dirty="0" smtClean="0"/>
              <a:t>laboratorium, praktik keguruan bengkel/studio/  </a:t>
            </a:r>
          </a:p>
          <a:p>
            <a:r>
              <a:rPr lang="id-ID" sz="1600" dirty="0" smtClean="0"/>
              <a:t>               kebun percobaan/teknologi pengajaran dan praktik lapangan; </a:t>
            </a:r>
          </a:p>
          <a:p>
            <a:r>
              <a:rPr lang="id-ID" sz="1600" dirty="0" smtClean="0"/>
              <a:t>          2. Membimbing seminar;</a:t>
            </a:r>
          </a:p>
          <a:p>
            <a:r>
              <a:rPr lang="id-ID" sz="1600" dirty="0" smtClean="0"/>
              <a:t>          3. Membimbing kuliah kerja nyata, praktek kerja nyata, praktek kerja lapangan;</a:t>
            </a:r>
          </a:p>
          <a:p>
            <a:r>
              <a:rPr lang="id-ID" sz="1600" dirty="0" smtClean="0"/>
              <a:t>          4. Membimbing dan ikut membimbing dalam menghasilkan disertasi, thesis, </a:t>
            </a:r>
          </a:p>
          <a:p>
            <a:r>
              <a:rPr lang="id-ID" sz="1600" dirty="0" smtClean="0"/>
              <a:t>               skripsi, dan laporan akhir studi; </a:t>
            </a:r>
          </a:p>
          <a:p>
            <a:r>
              <a:rPr lang="id-ID" sz="1600" dirty="0" smtClean="0"/>
              <a:t>          5. Melaksanakan tugas sebagai penguji pada ujian akhir; </a:t>
            </a:r>
          </a:p>
          <a:p>
            <a:r>
              <a:rPr lang="id-ID" sz="1600" dirty="0" smtClean="0"/>
              <a:t>          6. Membina kegiatan mahasiswa;</a:t>
            </a:r>
          </a:p>
          <a:p>
            <a:r>
              <a:rPr lang="id-ID" sz="1600" dirty="0" smtClean="0"/>
              <a:t>          7. Mengembangkan program kuliah;</a:t>
            </a:r>
          </a:p>
          <a:p>
            <a:r>
              <a:rPr lang="id-ID" sz="1600" dirty="0" smtClean="0"/>
              <a:t>          8. Mengembangkan bahan kuliah;</a:t>
            </a:r>
          </a:p>
          <a:p>
            <a:r>
              <a:rPr lang="id-ID" sz="1600" dirty="0" smtClean="0"/>
              <a:t>          9. Menyampaikan orasi ilmiah;</a:t>
            </a:r>
          </a:p>
          <a:p>
            <a:r>
              <a:rPr lang="id-ID" sz="1600" dirty="0" smtClean="0"/>
              <a:t>        </a:t>
            </a:r>
            <a:r>
              <a:rPr lang="fi-FI" sz="1600" dirty="0" smtClean="0"/>
              <a:t>10. Menduduki jabatan pimpinan perguruan tinggi;</a:t>
            </a:r>
          </a:p>
          <a:p>
            <a:r>
              <a:rPr lang="id-ID" sz="1600" dirty="0" smtClean="0"/>
              <a:t>         </a:t>
            </a:r>
            <a:r>
              <a:rPr lang="nn-NO" sz="1600" dirty="0" smtClean="0"/>
              <a:t>11. Membimbing Akademik Dosen di bawah jenjang </a:t>
            </a:r>
            <a:r>
              <a:rPr lang="id-ID" sz="1600" dirty="0" smtClean="0"/>
              <a:t> jabatannya;  </a:t>
            </a:r>
          </a:p>
          <a:p>
            <a:r>
              <a:rPr lang="id-ID" sz="1600" dirty="0" smtClean="0"/>
              <a:t>        12. Melaksanakan kegiatan detasering dan  pencangkokan Jabatan Akademik Dosen; dan</a:t>
            </a:r>
          </a:p>
          <a:p>
            <a:r>
              <a:rPr lang="id-ID" sz="1600" dirty="0" smtClean="0"/>
              <a:t>        13. Melakukan kegiatan pengembangan diri untuk meningkatkan kompetensi. </a:t>
            </a:r>
          </a:p>
          <a:p>
            <a:r>
              <a:rPr lang="id-ID" sz="1600" dirty="0" smtClean="0"/>
              <a:t> </a:t>
            </a:r>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108BC9-7E21-46EE-9DA1-A4B4CB722597}" type="slidenum">
              <a:rPr lang="en-US"/>
              <a:pPr/>
              <a:t>27</a:t>
            </a:fld>
            <a:endParaRPr lang="en-US" dirty="0"/>
          </a:p>
        </p:txBody>
      </p:sp>
      <p:graphicFrame>
        <p:nvGraphicFramePr>
          <p:cNvPr id="6" name="Table 5"/>
          <p:cNvGraphicFramePr>
            <a:graphicFrameLocks noGrp="1"/>
          </p:cNvGraphicFramePr>
          <p:nvPr/>
        </p:nvGraphicFramePr>
        <p:xfrm>
          <a:off x="71406" y="426744"/>
          <a:ext cx="8970968" cy="6370320"/>
        </p:xfrm>
        <a:graphic>
          <a:graphicData uri="http://schemas.openxmlformats.org/drawingml/2006/table">
            <a:tbl>
              <a:tblPr firstRow="1" bandRow="1">
                <a:tableStyleId>{5C22544A-7EE6-4342-B048-85BDC9FD1C3A}</a:tableStyleId>
              </a:tblPr>
              <a:tblGrid>
                <a:gridCol w="442796"/>
                <a:gridCol w="2271848"/>
                <a:gridCol w="928694"/>
                <a:gridCol w="928694"/>
                <a:gridCol w="1071570"/>
                <a:gridCol w="928694"/>
                <a:gridCol w="1000132"/>
                <a:gridCol w="1398540"/>
              </a:tblGrid>
              <a:tr h="401839">
                <a:tc>
                  <a:txBody>
                    <a:bodyPr/>
                    <a:lstStyle/>
                    <a:p>
                      <a:pPr algn="ctr"/>
                      <a:r>
                        <a:rPr lang="id-ID" sz="1400" dirty="0" smtClean="0"/>
                        <a:t>No</a:t>
                      </a:r>
                      <a:endParaRPr lang="id-ID" sz="1400" dirty="0"/>
                    </a:p>
                  </a:txBody>
                  <a:tcPr/>
                </a:tc>
                <a:tc>
                  <a:txBody>
                    <a:bodyPr/>
                    <a:lstStyle/>
                    <a:p>
                      <a:pPr algn="ctr"/>
                      <a:r>
                        <a:rPr lang="id-ID" sz="1400" dirty="0" smtClean="0"/>
                        <a:t>Uraian Kegiatan</a:t>
                      </a:r>
                      <a:endParaRPr lang="id-ID" sz="1400" dirty="0"/>
                    </a:p>
                  </a:txBody>
                  <a:tcPr/>
                </a:tc>
                <a:tc>
                  <a:txBody>
                    <a:bodyPr/>
                    <a:lstStyle/>
                    <a:p>
                      <a:pPr algn="ctr"/>
                      <a:r>
                        <a:rPr lang="id-ID" sz="1400" dirty="0" smtClean="0"/>
                        <a:t>Tanggal</a:t>
                      </a:r>
                      <a:endParaRPr lang="id-ID" sz="1400" dirty="0"/>
                    </a:p>
                  </a:txBody>
                  <a:tcPr/>
                </a:tc>
                <a:tc>
                  <a:txBody>
                    <a:bodyPr/>
                    <a:lstStyle/>
                    <a:p>
                      <a:pPr algn="ctr"/>
                      <a:r>
                        <a:rPr lang="id-ID" sz="1400" dirty="0" smtClean="0"/>
                        <a:t>Satuan Hasil</a:t>
                      </a:r>
                      <a:endParaRPr lang="id-ID" sz="1400" dirty="0"/>
                    </a:p>
                  </a:txBody>
                  <a:tcPr/>
                </a:tc>
                <a:tc>
                  <a:txBody>
                    <a:bodyPr/>
                    <a:lstStyle/>
                    <a:p>
                      <a:pPr algn="ctr"/>
                      <a:r>
                        <a:rPr lang="id-ID" sz="1400" dirty="0" smtClean="0"/>
                        <a:t>Jumlah Volume Kegiatan</a:t>
                      </a:r>
                      <a:endParaRPr lang="id-ID" sz="1400" dirty="0"/>
                    </a:p>
                  </a:txBody>
                  <a:tcPr/>
                </a:tc>
                <a:tc>
                  <a:txBody>
                    <a:bodyPr/>
                    <a:lstStyle/>
                    <a:p>
                      <a:pPr algn="ctr"/>
                      <a:r>
                        <a:rPr lang="id-ID" sz="1400" dirty="0" smtClean="0"/>
                        <a:t>Angka Kredit</a:t>
                      </a:r>
                      <a:endParaRPr lang="id-ID"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400" dirty="0" smtClean="0"/>
                        <a:t>Jumlah Angka Kredit</a:t>
                      </a:r>
                    </a:p>
                    <a:p>
                      <a:pPr algn="ctr"/>
                      <a:endParaRPr lang="id-ID" sz="1400" dirty="0"/>
                    </a:p>
                  </a:txBody>
                  <a:tcPr/>
                </a:tc>
                <a:tc>
                  <a:txBody>
                    <a:bodyPr/>
                    <a:lstStyle/>
                    <a:p>
                      <a:pPr algn="ctr"/>
                      <a:r>
                        <a:rPr lang="id-ID" sz="1400" dirty="0" smtClean="0"/>
                        <a:t>Ket./</a:t>
                      </a:r>
                    </a:p>
                    <a:p>
                      <a:pPr algn="ctr"/>
                      <a:r>
                        <a:rPr lang="id-ID" sz="1400" dirty="0" smtClean="0"/>
                        <a:t>Bukti Fisik</a:t>
                      </a:r>
                      <a:endParaRPr lang="id-ID" sz="1400" dirty="0"/>
                    </a:p>
                  </a:txBody>
                  <a:tcPr/>
                </a:tc>
              </a:tr>
              <a:tr h="401839">
                <a:tc>
                  <a:txBody>
                    <a:bodyPr/>
                    <a:lstStyle/>
                    <a:p>
                      <a:r>
                        <a:rPr lang="id-ID" sz="1400" dirty="0" smtClean="0"/>
                        <a:t>1.</a:t>
                      </a:r>
                      <a:endParaRPr lang="id-ID" sz="1400" dirty="0"/>
                    </a:p>
                  </a:txBody>
                  <a:tcPr/>
                </a:tc>
                <a:tc gridSpan="7">
                  <a:txBody>
                    <a:bodyPr/>
                    <a:lstStyle/>
                    <a:p>
                      <a:r>
                        <a:rPr lang="fi-FI" sz="1400" dirty="0" smtClean="0"/>
                        <a:t>Melaksanakan perkulihan/tutorial dan membimbing,</a:t>
                      </a:r>
                      <a:r>
                        <a:rPr lang="id-ID" sz="1400" dirty="0" smtClean="0"/>
                        <a:t> </a:t>
                      </a:r>
                      <a:r>
                        <a:rPr lang="nn-NO" sz="1400" dirty="0" smtClean="0"/>
                        <a:t>menguji serta </a:t>
                      </a:r>
                      <a:r>
                        <a:rPr lang="id-ID" sz="1400" dirty="0" smtClean="0"/>
                        <a:t> </a:t>
                      </a:r>
                      <a:r>
                        <a:rPr lang="nn-NO" sz="1400" dirty="0" smtClean="0"/>
                        <a:t>menyelenggarakan pendidikan</a:t>
                      </a:r>
                      <a:r>
                        <a:rPr lang="id-ID" sz="1400" dirty="0" smtClean="0"/>
                        <a:t>  d</a:t>
                      </a:r>
                      <a:r>
                        <a:rPr lang="nn-NO" sz="1400" dirty="0" smtClean="0"/>
                        <a:t>i</a:t>
                      </a:r>
                      <a:r>
                        <a:rPr lang="id-ID" sz="1400" dirty="0" smtClean="0"/>
                        <a:t> laboratorium, praktik keguruan bengkel/studio/Kebun</a:t>
                      </a:r>
                      <a:r>
                        <a:rPr lang="id-ID" sz="1400" baseline="0" dirty="0" smtClean="0"/>
                        <a:t> </a:t>
                      </a:r>
                      <a:r>
                        <a:rPr lang="id-ID" sz="1400" dirty="0" smtClean="0"/>
                        <a:t>percobaan/ teknologi pengajaran dan praktik lap.</a:t>
                      </a:r>
                      <a:endParaRPr lang="id-ID" sz="1400" dirty="0"/>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r>
              <a:tr h="401839">
                <a:tc>
                  <a:txBody>
                    <a:bodyPr/>
                    <a:lstStyle/>
                    <a:p>
                      <a:endParaRPr lang="id-ID" sz="1400"/>
                    </a:p>
                  </a:txBody>
                  <a:tcPr/>
                </a:tc>
                <a:tc>
                  <a:txBody>
                    <a:bodyPr/>
                    <a:lstStyle/>
                    <a:p>
                      <a:r>
                        <a:rPr lang="id-ID" sz="1400" dirty="0" smtClean="0"/>
                        <a:t>1.Mengajar MK-A, 2sks, 2 orang tim = (2/2</a:t>
                      </a:r>
                      <a:r>
                        <a:rPr lang="id-ID" sz="1400" baseline="0" dirty="0" smtClean="0"/>
                        <a:t> = 1 sks)</a:t>
                      </a:r>
                    </a:p>
                    <a:p>
                      <a:r>
                        <a:rPr lang="id-ID" sz="1400" baseline="0" dirty="0" smtClean="0"/>
                        <a:t>2.Mengajar MK-B, 4sks, 2 orang tim = (4/2 = 2sks)</a:t>
                      </a:r>
                    </a:p>
                    <a:p>
                      <a:r>
                        <a:rPr lang="id-ID" sz="1400" b="1" baseline="0" dirty="0" smtClean="0"/>
                        <a:t>Total = 3 sks</a:t>
                      </a:r>
                      <a:endParaRPr lang="id-ID" sz="1400" b="1" dirty="0"/>
                    </a:p>
                  </a:txBody>
                  <a:tcPr/>
                </a:tc>
                <a:tc>
                  <a:txBody>
                    <a:bodyPr/>
                    <a:lstStyle/>
                    <a:p>
                      <a:pPr algn="ctr"/>
                      <a:r>
                        <a:rPr lang="id-ID" sz="1400" dirty="0" smtClean="0"/>
                        <a:t>Semester Gasal 2012/ 2013</a:t>
                      </a:r>
                      <a:endParaRPr lang="id-ID" sz="1400" dirty="0"/>
                    </a:p>
                  </a:txBody>
                  <a:tcPr/>
                </a:tc>
                <a:tc>
                  <a:txBody>
                    <a:bodyPr/>
                    <a:lstStyle/>
                    <a:p>
                      <a:pPr algn="ctr"/>
                      <a:r>
                        <a:rPr lang="id-ID" sz="1400" dirty="0" smtClean="0"/>
                        <a:t>10 sks pertama</a:t>
                      </a:r>
                      <a:endParaRPr lang="id-ID" sz="1400" dirty="0"/>
                    </a:p>
                  </a:txBody>
                  <a:tcPr/>
                </a:tc>
                <a:tc>
                  <a:txBody>
                    <a:bodyPr/>
                    <a:lstStyle/>
                    <a:p>
                      <a:pPr algn="ctr"/>
                      <a:r>
                        <a:rPr lang="id-ID" sz="1400" dirty="0" smtClean="0"/>
                        <a:t>3</a:t>
                      </a:r>
                      <a:endParaRPr lang="id-ID" sz="1400" dirty="0"/>
                    </a:p>
                  </a:txBody>
                  <a:tcPr/>
                </a:tc>
                <a:tc>
                  <a:txBody>
                    <a:bodyPr/>
                    <a:lstStyle/>
                    <a:p>
                      <a:pPr algn="ctr"/>
                      <a:r>
                        <a:rPr lang="id-ID" sz="1400" dirty="0" smtClean="0"/>
                        <a:t>1</a:t>
                      </a:r>
                      <a:endParaRPr lang="id-ID" sz="1400" dirty="0"/>
                    </a:p>
                  </a:txBody>
                  <a:tcPr/>
                </a:tc>
                <a:tc>
                  <a:txBody>
                    <a:bodyPr/>
                    <a:lstStyle/>
                    <a:p>
                      <a:pPr algn="ctr"/>
                      <a:r>
                        <a:rPr lang="id-ID" sz="1400" dirty="0" smtClean="0"/>
                        <a:t>3</a:t>
                      </a:r>
                      <a:endParaRPr lang="id-ID" sz="1400" dirty="0"/>
                    </a:p>
                  </a:txBody>
                  <a:tcPr/>
                </a:tc>
                <a:tc>
                  <a:txBody>
                    <a:bodyPr/>
                    <a:lstStyle/>
                    <a:p>
                      <a:r>
                        <a:rPr lang="id-ID" sz="1400" dirty="0" smtClean="0"/>
                        <a:t>II.A.2.a/1</a:t>
                      </a:r>
                    </a:p>
                    <a:p>
                      <a:r>
                        <a:rPr lang="id-ID" sz="1400" dirty="0" smtClean="0"/>
                        <a:t>SK Penugasan asli dan Bukti Kinerja</a:t>
                      </a:r>
                      <a:r>
                        <a:rPr lang="id-ID" sz="1400" baseline="0" dirty="0" smtClean="0"/>
                        <a:t> (</a:t>
                      </a:r>
                      <a:r>
                        <a:rPr lang="id-ID" sz="1400" dirty="0" smtClean="0"/>
                        <a:t>SKTMT)</a:t>
                      </a:r>
                      <a:endParaRPr lang="id-ID" sz="1400" dirty="0"/>
                    </a:p>
                  </a:txBody>
                  <a:tcPr/>
                </a:tc>
              </a:tr>
              <a:tr h="401839">
                <a:tc>
                  <a:txBody>
                    <a:bodyPr/>
                    <a:lstStyle/>
                    <a:p>
                      <a:endParaRPr lang="id-ID" sz="1400"/>
                    </a:p>
                  </a:txBody>
                  <a:tcPr/>
                </a:tc>
                <a:tc>
                  <a:txBody>
                    <a:bodyPr/>
                    <a:lstStyle/>
                    <a:p>
                      <a:r>
                        <a:rPr lang="id-ID" sz="1400" dirty="0" smtClean="0"/>
                        <a:t>1.Mengajar MK-P, 4sks</a:t>
                      </a:r>
                    </a:p>
                    <a:p>
                      <a:r>
                        <a:rPr lang="id-ID" sz="1400" dirty="0" smtClean="0"/>
                        <a:t>2.Mengajar MK-Q, 4sks</a:t>
                      </a:r>
                    </a:p>
                    <a:p>
                      <a:r>
                        <a:rPr lang="id-ID" sz="1400" dirty="0" smtClean="0"/>
                        <a:t>3.Mengajar MK-R, 2 sks</a:t>
                      </a:r>
                    </a:p>
                    <a:p>
                      <a:r>
                        <a:rPr lang="id-ID" sz="1400" dirty="0" smtClean="0"/>
                        <a:t>4.Mengajar MK-S, 4 sks</a:t>
                      </a:r>
                    </a:p>
                    <a:p>
                      <a:r>
                        <a:rPr lang="id-ID" sz="1400" b="1" dirty="0" smtClean="0"/>
                        <a:t>Total = 14 sks</a:t>
                      </a:r>
                      <a:endParaRPr lang="id-ID" sz="1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400" dirty="0" smtClean="0"/>
                        <a:t>Semester Genap 2012/ 2013</a:t>
                      </a:r>
                    </a:p>
                    <a:p>
                      <a:pPr algn="ctr"/>
                      <a:endParaRPr lang="id-ID" sz="1400" dirty="0"/>
                    </a:p>
                  </a:txBody>
                  <a:tcPr/>
                </a:tc>
                <a:tc>
                  <a:txBody>
                    <a:bodyPr/>
                    <a:lstStyle/>
                    <a:p>
                      <a:pPr algn="ctr"/>
                      <a:r>
                        <a:rPr lang="id-ID" sz="1400" dirty="0" smtClean="0"/>
                        <a:t>10 sks pertama</a:t>
                      </a:r>
                    </a:p>
                    <a:p>
                      <a:pPr algn="ctr"/>
                      <a:endParaRPr lang="id-ID" sz="1400" dirty="0" smtClean="0"/>
                    </a:p>
                    <a:p>
                      <a:pPr algn="ctr"/>
                      <a:r>
                        <a:rPr lang="id-ID" sz="1400" dirty="0" smtClean="0"/>
                        <a:t>2 sks berikut</a:t>
                      </a:r>
                      <a:endParaRPr lang="id-ID" sz="1400" dirty="0"/>
                    </a:p>
                  </a:txBody>
                  <a:tcPr/>
                </a:tc>
                <a:tc>
                  <a:txBody>
                    <a:bodyPr/>
                    <a:lstStyle/>
                    <a:p>
                      <a:pPr algn="ctr"/>
                      <a:r>
                        <a:rPr lang="id-ID" sz="1400" dirty="0" smtClean="0"/>
                        <a:t>10</a:t>
                      </a:r>
                    </a:p>
                    <a:p>
                      <a:pPr algn="ctr"/>
                      <a:endParaRPr lang="id-ID" sz="1400" dirty="0" smtClean="0"/>
                    </a:p>
                    <a:p>
                      <a:pPr algn="ctr"/>
                      <a:endParaRPr lang="id-ID" sz="1400" dirty="0" smtClean="0"/>
                    </a:p>
                    <a:p>
                      <a:pPr algn="ctr"/>
                      <a:r>
                        <a:rPr lang="id-ID" sz="1400" dirty="0" smtClean="0"/>
                        <a:t>2</a:t>
                      </a:r>
                      <a:endParaRPr lang="id-ID" sz="1400" dirty="0"/>
                    </a:p>
                  </a:txBody>
                  <a:tcPr/>
                </a:tc>
                <a:tc>
                  <a:txBody>
                    <a:bodyPr/>
                    <a:lstStyle/>
                    <a:p>
                      <a:pPr algn="ctr"/>
                      <a:r>
                        <a:rPr lang="id-ID" sz="1400" dirty="0" smtClean="0"/>
                        <a:t>1</a:t>
                      </a:r>
                    </a:p>
                    <a:p>
                      <a:pPr algn="ctr"/>
                      <a:endParaRPr lang="id-ID" sz="1400" dirty="0" smtClean="0"/>
                    </a:p>
                    <a:p>
                      <a:pPr algn="ctr"/>
                      <a:endParaRPr lang="id-ID" sz="1400" dirty="0" smtClean="0"/>
                    </a:p>
                    <a:p>
                      <a:pPr algn="ctr"/>
                      <a:r>
                        <a:rPr lang="id-ID" sz="1400" dirty="0" smtClean="0"/>
                        <a:t>0,5</a:t>
                      </a:r>
                      <a:endParaRPr lang="id-ID" sz="1400" dirty="0"/>
                    </a:p>
                  </a:txBody>
                  <a:tcPr/>
                </a:tc>
                <a:tc>
                  <a:txBody>
                    <a:bodyPr/>
                    <a:lstStyle/>
                    <a:p>
                      <a:pPr algn="ctr"/>
                      <a:r>
                        <a:rPr lang="id-ID" sz="1400" dirty="0" smtClean="0"/>
                        <a:t>10</a:t>
                      </a:r>
                    </a:p>
                    <a:p>
                      <a:pPr algn="ctr"/>
                      <a:endParaRPr lang="id-ID" sz="1400" dirty="0" smtClean="0"/>
                    </a:p>
                    <a:p>
                      <a:pPr algn="ctr"/>
                      <a:endParaRPr lang="id-ID" sz="1400" dirty="0" smtClean="0"/>
                    </a:p>
                    <a:p>
                      <a:pPr algn="ctr"/>
                      <a:r>
                        <a:rPr lang="id-ID" sz="1400" dirty="0" smtClean="0"/>
                        <a:t>1</a:t>
                      </a:r>
                      <a:endParaRPr lang="id-ID" sz="1400" dirty="0"/>
                    </a:p>
                  </a:txBody>
                  <a:tcPr/>
                </a:tc>
                <a:tc>
                  <a:txBody>
                    <a:bodyPr/>
                    <a:lstStyle/>
                    <a:p>
                      <a:r>
                        <a:rPr lang="id-ID" sz="1400" dirty="0" smtClean="0"/>
                        <a:t>II.A.2.a/2</a:t>
                      </a:r>
                    </a:p>
                    <a:p>
                      <a:r>
                        <a:rPr lang="id-ID" sz="1400" dirty="0" smtClean="0"/>
                        <a:t>II.A.2.b/3</a:t>
                      </a:r>
                    </a:p>
                    <a:p>
                      <a:r>
                        <a:rPr lang="id-ID" sz="1400" dirty="0" smtClean="0"/>
                        <a:t>SK Penugasan asli dan Bukti Kinerja</a:t>
                      </a:r>
                      <a:r>
                        <a:rPr lang="id-ID" sz="1400" baseline="0" dirty="0" smtClean="0"/>
                        <a:t> (</a:t>
                      </a:r>
                      <a:r>
                        <a:rPr lang="id-ID" sz="1400" dirty="0" smtClean="0"/>
                        <a:t>SKTMT)</a:t>
                      </a:r>
                      <a:endParaRPr lang="id-ID" sz="1400" dirty="0"/>
                    </a:p>
                  </a:txBody>
                  <a:tcPr/>
                </a:tc>
              </a:tr>
              <a:tr h="151478">
                <a:tc>
                  <a:txBody>
                    <a:bodyPr/>
                    <a:lstStyle/>
                    <a:p>
                      <a:endParaRPr lang="id-ID" sz="1400"/>
                    </a:p>
                  </a:txBody>
                  <a:tcPr/>
                </a:tc>
                <a:tc>
                  <a:txBody>
                    <a:bodyPr/>
                    <a:lstStyle/>
                    <a:p>
                      <a:r>
                        <a:rPr lang="id-ID" sz="1400" b="1" dirty="0" smtClean="0"/>
                        <a:t>Total 1.</a:t>
                      </a:r>
                      <a:endParaRPr lang="id-ID" sz="1400" b="1" dirty="0"/>
                    </a:p>
                  </a:txBody>
                  <a:tcPr/>
                </a:tc>
                <a:tc>
                  <a:txBody>
                    <a:bodyPr/>
                    <a:lstStyle/>
                    <a:p>
                      <a:pPr algn="ctr"/>
                      <a:endParaRPr lang="id-ID" sz="1400" dirty="0"/>
                    </a:p>
                  </a:txBody>
                  <a:tcPr/>
                </a:tc>
                <a:tc>
                  <a:txBody>
                    <a:bodyPr/>
                    <a:lstStyle/>
                    <a:p>
                      <a:pPr algn="ctr"/>
                      <a:endParaRPr lang="id-ID" sz="1400" dirty="0"/>
                    </a:p>
                  </a:txBody>
                  <a:tcPr/>
                </a:tc>
                <a:tc>
                  <a:txBody>
                    <a:bodyPr/>
                    <a:lstStyle/>
                    <a:p>
                      <a:pPr algn="ctr"/>
                      <a:endParaRPr lang="id-ID" sz="1400" dirty="0"/>
                    </a:p>
                  </a:txBody>
                  <a:tcPr/>
                </a:tc>
                <a:tc>
                  <a:txBody>
                    <a:bodyPr/>
                    <a:lstStyle/>
                    <a:p>
                      <a:pPr algn="ctr"/>
                      <a:endParaRPr lang="id-ID" sz="1400" dirty="0"/>
                    </a:p>
                  </a:txBody>
                  <a:tcPr/>
                </a:tc>
                <a:tc>
                  <a:txBody>
                    <a:bodyPr/>
                    <a:lstStyle/>
                    <a:p>
                      <a:pPr algn="ctr"/>
                      <a:r>
                        <a:rPr lang="id-ID" sz="1400" dirty="0" smtClean="0"/>
                        <a:t>14</a:t>
                      </a:r>
                      <a:endParaRPr lang="id-ID" sz="1400" dirty="0"/>
                    </a:p>
                  </a:txBody>
                  <a:tcPr/>
                </a:tc>
                <a:tc>
                  <a:txBody>
                    <a:bodyPr/>
                    <a:lstStyle/>
                    <a:p>
                      <a:endParaRPr lang="id-ID" sz="1400" dirty="0"/>
                    </a:p>
                  </a:txBody>
                  <a:tcPr/>
                </a:tc>
              </a:tr>
              <a:tr h="221962">
                <a:tc>
                  <a:txBody>
                    <a:bodyPr/>
                    <a:lstStyle/>
                    <a:p>
                      <a:r>
                        <a:rPr lang="id-ID" sz="1400" dirty="0" smtClean="0"/>
                        <a:t>3.</a:t>
                      </a:r>
                      <a:endParaRPr lang="id-ID" sz="1400" dirty="0"/>
                    </a:p>
                  </a:txBody>
                  <a:tcPr/>
                </a:tc>
                <a:tc gridSpan="7">
                  <a:txBody>
                    <a:bodyPr/>
                    <a:lstStyle/>
                    <a:p>
                      <a:r>
                        <a:rPr lang="id-ID" sz="1400" dirty="0" smtClean="0"/>
                        <a:t>Membimbing kuliah kerja nyata, praktek kerja nyata, praktek kerja lapangan</a:t>
                      </a:r>
                      <a:endParaRPr lang="id-ID" sz="1400" dirty="0"/>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r>
              <a:tr h="401839">
                <a:tc>
                  <a:txBody>
                    <a:bodyPr/>
                    <a:lstStyle/>
                    <a:p>
                      <a:endParaRPr lang="id-ID" sz="1400"/>
                    </a:p>
                  </a:txBody>
                  <a:tcPr/>
                </a:tc>
                <a:tc>
                  <a:txBody>
                    <a:bodyPr/>
                    <a:lstStyle/>
                    <a:p>
                      <a:r>
                        <a:rPr lang="id-ID" sz="1400" dirty="0" smtClean="0"/>
                        <a:t>Membimbing 5 mhs PKL</a:t>
                      </a:r>
                      <a:endParaRPr lang="id-ID"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400" dirty="0" smtClean="0"/>
                        <a:t>Semester Gasal 2012/ 2013</a:t>
                      </a:r>
                    </a:p>
                  </a:txBody>
                  <a:tcPr/>
                </a:tc>
                <a:tc>
                  <a:txBody>
                    <a:bodyPr/>
                    <a:lstStyle/>
                    <a:p>
                      <a:pPr algn="ctr"/>
                      <a:r>
                        <a:rPr lang="id-ID" sz="1400" dirty="0" smtClean="0"/>
                        <a:t>T iap smt</a:t>
                      </a:r>
                      <a:endParaRPr lang="id-ID" sz="1400" dirty="0"/>
                    </a:p>
                  </a:txBody>
                  <a:tcPr/>
                </a:tc>
                <a:tc>
                  <a:txBody>
                    <a:bodyPr/>
                    <a:lstStyle/>
                    <a:p>
                      <a:pPr algn="ctr"/>
                      <a:r>
                        <a:rPr lang="id-ID" sz="1400" dirty="0" smtClean="0"/>
                        <a:t>1</a:t>
                      </a:r>
                      <a:endParaRPr lang="id-ID" sz="1400" dirty="0"/>
                    </a:p>
                  </a:txBody>
                  <a:tcPr/>
                </a:tc>
                <a:tc>
                  <a:txBody>
                    <a:bodyPr/>
                    <a:lstStyle/>
                    <a:p>
                      <a:pPr algn="ctr"/>
                      <a:r>
                        <a:rPr lang="id-ID" sz="1400" dirty="0" smtClean="0"/>
                        <a:t>1</a:t>
                      </a:r>
                      <a:endParaRPr lang="id-ID" sz="1400" dirty="0"/>
                    </a:p>
                  </a:txBody>
                  <a:tcPr/>
                </a:tc>
                <a:tc>
                  <a:txBody>
                    <a:bodyPr/>
                    <a:lstStyle/>
                    <a:p>
                      <a:pPr algn="ctr"/>
                      <a:r>
                        <a:rPr lang="id-ID" sz="1400" dirty="0" smtClean="0"/>
                        <a:t>1</a:t>
                      </a:r>
                      <a:endParaRPr lang="id-ID" sz="1400" dirty="0"/>
                    </a:p>
                  </a:txBody>
                  <a:tcPr/>
                </a:tc>
                <a:tc>
                  <a:txBody>
                    <a:bodyPr/>
                    <a:lstStyle/>
                    <a:p>
                      <a:r>
                        <a:rPr lang="id-ID" sz="1400" dirty="0" smtClean="0"/>
                        <a:t>II.C SK Penugasan asli dan Bukti Kinerja</a:t>
                      </a:r>
                      <a:r>
                        <a:rPr lang="id-ID" sz="1400" baseline="0" dirty="0" smtClean="0"/>
                        <a:t> (Lb Pengesahan</a:t>
                      </a:r>
                      <a:r>
                        <a:rPr lang="id-ID" sz="1400" dirty="0" smtClean="0"/>
                        <a:t>)</a:t>
                      </a:r>
                    </a:p>
                  </a:txBody>
                  <a:tcPr/>
                </a:tc>
              </a:tr>
              <a:tr h="240072">
                <a:tc>
                  <a:txBody>
                    <a:bodyPr/>
                    <a:lstStyle/>
                    <a:p>
                      <a:endParaRPr lang="id-ID" sz="1400"/>
                    </a:p>
                  </a:txBody>
                  <a:tcPr/>
                </a:tc>
                <a:tc>
                  <a:txBody>
                    <a:bodyPr/>
                    <a:lstStyle/>
                    <a:p>
                      <a:r>
                        <a:rPr lang="id-ID" sz="1400" b="1" dirty="0" smtClean="0"/>
                        <a:t>Total 3.</a:t>
                      </a:r>
                      <a:endParaRPr lang="id-ID" sz="1400" b="1" dirty="0"/>
                    </a:p>
                  </a:txBody>
                  <a:tcPr/>
                </a:tc>
                <a:tc>
                  <a:txBody>
                    <a:bodyPr/>
                    <a:lstStyle/>
                    <a:p>
                      <a:pPr algn="ctr"/>
                      <a:endParaRPr lang="id-ID" sz="1400" dirty="0"/>
                    </a:p>
                  </a:txBody>
                  <a:tcPr/>
                </a:tc>
                <a:tc>
                  <a:txBody>
                    <a:bodyPr/>
                    <a:lstStyle/>
                    <a:p>
                      <a:pPr algn="ctr"/>
                      <a:endParaRPr lang="id-ID" sz="1400" dirty="0"/>
                    </a:p>
                  </a:txBody>
                  <a:tcPr/>
                </a:tc>
                <a:tc>
                  <a:txBody>
                    <a:bodyPr/>
                    <a:lstStyle/>
                    <a:p>
                      <a:pPr algn="ctr"/>
                      <a:endParaRPr lang="id-ID" sz="1400" dirty="0"/>
                    </a:p>
                  </a:txBody>
                  <a:tcPr/>
                </a:tc>
                <a:tc>
                  <a:txBody>
                    <a:bodyPr/>
                    <a:lstStyle/>
                    <a:p>
                      <a:pPr algn="ctr"/>
                      <a:endParaRPr lang="id-ID" sz="1400" dirty="0"/>
                    </a:p>
                  </a:txBody>
                  <a:tcPr/>
                </a:tc>
                <a:tc>
                  <a:txBody>
                    <a:bodyPr/>
                    <a:lstStyle/>
                    <a:p>
                      <a:pPr algn="ctr"/>
                      <a:r>
                        <a:rPr lang="id-ID" sz="1400" dirty="0" smtClean="0"/>
                        <a:t>1</a:t>
                      </a:r>
                      <a:endParaRPr lang="id-ID" sz="1400" dirty="0"/>
                    </a:p>
                  </a:txBody>
                  <a:tcPr/>
                </a:tc>
                <a:tc>
                  <a:txBody>
                    <a:bodyPr/>
                    <a:lstStyle/>
                    <a:p>
                      <a:endParaRPr lang="id-ID" sz="1400" dirty="0"/>
                    </a:p>
                  </a:txBody>
                  <a:tcPr/>
                </a:tc>
              </a:tr>
              <a:tr h="0">
                <a:tc>
                  <a:txBody>
                    <a:bodyPr/>
                    <a:lstStyle/>
                    <a:p>
                      <a:endParaRPr lang="id-ID" sz="1400"/>
                    </a:p>
                  </a:txBody>
                  <a:tcPr/>
                </a:tc>
                <a:tc>
                  <a:txBody>
                    <a:bodyPr/>
                    <a:lstStyle/>
                    <a:p>
                      <a:r>
                        <a:rPr lang="id-ID" sz="1400" b="1" dirty="0" smtClean="0"/>
                        <a:t>Total Pendidikan</a:t>
                      </a:r>
                      <a:endParaRPr lang="id-ID" sz="1400" b="1" dirty="0"/>
                    </a:p>
                  </a:txBody>
                  <a:tcPr/>
                </a:tc>
                <a:tc>
                  <a:txBody>
                    <a:bodyPr/>
                    <a:lstStyle/>
                    <a:p>
                      <a:endParaRPr lang="id-ID" sz="1400" dirty="0"/>
                    </a:p>
                  </a:txBody>
                  <a:tcPr/>
                </a:tc>
                <a:tc>
                  <a:txBody>
                    <a:bodyPr/>
                    <a:lstStyle/>
                    <a:p>
                      <a:endParaRPr lang="id-ID" sz="1400" dirty="0"/>
                    </a:p>
                  </a:txBody>
                  <a:tcPr/>
                </a:tc>
                <a:tc>
                  <a:txBody>
                    <a:bodyPr/>
                    <a:lstStyle/>
                    <a:p>
                      <a:endParaRPr lang="id-ID" sz="1400" dirty="0"/>
                    </a:p>
                  </a:txBody>
                  <a:tcPr/>
                </a:tc>
                <a:tc>
                  <a:txBody>
                    <a:bodyPr/>
                    <a:lstStyle/>
                    <a:p>
                      <a:pPr algn="ctr"/>
                      <a:endParaRPr lang="id-ID" sz="1400" dirty="0"/>
                    </a:p>
                  </a:txBody>
                  <a:tcPr/>
                </a:tc>
                <a:tc>
                  <a:txBody>
                    <a:bodyPr/>
                    <a:lstStyle/>
                    <a:p>
                      <a:pPr algn="ctr"/>
                      <a:r>
                        <a:rPr lang="id-ID" sz="1400" dirty="0" smtClean="0"/>
                        <a:t>15</a:t>
                      </a:r>
                      <a:endParaRPr lang="id-ID" sz="1400" dirty="0"/>
                    </a:p>
                  </a:txBody>
                  <a:tcPr/>
                </a:tc>
                <a:tc>
                  <a:txBody>
                    <a:bodyPr/>
                    <a:lstStyle/>
                    <a:p>
                      <a:endParaRPr lang="id-ID" sz="1400" dirty="0"/>
                    </a:p>
                  </a:txBody>
                  <a:tcPr/>
                </a:tc>
              </a:tr>
            </a:tbl>
          </a:graphicData>
        </a:graphic>
      </p:graphicFrame>
      <p:sp>
        <p:nvSpPr>
          <p:cNvPr id="8" name="Rectangle 7"/>
          <p:cNvSpPr/>
          <p:nvPr/>
        </p:nvSpPr>
        <p:spPr>
          <a:xfrm>
            <a:off x="142876" y="-24"/>
            <a:ext cx="8786842" cy="369332"/>
          </a:xfrm>
          <a:prstGeom prst="rect">
            <a:avLst/>
          </a:prstGeom>
        </p:spPr>
        <p:txBody>
          <a:bodyPr wrap="square">
            <a:spAutoFit/>
          </a:bodyPr>
          <a:lstStyle/>
          <a:p>
            <a:r>
              <a:rPr lang="id-ID" b="1" dirty="0" smtClean="0">
                <a:solidFill>
                  <a:srgbClr val="FFFF00"/>
                </a:solidFill>
              </a:rPr>
              <a:t>MELAKSANAKAN PENDIDIKAN</a:t>
            </a:r>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108BC9-7E21-46EE-9DA1-A4B4CB722597}" type="slidenum">
              <a:rPr lang="en-US"/>
              <a:pPr/>
              <a:t>28</a:t>
            </a:fld>
            <a:endParaRPr lang="en-US" dirty="0"/>
          </a:p>
        </p:txBody>
      </p:sp>
      <p:sp>
        <p:nvSpPr>
          <p:cNvPr id="6" name="Rectangle 5"/>
          <p:cNvSpPr/>
          <p:nvPr/>
        </p:nvSpPr>
        <p:spPr>
          <a:xfrm>
            <a:off x="142876" y="-24"/>
            <a:ext cx="8786842" cy="369332"/>
          </a:xfrm>
          <a:prstGeom prst="rect">
            <a:avLst/>
          </a:prstGeom>
        </p:spPr>
        <p:txBody>
          <a:bodyPr wrap="square">
            <a:spAutoFit/>
          </a:bodyPr>
          <a:lstStyle/>
          <a:p>
            <a:r>
              <a:rPr lang="id-ID" b="1" dirty="0" smtClean="0">
                <a:solidFill>
                  <a:srgbClr val="FFFF00"/>
                </a:solidFill>
              </a:rPr>
              <a:t>MELAKSANAKAN PENELITIAN</a:t>
            </a:r>
          </a:p>
        </p:txBody>
      </p:sp>
      <p:sp>
        <p:nvSpPr>
          <p:cNvPr id="7" name="Rectangle 6"/>
          <p:cNvSpPr/>
          <p:nvPr/>
        </p:nvSpPr>
        <p:spPr>
          <a:xfrm>
            <a:off x="142844" y="797085"/>
            <a:ext cx="8715436" cy="5663089"/>
          </a:xfrm>
          <a:prstGeom prst="rect">
            <a:avLst/>
          </a:prstGeom>
        </p:spPr>
        <p:txBody>
          <a:bodyPr wrap="square">
            <a:spAutoFit/>
          </a:bodyPr>
          <a:lstStyle/>
          <a:p>
            <a:pPr eaLnBrk="1" fontAlgn="auto" hangingPunct="1">
              <a:spcBef>
                <a:spcPts val="0"/>
              </a:spcBef>
              <a:spcAft>
                <a:spcPts val="0"/>
              </a:spcAft>
              <a:defRPr/>
            </a:pPr>
            <a:r>
              <a:rPr lang="en-US" sz="2000" b="1" dirty="0" err="1">
                <a:ea typeface="Arial Unicode MS" panose="020B0604020202020204" pitchFamily="34" charset="-128"/>
                <a:cs typeface="Arial Unicode MS" panose="020B0604020202020204" pitchFamily="34" charset="-128"/>
              </a:rPr>
              <a:t>Pasal</a:t>
            </a:r>
            <a:r>
              <a:rPr lang="en-US" sz="2000" b="1" dirty="0">
                <a:ea typeface="Arial Unicode MS" panose="020B0604020202020204" pitchFamily="34" charset="-128"/>
                <a:cs typeface="Arial Unicode MS" panose="020B0604020202020204" pitchFamily="34" charset="-128"/>
              </a:rPr>
              <a:t> </a:t>
            </a:r>
            <a:r>
              <a:rPr lang="id-ID" sz="2000" b="1" dirty="0" smtClean="0">
                <a:ea typeface="Arial Unicode MS" panose="020B0604020202020204" pitchFamily="34" charset="-128"/>
                <a:cs typeface="Arial Unicode MS" panose="020B0604020202020204" pitchFamily="34" charset="-128"/>
              </a:rPr>
              <a:t>16: (1a, 1b) (2a, 2b, 2c, 2d) (3)</a:t>
            </a:r>
          </a:p>
          <a:p>
            <a:pPr eaLnBrk="1" fontAlgn="auto" hangingPunct="1">
              <a:spcBef>
                <a:spcPts val="0"/>
              </a:spcBef>
              <a:spcAft>
                <a:spcPts val="0"/>
              </a:spcAft>
              <a:defRPr/>
            </a:pPr>
            <a:endParaRPr lang="en-US" b="1" dirty="0">
              <a:ea typeface="Arial Unicode MS" panose="020B0604020202020204" pitchFamily="34" charset="-128"/>
              <a:cs typeface="Arial Unicode MS" panose="020B0604020202020204" pitchFamily="34" charset="-128"/>
            </a:endParaRPr>
          </a:p>
          <a:p>
            <a:pPr marL="342900" indent="-342900">
              <a:buAutoNum type="arabicParenBoth"/>
            </a:pPr>
            <a:r>
              <a:rPr lang="id-ID" dirty="0" smtClean="0"/>
              <a:t>................................................................</a:t>
            </a:r>
          </a:p>
          <a:p>
            <a:pPr marL="342900" indent="-342900">
              <a:buAutoNum type="arabicParenBoth"/>
            </a:pPr>
            <a:r>
              <a:rPr lang="it-IT" dirty="0" smtClean="0"/>
              <a:t>Unsur Utama terdiri dari:</a:t>
            </a:r>
          </a:p>
          <a:p>
            <a:r>
              <a:rPr lang="id-ID" dirty="0" smtClean="0"/>
              <a:t>       </a:t>
            </a:r>
            <a:r>
              <a:rPr lang="id-ID" b="1" dirty="0" smtClean="0"/>
              <a:t>a.  Pendidikan</a:t>
            </a:r>
            <a:r>
              <a:rPr lang="id-ID" dirty="0" smtClean="0"/>
              <a:t>, .....................................</a:t>
            </a:r>
          </a:p>
          <a:p>
            <a:r>
              <a:rPr lang="id-ID" b="1" dirty="0" smtClean="0"/>
              <a:t>       b.  Pelaksanaan pendidikan</a:t>
            </a:r>
            <a:r>
              <a:rPr lang="id-ID" dirty="0" smtClean="0"/>
              <a:t>, ...........</a:t>
            </a:r>
          </a:p>
          <a:p>
            <a:r>
              <a:rPr lang="id-ID" dirty="0" smtClean="0"/>
              <a:t>       </a:t>
            </a:r>
            <a:r>
              <a:rPr lang="id-ID" b="1" dirty="0" smtClean="0"/>
              <a:t>c.  Pelaksanaan penelitian</a:t>
            </a:r>
            <a:r>
              <a:rPr lang="id-ID" dirty="0" smtClean="0"/>
              <a:t>, meliputi: </a:t>
            </a:r>
          </a:p>
          <a:p>
            <a:r>
              <a:rPr lang="id-ID" dirty="0" smtClean="0"/>
              <a:t>             1. Menghasilkan karya ilmiah;</a:t>
            </a:r>
          </a:p>
          <a:p>
            <a:r>
              <a:rPr lang="id-ID" dirty="0" smtClean="0"/>
              <a:t>             2. Menerjemahkan/menyadur buku ilmiah;</a:t>
            </a:r>
          </a:p>
          <a:p>
            <a:r>
              <a:rPr lang="id-ID" dirty="0" smtClean="0"/>
              <a:t>             3. Mengedit/menyunting karya ilmiah;</a:t>
            </a:r>
          </a:p>
          <a:p>
            <a:r>
              <a:rPr lang="id-ID" dirty="0" smtClean="0"/>
              <a:t>             4. Membuat rencana dan karya teknologi yang dipatenkan; dan</a:t>
            </a:r>
          </a:p>
          <a:p>
            <a:r>
              <a:rPr lang="id-ID" dirty="0" smtClean="0"/>
              <a:t>             5. Membuat rancangan dan karya teknologi, rancangan </a:t>
            </a:r>
            <a:r>
              <a:rPr lang="fi-FI" dirty="0" smtClean="0"/>
              <a:t>dan karya </a:t>
            </a:r>
            <a:r>
              <a:rPr lang="id-ID" dirty="0" smtClean="0"/>
              <a:t>seni	      	</a:t>
            </a:r>
            <a:r>
              <a:rPr lang="fi-FI" dirty="0" smtClean="0"/>
              <a:t>monumental/seni pertunjukan/karya</a:t>
            </a:r>
            <a:r>
              <a:rPr lang="id-ID" dirty="0" smtClean="0"/>
              <a:t> sastra. </a:t>
            </a:r>
          </a:p>
          <a:p>
            <a:r>
              <a:rPr lang="id-ID" dirty="0" smtClean="0"/>
              <a:t>      </a:t>
            </a:r>
            <a:r>
              <a:rPr lang="fi-FI" b="1" dirty="0" smtClean="0"/>
              <a:t>d. </a:t>
            </a:r>
            <a:r>
              <a:rPr lang="id-ID" b="1" dirty="0" smtClean="0"/>
              <a:t> </a:t>
            </a:r>
            <a:r>
              <a:rPr lang="fi-FI" b="1" dirty="0" smtClean="0"/>
              <a:t>Pelaksanaan pengabdian kepada masyarakat</a:t>
            </a:r>
            <a:r>
              <a:rPr lang="fi-FI" dirty="0" smtClean="0"/>
              <a:t>, meliputi:</a:t>
            </a:r>
          </a:p>
          <a:p>
            <a:r>
              <a:rPr lang="id-ID" dirty="0" smtClean="0"/>
              <a:t>            </a:t>
            </a:r>
            <a:r>
              <a:rPr lang="fi-FI" dirty="0" smtClean="0"/>
              <a:t>1. Menduduki jabatan pimpinan pada pendidikan tinggi;</a:t>
            </a:r>
          </a:p>
          <a:p>
            <a:r>
              <a:rPr lang="id-ID" dirty="0" smtClean="0"/>
              <a:t>            2. Melaksanakan pengembangan hasil pendidikan dan penelitian;</a:t>
            </a:r>
          </a:p>
          <a:p>
            <a:r>
              <a:rPr lang="id-ID" dirty="0" smtClean="0"/>
              <a:t>            3. Memberi latihan/penyuluhan/penataran/ceramah pada masyarakat;</a:t>
            </a:r>
          </a:p>
          <a:p>
            <a:r>
              <a:rPr lang="id-ID" dirty="0" smtClean="0"/>
              <a:t>            </a:t>
            </a:r>
            <a:r>
              <a:rPr lang="fi-FI" dirty="0" smtClean="0"/>
              <a:t>4. Memberi pelayanan kepada masyarakat atau kegiatan lain yang </a:t>
            </a:r>
            <a:r>
              <a:rPr lang="id-ID" dirty="0" smtClean="0"/>
              <a:t>	</a:t>
            </a:r>
            <a:r>
              <a:rPr lang="fi-FI" dirty="0" smtClean="0"/>
              <a:t>menunjang</a:t>
            </a:r>
            <a:r>
              <a:rPr lang="id-ID" dirty="0" smtClean="0"/>
              <a:t> </a:t>
            </a:r>
            <a:r>
              <a:rPr lang="fi-FI" dirty="0" smtClean="0"/>
              <a:t>pelaksanaan tugas</a:t>
            </a:r>
            <a:r>
              <a:rPr lang="id-ID" dirty="0" smtClean="0"/>
              <a:t> </a:t>
            </a:r>
            <a:r>
              <a:rPr lang="nl-NL" dirty="0" smtClean="0"/>
              <a:t>umum pemerintah dan pembangunan; dan </a:t>
            </a:r>
          </a:p>
          <a:p>
            <a:r>
              <a:rPr lang="id-ID" dirty="0" smtClean="0"/>
              <a:t>            5. Membuat/menulis karya pengabdian.       </a:t>
            </a:r>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108BC9-7E21-46EE-9DA1-A4B4CB722597}" type="slidenum">
              <a:rPr lang="en-US"/>
              <a:pPr/>
              <a:t>29</a:t>
            </a:fld>
            <a:endParaRPr lang="en-US" dirty="0"/>
          </a:p>
        </p:txBody>
      </p:sp>
      <p:sp>
        <p:nvSpPr>
          <p:cNvPr id="6" name="Rectangle 5"/>
          <p:cNvSpPr/>
          <p:nvPr/>
        </p:nvSpPr>
        <p:spPr>
          <a:xfrm>
            <a:off x="142876" y="59272"/>
            <a:ext cx="8786842" cy="369332"/>
          </a:xfrm>
          <a:prstGeom prst="rect">
            <a:avLst/>
          </a:prstGeom>
        </p:spPr>
        <p:txBody>
          <a:bodyPr wrap="square">
            <a:spAutoFit/>
          </a:bodyPr>
          <a:lstStyle/>
          <a:p>
            <a:r>
              <a:rPr lang="id-ID" b="1" dirty="0" smtClean="0">
                <a:solidFill>
                  <a:srgbClr val="FFFF00"/>
                </a:solidFill>
              </a:rPr>
              <a:t>MELAKSANAKAN PENELITIAN</a:t>
            </a:r>
          </a:p>
        </p:txBody>
      </p:sp>
      <p:graphicFrame>
        <p:nvGraphicFramePr>
          <p:cNvPr id="7" name="Table 6"/>
          <p:cNvGraphicFramePr>
            <a:graphicFrameLocks noGrp="1"/>
          </p:cNvGraphicFramePr>
          <p:nvPr/>
        </p:nvGraphicFramePr>
        <p:xfrm>
          <a:off x="71406" y="571480"/>
          <a:ext cx="8970968" cy="6096000"/>
        </p:xfrm>
        <a:graphic>
          <a:graphicData uri="http://schemas.openxmlformats.org/drawingml/2006/table">
            <a:tbl>
              <a:tblPr firstRow="1" bandRow="1">
                <a:tableStyleId>{5C22544A-7EE6-4342-B048-85BDC9FD1C3A}</a:tableStyleId>
              </a:tblPr>
              <a:tblGrid>
                <a:gridCol w="442796"/>
                <a:gridCol w="2271848"/>
                <a:gridCol w="928694"/>
                <a:gridCol w="928694"/>
                <a:gridCol w="1071570"/>
                <a:gridCol w="928694"/>
                <a:gridCol w="1000132"/>
                <a:gridCol w="1398540"/>
              </a:tblGrid>
              <a:tr h="401839">
                <a:tc>
                  <a:txBody>
                    <a:bodyPr/>
                    <a:lstStyle/>
                    <a:p>
                      <a:pPr algn="ctr"/>
                      <a:r>
                        <a:rPr lang="id-ID" sz="1400" dirty="0" smtClean="0"/>
                        <a:t>No</a:t>
                      </a:r>
                      <a:endParaRPr lang="id-ID" sz="1400" dirty="0"/>
                    </a:p>
                  </a:txBody>
                  <a:tcPr/>
                </a:tc>
                <a:tc>
                  <a:txBody>
                    <a:bodyPr/>
                    <a:lstStyle/>
                    <a:p>
                      <a:pPr algn="ctr"/>
                      <a:r>
                        <a:rPr lang="id-ID" sz="1400" dirty="0" smtClean="0"/>
                        <a:t>Uraian Kegiatan</a:t>
                      </a:r>
                      <a:endParaRPr lang="id-ID" sz="1400" dirty="0"/>
                    </a:p>
                  </a:txBody>
                  <a:tcPr/>
                </a:tc>
                <a:tc>
                  <a:txBody>
                    <a:bodyPr/>
                    <a:lstStyle/>
                    <a:p>
                      <a:pPr algn="ctr"/>
                      <a:r>
                        <a:rPr lang="id-ID" sz="1400" dirty="0" smtClean="0"/>
                        <a:t>Tanggal</a:t>
                      </a:r>
                      <a:endParaRPr lang="id-ID" sz="1400" dirty="0"/>
                    </a:p>
                  </a:txBody>
                  <a:tcPr/>
                </a:tc>
                <a:tc>
                  <a:txBody>
                    <a:bodyPr/>
                    <a:lstStyle/>
                    <a:p>
                      <a:pPr algn="ctr"/>
                      <a:r>
                        <a:rPr lang="id-ID" sz="1400" dirty="0" smtClean="0"/>
                        <a:t>Satuan Hasil</a:t>
                      </a:r>
                      <a:endParaRPr lang="id-ID" sz="1400" dirty="0"/>
                    </a:p>
                  </a:txBody>
                  <a:tcPr/>
                </a:tc>
                <a:tc>
                  <a:txBody>
                    <a:bodyPr/>
                    <a:lstStyle/>
                    <a:p>
                      <a:pPr algn="ctr"/>
                      <a:r>
                        <a:rPr lang="id-ID" sz="1400" dirty="0" smtClean="0"/>
                        <a:t>Jumlah Volume Kegiatan</a:t>
                      </a:r>
                      <a:endParaRPr lang="id-ID" sz="1400" dirty="0"/>
                    </a:p>
                  </a:txBody>
                  <a:tcPr/>
                </a:tc>
                <a:tc>
                  <a:txBody>
                    <a:bodyPr/>
                    <a:lstStyle/>
                    <a:p>
                      <a:pPr algn="ctr"/>
                      <a:r>
                        <a:rPr lang="id-ID" sz="1400" dirty="0" smtClean="0"/>
                        <a:t>Angka Kredit</a:t>
                      </a:r>
                      <a:endParaRPr lang="id-ID"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400" dirty="0" smtClean="0"/>
                        <a:t>Jumlah Angka Kredit</a:t>
                      </a:r>
                    </a:p>
                    <a:p>
                      <a:pPr algn="ctr"/>
                      <a:endParaRPr lang="id-ID" sz="1400" dirty="0"/>
                    </a:p>
                  </a:txBody>
                  <a:tcPr/>
                </a:tc>
                <a:tc>
                  <a:txBody>
                    <a:bodyPr/>
                    <a:lstStyle/>
                    <a:p>
                      <a:pPr algn="ctr"/>
                      <a:r>
                        <a:rPr lang="id-ID" sz="1400" dirty="0" smtClean="0"/>
                        <a:t>Ket./</a:t>
                      </a:r>
                    </a:p>
                    <a:p>
                      <a:pPr algn="ctr"/>
                      <a:r>
                        <a:rPr lang="id-ID" sz="1400" dirty="0" smtClean="0"/>
                        <a:t>Bukti Fisik</a:t>
                      </a:r>
                      <a:endParaRPr lang="id-ID" sz="1400" dirty="0"/>
                    </a:p>
                  </a:txBody>
                  <a:tcPr/>
                </a:tc>
              </a:tr>
              <a:tr h="139028">
                <a:tc>
                  <a:txBody>
                    <a:bodyPr/>
                    <a:lstStyle/>
                    <a:p>
                      <a:r>
                        <a:rPr lang="id-ID" sz="1400" b="1" dirty="0" smtClean="0"/>
                        <a:t>1.</a:t>
                      </a:r>
                      <a:endParaRPr lang="id-ID" sz="1400" b="1" dirty="0"/>
                    </a:p>
                  </a:txBody>
                  <a:tcPr/>
                </a:tc>
                <a:tc gridSpan="7">
                  <a:txBody>
                    <a:bodyPr/>
                    <a:lstStyle/>
                    <a:p>
                      <a:r>
                        <a:rPr kumimoji="0" lang="id-ID" sz="1400" b="1" kern="1200" dirty="0" smtClean="0">
                          <a:solidFill>
                            <a:schemeClr val="dk1"/>
                          </a:solidFill>
                          <a:latin typeface="+mn-lt"/>
                          <a:ea typeface="+mn-ea"/>
                          <a:cs typeface="+mn-cs"/>
                        </a:rPr>
                        <a:t>Menghasilkan karya ilmiah sesuai dengan bidang ilmunya: </a:t>
                      </a:r>
                      <a:endParaRPr lang="id-ID" sz="1400" b="1" dirty="0"/>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r>
              <a:tr h="401839">
                <a:tc>
                  <a:txBody>
                    <a:bodyPr/>
                    <a:lstStyle/>
                    <a:p>
                      <a:endParaRPr lang="id-ID" sz="1400"/>
                    </a:p>
                  </a:txBody>
                  <a:tcPr/>
                </a:tc>
                <a:tc>
                  <a:txBody>
                    <a:bodyPr/>
                    <a:lstStyle/>
                    <a:p>
                      <a:r>
                        <a:rPr lang="id-ID" sz="1400" dirty="0" smtClean="0"/>
                        <a:t>Buku Monograf ISBN ......................................... Berjudul ..........................</a:t>
                      </a:r>
                      <a:endParaRPr lang="id-ID" sz="1400" baseline="0" dirty="0" smtClean="0"/>
                    </a:p>
                  </a:txBody>
                  <a:tcPr/>
                </a:tc>
                <a:tc>
                  <a:txBody>
                    <a:bodyPr/>
                    <a:lstStyle/>
                    <a:p>
                      <a:pPr algn="ctr"/>
                      <a:r>
                        <a:rPr lang="id-ID" sz="1400" dirty="0" smtClean="0"/>
                        <a:t>Semester Gasal 2011/ 2012</a:t>
                      </a:r>
                      <a:endParaRPr lang="id-ID" sz="1400" dirty="0"/>
                    </a:p>
                  </a:txBody>
                  <a:tcPr/>
                </a:tc>
                <a:tc>
                  <a:txBody>
                    <a:bodyPr/>
                    <a:lstStyle/>
                    <a:p>
                      <a:pPr algn="ctr"/>
                      <a:r>
                        <a:rPr lang="id-ID" sz="1400" dirty="0" smtClean="0"/>
                        <a:t>1 buku/ th</a:t>
                      </a:r>
                      <a:endParaRPr lang="id-ID" sz="1400" dirty="0"/>
                    </a:p>
                  </a:txBody>
                  <a:tcPr/>
                </a:tc>
                <a:tc>
                  <a:txBody>
                    <a:bodyPr/>
                    <a:lstStyle/>
                    <a:p>
                      <a:pPr algn="ctr"/>
                      <a:r>
                        <a:rPr lang="id-ID" sz="1400" dirty="0" smtClean="0"/>
                        <a:t>1</a:t>
                      </a:r>
                      <a:endParaRPr lang="id-ID" sz="1400" dirty="0"/>
                    </a:p>
                  </a:txBody>
                  <a:tcPr/>
                </a:tc>
                <a:tc>
                  <a:txBody>
                    <a:bodyPr/>
                    <a:lstStyle/>
                    <a:p>
                      <a:pPr algn="ctr"/>
                      <a:r>
                        <a:rPr lang="id-ID" sz="1400" dirty="0" smtClean="0"/>
                        <a:t>20</a:t>
                      </a:r>
                      <a:endParaRPr lang="id-ID" sz="1400" dirty="0"/>
                    </a:p>
                  </a:txBody>
                  <a:tcPr/>
                </a:tc>
                <a:tc>
                  <a:txBody>
                    <a:bodyPr/>
                    <a:lstStyle/>
                    <a:p>
                      <a:pPr algn="ctr"/>
                      <a:r>
                        <a:rPr lang="id-ID" sz="1400" dirty="0" smtClean="0"/>
                        <a:t>20</a:t>
                      </a:r>
                      <a:endParaRPr lang="id-ID"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400" dirty="0" smtClean="0"/>
                        <a:t>I</a:t>
                      </a:r>
                      <a:r>
                        <a:rPr kumimoji="0" lang="id-ID" sz="1400" kern="1200" dirty="0" smtClean="0">
                          <a:solidFill>
                            <a:schemeClr val="dk1"/>
                          </a:solidFill>
                          <a:latin typeface="+mn-lt"/>
                          <a:ea typeface="+mn-ea"/>
                          <a:cs typeface="+mn-cs"/>
                        </a:rPr>
                        <a:t>II.A.1.a.1/1</a:t>
                      </a:r>
                      <a:endParaRPr lang="id-ID" sz="1400" dirty="0" smtClean="0"/>
                    </a:p>
                    <a:p>
                      <a:r>
                        <a:rPr lang="id-ID" sz="1400" dirty="0" smtClean="0"/>
                        <a:t>Scan cover dan Bukti Kinerja</a:t>
                      </a:r>
                      <a:r>
                        <a:rPr lang="id-ID" sz="1400" baseline="0" dirty="0" smtClean="0"/>
                        <a:t> (</a:t>
                      </a:r>
                      <a:r>
                        <a:rPr lang="id-ID" sz="1400" dirty="0" smtClean="0"/>
                        <a:t>ISBN ..........) web ...............</a:t>
                      </a:r>
                      <a:endParaRPr lang="id-ID" sz="1400" dirty="0"/>
                    </a:p>
                  </a:txBody>
                  <a:tcPr/>
                </a:tc>
              </a:tr>
              <a:tr h="401839">
                <a:tc>
                  <a:txBody>
                    <a:bodyPr/>
                    <a:lstStyle/>
                    <a:p>
                      <a:endParaRPr lang="id-ID" sz="1400"/>
                    </a:p>
                  </a:txBody>
                  <a:tcPr/>
                </a:tc>
                <a:tc>
                  <a:txBody>
                    <a:bodyPr/>
                    <a:lstStyle/>
                    <a:p>
                      <a:r>
                        <a:rPr lang="id-ID" sz="1400" b="0" dirty="0" smtClean="0"/>
                        <a:t>Book Chapter ISBN ......................................... Berjudul ..........................</a:t>
                      </a:r>
                      <a:endParaRPr lang="id-ID" sz="1400"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400" dirty="0" smtClean="0"/>
                        <a:t>Semester Genap 2012/ 2013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400" dirty="0" smtClean="0"/>
                        <a:t>1 buku/ th</a:t>
                      </a:r>
                    </a:p>
                    <a:p>
                      <a:pPr algn="ctr"/>
                      <a:endParaRPr lang="id-ID" sz="1400" dirty="0"/>
                    </a:p>
                  </a:txBody>
                  <a:tcPr/>
                </a:tc>
                <a:tc>
                  <a:txBody>
                    <a:bodyPr/>
                    <a:lstStyle/>
                    <a:p>
                      <a:pPr algn="ctr"/>
                      <a:r>
                        <a:rPr lang="id-ID" sz="1400" dirty="0" smtClean="0"/>
                        <a:t>1</a:t>
                      </a:r>
                      <a:endParaRPr lang="id-ID" sz="1400" dirty="0"/>
                    </a:p>
                  </a:txBody>
                  <a:tcPr/>
                </a:tc>
                <a:tc>
                  <a:txBody>
                    <a:bodyPr/>
                    <a:lstStyle/>
                    <a:p>
                      <a:pPr algn="ctr"/>
                      <a:r>
                        <a:rPr lang="id-ID" sz="1400" dirty="0" smtClean="0"/>
                        <a:t>15</a:t>
                      </a:r>
                      <a:endParaRPr lang="id-ID" sz="1400" dirty="0"/>
                    </a:p>
                  </a:txBody>
                  <a:tcPr/>
                </a:tc>
                <a:tc>
                  <a:txBody>
                    <a:bodyPr/>
                    <a:lstStyle/>
                    <a:p>
                      <a:pPr algn="ctr"/>
                      <a:r>
                        <a:rPr lang="id-ID" sz="1400" dirty="0" smtClean="0"/>
                        <a:t>15</a:t>
                      </a:r>
                      <a:endParaRPr lang="id-ID"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400" dirty="0" smtClean="0"/>
                        <a:t>I</a:t>
                      </a:r>
                      <a:r>
                        <a:rPr kumimoji="0" lang="id-ID" sz="1400" kern="1200" dirty="0" smtClean="0">
                          <a:solidFill>
                            <a:schemeClr val="dk1"/>
                          </a:solidFill>
                          <a:latin typeface="+mn-lt"/>
                          <a:ea typeface="+mn-ea"/>
                          <a:cs typeface="+mn-cs"/>
                        </a:rPr>
                        <a:t>II.A.1.a.2.1/1</a:t>
                      </a:r>
                      <a:endParaRPr lang="id-ID" sz="1400" dirty="0" smtClean="0"/>
                    </a:p>
                    <a:p>
                      <a:r>
                        <a:rPr lang="id-ID" sz="1400" dirty="0" smtClean="0"/>
                        <a:t>Scan cover, daftar isi dan Bukti Kinerja</a:t>
                      </a:r>
                      <a:r>
                        <a:rPr lang="id-ID" sz="1400" baseline="0" dirty="0" smtClean="0"/>
                        <a:t> (</a:t>
                      </a:r>
                      <a:r>
                        <a:rPr lang="id-ID" sz="1400" dirty="0" smtClean="0"/>
                        <a:t>ISBN ..........) web ..............</a:t>
                      </a:r>
                    </a:p>
                  </a:txBody>
                  <a:tcPr/>
                </a:tc>
              </a:tr>
              <a:tr h="151478">
                <a:tc>
                  <a:txBody>
                    <a:bodyPr/>
                    <a:lstStyle/>
                    <a:p>
                      <a:endParaRPr lang="id-ID" sz="1400"/>
                    </a:p>
                  </a:txBody>
                  <a:tcPr/>
                </a:tc>
                <a:tc>
                  <a:txBody>
                    <a:bodyPr/>
                    <a:lstStyle/>
                    <a:p>
                      <a:r>
                        <a:rPr lang="id-ID" sz="1400" b="0" dirty="0" smtClean="0"/>
                        <a:t>Jurnal Internasional Bereputasi .......ISSN</a:t>
                      </a:r>
                      <a:r>
                        <a:rPr lang="id-ID" sz="1400" b="0" baseline="0" dirty="0" smtClean="0"/>
                        <a:t> ....... </a:t>
                      </a:r>
                      <a:r>
                        <a:rPr lang="id-ID" sz="1400" b="0" dirty="0" smtClean="0"/>
                        <a:t>Berjudul ..........................</a:t>
                      </a:r>
                      <a:endParaRPr lang="id-ID" sz="1400"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400" dirty="0" smtClean="0"/>
                        <a:t>Semester Gasal 2012/ 2013</a:t>
                      </a:r>
                    </a:p>
                  </a:txBody>
                  <a:tcPr/>
                </a:tc>
                <a:tc>
                  <a:txBody>
                    <a:bodyPr/>
                    <a:lstStyle/>
                    <a:p>
                      <a:pPr algn="ctr"/>
                      <a:r>
                        <a:rPr lang="id-ID" sz="1400" dirty="0" smtClean="0"/>
                        <a:t>Jurnal </a:t>
                      </a:r>
                      <a:endParaRPr lang="id-ID" sz="1400" dirty="0"/>
                    </a:p>
                  </a:txBody>
                  <a:tcPr/>
                </a:tc>
                <a:tc>
                  <a:txBody>
                    <a:bodyPr/>
                    <a:lstStyle/>
                    <a:p>
                      <a:pPr algn="ctr"/>
                      <a:r>
                        <a:rPr lang="id-ID" sz="1400" dirty="0" smtClean="0"/>
                        <a:t>1</a:t>
                      </a:r>
                      <a:endParaRPr lang="id-ID" sz="1400" dirty="0"/>
                    </a:p>
                  </a:txBody>
                  <a:tcPr/>
                </a:tc>
                <a:tc>
                  <a:txBody>
                    <a:bodyPr/>
                    <a:lstStyle/>
                    <a:p>
                      <a:pPr algn="ctr"/>
                      <a:r>
                        <a:rPr lang="id-ID" sz="1400" dirty="0" smtClean="0"/>
                        <a:t>40</a:t>
                      </a:r>
                      <a:endParaRPr lang="id-ID" sz="1400" dirty="0"/>
                    </a:p>
                  </a:txBody>
                  <a:tcPr/>
                </a:tc>
                <a:tc>
                  <a:txBody>
                    <a:bodyPr/>
                    <a:lstStyle/>
                    <a:p>
                      <a:pPr algn="ctr"/>
                      <a:r>
                        <a:rPr lang="id-ID" sz="1400" dirty="0" smtClean="0"/>
                        <a:t>40</a:t>
                      </a:r>
                      <a:endParaRPr lang="id-ID"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400" dirty="0" smtClean="0"/>
                        <a:t>I</a:t>
                      </a:r>
                      <a:r>
                        <a:rPr kumimoji="0" lang="id-ID" sz="1400" kern="1200" dirty="0" smtClean="0">
                          <a:solidFill>
                            <a:schemeClr val="dk1"/>
                          </a:solidFill>
                          <a:latin typeface="+mn-lt"/>
                          <a:ea typeface="+mn-ea"/>
                          <a:cs typeface="+mn-cs"/>
                        </a:rPr>
                        <a:t>II.A.1.b.1.2/1</a:t>
                      </a:r>
                      <a:endParaRPr lang="id-ID" sz="1400" dirty="0" smtClean="0"/>
                    </a:p>
                    <a:p>
                      <a:r>
                        <a:rPr lang="id-ID" sz="1400" dirty="0" smtClean="0"/>
                        <a:t>Scan cover, daftar isi , dewan redaksi/redaksi pelaksana dan Bukti Kinerja</a:t>
                      </a:r>
                      <a:r>
                        <a:rPr lang="id-ID" sz="1400" baseline="0" dirty="0" smtClean="0"/>
                        <a:t> (</a:t>
                      </a:r>
                      <a:r>
                        <a:rPr lang="id-ID" sz="1400" dirty="0" smtClean="0"/>
                        <a:t>ISBN ..........) web ..............</a:t>
                      </a:r>
                    </a:p>
                  </a:txBody>
                  <a:tcPr/>
                </a:tc>
              </a:tr>
              <a:tr h="0">
                <a:tc>
                  <a:txBody>
                    <a:bodyPr/>
                    <a:lstStyle/>
                    <a:p>
                      <a:endParaRPr lang="id-ID" sz="1400" dirty="0"/>
                    </a:p>
                  </a:txBody>
                  <a:tcPr/>
                </a:tc>
                <a:tc>
                  <a:txBody>
                    <a:bodyPr/>
                    <a:lstStyle/>
                    <a:p>
                      <a:r>
                        <a:rPr lang="id-ID" sz="1400" b="1" dirty="0" smtClean="0"/>
                        <a:t>Total Penelitian</a:t>
                      </a:r>
                      <a:endParaRPr lang="id-ID" sz="1400" b="1" dirty="0"/>
                    </a:p>
                  </a:txBody>
                  <a:tcPr/>
                </a:tc>
                <a:tc>
                  <a:txBody>
                    <a:bodyPr/>
                    <a:lstStyle/>
                    <a:p>
                      <a:endParaRPr lang="id-ID" sz="1400" dirty="0"/>
                    </a:p>
                  </a:txBody>
                  <a:tcPr/>
                </a:tc>
                <a:tc>
                  <a:txBody>
                    <a:bodyPr/>
                    <a:lstStyle/>
                    <a:p>
                      <a:endParaRPr lang="id-ID" sz="1400" dirty="0"/>
                    </a:p>
                  </a:txBody>
                  <a:tcPr/>
                </a:tc>
                <a:tc>
                  <a:txBody>
                    <a:bodyPr/>
                    <a:lstStyle/>
                    <a:p>
                      <a:endParaRPr lang="id-ID" sz="1400" dirty="0"/>
                    </a:p>
                  </a:txBody>
                  <a:tcPr/>
                </a:tc>
                <a:tc>
                  <a:txBody>
                    <a:bodyPr/>
                    <a:lstStyle/>
                    <a:p>
                      <a:pPr algn="ctr"/>
                      <a:endParaRPr lang="id-ID" sz="1400" dirty="0"/>
                    </a:p>
                  </a:txBody>
                  <a:tcPr/>
                </a:tc>
                <a:tc>
                  <a:txBody>
                    <a:bodyPr/>
                    <a:lstStyle/>
                    <a:p>
                      <a:pPr algn="ctr"/>
                      <a:r>
                        <a:rPr lang="id-ID" sz="1400" dirty="0" smtClean="0"/>
                        <a:t>75</a:t>
                      </a:r>
                      <a:endParaRPr lang="id-ID" sz="1400" dirty="0"/>
                    </a:p>
                  </a:txBody>
                  <a:tcPr/>
                </a:tc>
                <a:tc>
                  <a:txBody>
                    <a:bodyPr/>
                    <a:lstStyle/>
                    <a:p>
                      <a:endParaRPr lang="id-ID" sz="1400" dirty="0"/>
                    </a:p>
                  </a:txBody>
                  <a:tcPr/>
                </a:tc>
              </a:tr>
            </a:tbl>
          </a:graphicData>
        </a:graphic>
      </p:graphicFrame>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3E3343A-C16B-4337-99C1-D81BF818E2D1}" type="slidenum">
              <a:rPr lang="en-US"/>
              <a:pPr/>
              <a:t>3</a:t>
            </a:fld>
            <a:endParaRPr lang="en-US"/>
          </a:p>
        </p:txBody>
      </p:sp>
      <p:sp>
        <p:nvSpPr>
          <p:cNvPr id="9" name="Rectangle 2"/>
          <p:cNvSpPr>
            <a:spLocks noChangeArrowheads="1"/>
          </p:cNvSpPr>
          <p:nvPr/>
        </p:nvSpPr>
        <p:spPr bwMode="auto">
          <a:xfrm>
            <a:off x="428596" y="785794"/>
            <a:ext cx="8429684" cy="5940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eaLnBrk="1" hangingPunct="1"/>
            <a:r>
              <a:rPr lang="en-US" altLang="en-US" sz="2000" b="1" dirty="0" err="1" smtClean="0">
                <a:latin typeface="+mn-lt"/>
                <a:ea typeface="Arial Unicode MS" pitchFamily="34" charset="-128"/>
                <a:cs typeface="Arial Unicode MS" pitchFamily="34" charset="-128"/>
              </a:rPr>
              <a:t>Pasal</a:t>
            </a:r>
            <a:r>
              <a:rPr lang="en-US" altLang="en-US" sz="2000" b="1" dirty="0" smtClean="0">
                <a:latin typeface="+mn-lt"/>
                <a:ea typeface="Arial Unicode MS" pitchFamily="34" charset="-128"/>
                <a:cs typeface="Arial Unicode MS" pitchFamily="34" charset="-128"/>
              </a:rPr>
              <a:t> 5</a:t>
            </a:r>
            <a:endParaRPr lang="id-ID" altLang="en-US" sz="2000" b="1" dirty="0" smtClean="0">
              <a:latin typeface="+mn-lt"/>
              <a:ea typeface="Arial Unicode MS" pitchFamily="34" charset="-128"/>
              <a:cs typeface="Arial Unicode MS" pitchFamily="34" charset="-128"/>
            </a:endParaRPr>
          </a:p>
          <a:p>
            <a:pPr eaLnBrk="1" hangingPunct="1"/>
            <a:r>
              <a:rPr lang="id-ID" altLang="en-US" sz="2000" dirty="0" smtClean="0">
                <a:latin typeface="+mn-lt"/>
                <a:ea typeface="Arial Unicode MS" panose="020B0604020202020204" pitchFamily="34" charset="-128"/>
                <a:cs typeface="Arial Unicode MS" panose="020B0604020202020204" pitchFamily="34" charset="-128"/>
              </a:rPr>
              <a:t>(1)</a:t>
            </a:r>
          </a:p>
          <a:p>
            <a:pPr eaLnBrk="1" hangingPunct="1"/>
            <a:r>
              <a:rPr lang="id-ID" altLang="en-US" sz="2000" dirty="0" smtClean="0">
                <a:latin typeface="+mn-lt"/>
                <a:ea typeface="Arial Unicode MS" panose="020B0604020202020204" pitchFamily="34" charset="-128"/>
                <a:cs typeface="Arial Unicode MS" panose="020B0604020202020204" pitchFamily="34" charset="-128"/>
              </a:rPr>
              <a:t>(2)</a:t>
            </a:r>
          </a:p>
          <a:p>
            <a:r>
              <a:rPr lang="id-ID" sz="2000" dirty="0" smtClean="0">
                <a:latin typeface="+mn-lt"/>
              </a:rPr>
              <a:t>(3) </a:t>
            </a:r>
            <a:r>
              <a:rPr lang="id-ID" sz="2000" b="1" dirty="0" smtClean="0">
                <a:latin typeface="+mn-lt"/>
              </a:rPr>
              <a:t>Jenjang pangkat, golongan ruang</a:t>
            </a:r>
            <a:r>
              <a:rPr lang="id-ID" sz="2000" dirty="0" smtClean="0">
                <a:latin typeface="+mn-lt"/>
              </a:rPr>
              <a:t> Jabatan Akademik Dosen</a:t>
            </a:r>
          </a:p>
          <a:p>
            <a:r>
              <a:rPr lang="id-ID" sz="2000" dirty="0" smtClean="0">
                <a:latin typeface="+mn-lt"/>
              </a:rPr>
              <a:t>      sebagaimana dimaksud pada ayat (2), yaitu: </a:t>
            </a:r>
          </a:p>
          <a:p>
            <a:r>
              <a:rPr lang="id-ID" sz="2000" dirty="0" smtClean="0">
                <a:latin typeface="+mn-lt"/>
              </a:rPr>
              <a:t>      a. Asisten Ahli, pangkat Penata Muda Tingkat I, golongan ruang III/b. </a:t>
            </a:r>
          </a:p>
          <a:p>
            <a:r>
              <a:rPr lang="id-ID" sz="2000" dirty="0" smtClean="0">
                <a:latin typeface="+mn-lt"/>
              </a:rPr>
              <a:t>      b. Lektor:</a:t>
            </a:r>
          </a:p>
          <a:p>
            <a:r>
              <a:rPr lang="id-ID" sz="2000" dirty="0" smtClean="0">
                <a:latin typeface="+mn-lt"/>
              </a:rPr>
              <a:t>	1. Pangkat Penata, golongan ruang III/c; dan</a:t>
            </a:r>
          </a:p>
          <a:p>
            <a:r>
              <a:rPr lang="id-ID" sz="2000" dirty="0" smtClean="0">
                <a:latin typeface="+mn-lt"/>
              </a:rPr>
              <a:t>	</a:t>
            </a:r>
            <a:r>
              <a:rPr lang="nn-NO" sz="2000" dirty="0" smtClean="0">
                <a:latin typeface="+mn-lt"/>
              </a:rPr>
              <a:t>2. Pangkat Penata Tingkat I, golongan ruang III/d. </a:t>
            </a:r>
          </a:p>
          <a:p>
            <a:r>
              <a:rPr lang="id-ID" sz="2000" dirty="0" smtClean="0">
                <a:latin typeface="+mn-lt"/>
              </a:rPr>
              <a:t>      c. Lektor Kepala:</a:t>
            </a:r>
          </a:p>
          <a:p>
            <a:r>
              <a:rPr lang="id-ID" sz="2000" dirty="0" smtClean="0">
                <a:latin typeface="+mn-lt"/>
              </a:rPr>
              <a:t>	1. Pangkat Pembina, golongan ruang IV/a;</a:t>
            </a:r>
          </a:p>
          <a:p>
            <a:r>
              <a:rPr lang="id-ID" sz="2000" dirty="0" smtClean="0">
                <a:latin typeface="+mn-lt"/>
              </a:rPr>
              <a:t>	</a:t>
            </a:r>
            <a:r>
              <a:rPr lang="nn-NO" sz="2000" dirty="0" smtClean="0">
                <a:latin typeface="+mn-lt"/>
              </a:rPr>
              <a:t>2. Pangkat Pembina Tingkat I, golongan ruang IV/b; </a:t>
            </a:r>
          </a:p>
          <a:p>
            <a:r>
              <a:rPr lang="id-ID" sz="2000" dirty="0" smtClean="0">
                <a:latin typeface="+mn-lt"/>
              </a:rPr>
              <a:t>	dan</a:t>
            </a:r>
          </a:p>
          <a:p>
            <a:r>
              <a:rPr lang="id-ID" sz="2000" dirty="0" smtClean="0">
                <a:latin typeface="+mn-lt"/>
              </a:rPr>
              <a:t>	3. Pangkat Pembina Utama Muda, golongan ruang IV/c.</a:t>
            </a:r>
          </a:p>
          <a:p>
            <a:r>
              <a:rPr lang="id-ID" sz="2000" dirty="0" smtClean="0">
                <a:latin typeface="+mn-lt"/>
              </a:rPr>
              <a:t>      d. Profesor: </a:t>
            </a:r>
          </a:p>
          <a:p>
            <a:r>
              <a:rPr lang="id-ID" sz="2000" dirty="0" smtClean="0">
                <a:latin typeface="+mn-lt"/>
              </a:rPr>
              <a:t>	1. Pangkat Pembina Utama Madya, golongan ruang IV/d; dan </a:t>
            </a:r>
          </a:p>
          <a:p>
            <a:r>
              <a:rPr lang="id-ID" sz="2000" dirty="0" smtClean="0">
                <a:latin typeface="+mn-lt"/>
              </a:rPr>
              <a:t>	2. Pangkat Pembina Utama, golongan ruang IV/e.</a:t>
            </a:r>
          </a:p>
          <a:p>
            <a:r>
              <a:rPr lang="id-ID" sz="2000" dirty="0" smtClean="0">
                <a:latin typeface="+mn-lt"/>
              </a:rPr>
              <a:t> </a:t>
            </a:r>
            <a:endParaRPr lang="en-US" altLang="en-US" sz="2000" dirty="0" smtClean="0">
              <a:latin typeface="+mn-lt"/>
              <a:ea typeface="Arial Unicode MS" panose="020B0604020202020204" pitchFamily="34" charset="-128"/>
              <a:cs typeface="Arial Unicode MS" panose="020B0604020202020204" pitchFamily="34" charset="-128"/>
            </a:endParaRPr>
          </a:p>
          <a:p>
            <a:pPr marL="514350" indent="-514350" eaLnBrk="1" hangingPunct="1">
              <a:defRPr/>
            </a:pPr>
            <a:endParaRPr lang="en-US" altLang="en-US" sz="2000" dirty="0" smtClean="0">
              <a:latin typeface="+mn-lt"/>
              <a:ea typeface="Arial Unicode MS" panose="020B0604020202020204" pitchFamily="34" charset="-128"/>
              <a:cs typeface="Arial Unicode MS" panose="020B0604020202020204" pitchFamily="34" charset="-128"/>
            </a:endParaRPr>
          </a:p>
        </p:txBody>
      </p:sp>
    </p:spTree>
  </p:cSld>
  <p:clrMapOvr>
    <a:masterClrMapping/>
  </p:clrMapOvr>
  <p:transition>
    <p:dissolve/>
    <p:sndAc>
      <p:stSnd>
        <p:snd r:embed="rId2" name="drumroll.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108BC9-7E21-46EE-9DA1-A4B4CB722597}" type="slidenum">
              <a:rPr lang="en-US"/>
              <a:pPr/>
              <a:t>30</a:t>
            </a:fld>
            <a:endParaRPr lang="en-US" dirty="0"/>
          </a:p>
        </p:txBody>
      </p:sp>
      <p:sp>
        <p:nvSpPr>
          <p:cNvPr id="5" name="Rectangle 4"/>
          <p:cNvSpPr/>
          <p:nvPr/>
        </p:nvSpPr>
        <p:spPr>
          <a:xfrm>
            <a:off x="142876" y="71414"/>
            <a:ext cx="8786842" cy="369332"/>
          </a:xfrm>
          <a:prstGeom prst="rect">
            <a:avLst/>
          </a:prstGeom>
        </p:spPr>
        <p:txBody>
          <a:bodyPr wrap="square">
            <a:spAutoFit/>
          </a:bodyPr>
          <a:lstStyle/>
          <a:p>
            <a:r>
              <a:rPr lang="id-ID" b="1" dirty="0" smtClean="0">
                <a:solidFill>
                  <a:srgbClr val="FFFF00"/>
                </a:solidFill>
              </a:rPr>
              <a:t>MELAKSANAKAN PENGABDIAN KEPADA MASYARAKAT</a:t>
            </a:r>
          </a:p>
        </p:txBody>
      </p:sp>
      <p:graphicFrame>
        <p:nvGraphicFramePr>
          <p:cNvPr id="7" name="Table 6"/>
          <p:cNvGraphicFramePr>
            <a:graphicFrameLocks noGrp="1"/>
          </p:cNvGraphicFramePr>
          <p:nvPr>
            <p:extLst>
              <p:ext uri="{D42A27DB-BD31-4B8C-83A1-F6EECF244321}">
                <p14:modId xmlns:p14="http://schemas.microsoft.com/office/powerpoint/2010/main" xmlns="" val="3310287148"/>
              </p:ext>
            </p:extLst>
          </p:nvPr>
        </p:nvGraphicFramePr>
        <p:xfrm>
          <a:off x="71406" y="735376"/>
          <a:ext cx="8970968" cy="5974080"/>
        </p:xfrm>
        <a:graphic>
          <a:graphicData uri="http://schemas.openxmlformats.org/drawingml/2006/table">
            <a:tbl>
              <a:tblPr firstRow="1" bandRow="1">
                <a:tableStyleId>{5C22544A-7EE6-4342-B048-85BDC9FD1C3A}</a:tableStyleId>
              </a:tblPr>
              <a:tblGrid>
                <a:gridCol w="442796"/>
                <a:gridCol w="2271848"/>
                <a:gridCol w="928694"/>
                <a:gridCol w="928694"/>
                <a:gridCol w="1071570"/>
                <a:gridCol w="928694"/>
                <a:gridCol w="1000132"/>
                <a:gridCol w="1398540"/>
              </a:tblGrid>
              <a:tr h="401839">
                <a:tc>
                  <a:txBody>
                    <a:bodyPr/>
                    <a:lstStyle/>
                    <a:p>
                      <a:pPr algn="ctr"/>
                      <a:r>
                        <a:rPr lang="id-ID" sz="1400" dirty="0" smtClean="0"/>
                        <a:t>No</a:t>
                      </a:r>
                      <a:endParaRPr lang="id-ID" sz="1400" dirty="0"/>
                    </a:p>
                  </a:txBody>
                  <a:tcPr/>
                </a:tc>
                <a:tc>
                  <a:txBody>
                    <a:bodyPr/>
                    <a:lstStyle/>
                    <a:p>
                      <a:pPr algn="ctr"/>
                      <a:r>
                        <a:rPr lang="id-ID" sz="1400" dirty="0" smtClean="0"/>
                        <a:t>Uraian Kegiatan</a:t>
                      </a:r>
                      <a:endParaRPr lang="id-ID" sz="1400" dirty="0"/>
                    </a:p>
                  </a:txBody>
                  <a:tcPr/>
                </a:tc>
                <a:tc>
                  <a:txBody>
                    <a:bodyPr/>
                    <a:lstStyle/>
                    <a:p>
                      <a:pPr algn="ctr"/>
                      <a:r>
                        <a:rPr lang="id-ID" sz="1400" dirty="0" smtClean="0"/>
                        <a:t>Tanggal</a:t>
                      </a:r>
                      <a:endParaRPr lang="id-ID" sz="1400" dirty="0"/>
                    </a:p>
                  </a:txBody>
                  <a:tcPr/>
                </a:tc>
                <a:tc>
                  <a:txBody>
                    <a:bodyPr/>
                    <a:lstStyle/>
                    <a:p>
                      <a:pPr algn="ctr"/>
                      <a:r>
                        <a:rPr lang="id-ID" sz="1400" dirty="0" smtClean="0"/>
                        <a:t>Satuan Hasil</a:t>
                      </a:r>
                      <a:endParaRPr lang="id-ID" sz="1400" dirty="0"/>
                    </a:p>
                  </a:txBody>
                  <a:tcPr/>
                </a:tc>
                <a:tc>
                  <a:txBody>
                    <a:bodyPr/>
                    <a:lstStyle/>
                    <a:p>
                      <a:pPr algn="ctr"/>
                      <a:r>
                        <a:rPr lang="id-ID" sz="1400" dirty="0" smtClean="0"/>
                        <a:t>Jumlah Volume Kegiatan</a:t>
                      </a:r>
                      <a:endParaRPr lang="id-ID" sz="1400" dirty="0"/>
                    </a:p>
                  </a:txBody>
                  <a:tcPr/>
                </a:tc>
                <a:tc>
                  <a:txBody>
                    <a:bodyPr/>
                    <a:lstStyle/>
                    <a:p>
                      <a:pPr algn="ctr"/>
                      <a:r>
                        <a:rPr lang="id-ID" sz="1400" dirty="0" smtClean="0"/>
                        <a:t>Angka Kredit</a:t>
                      </a:r>
                      <a:endParaRPr lang="id-ID"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400" dirty="0" smtClean="0"/>
                        <a:t>Jumlah Angka Kredit</a:t>
                      </a:r>
                    </a:p>
                    <a:p>
                      <a:pPr algn="ctr"/>
                      <a:endParaRPr lang="id-ID" sz="1400" dirty="0"/>
                    </a:p>
                  </a:txBody>
                  <a:tcPr/>
                </a:tc>
                <a:tc>
                  <a:txBody>
                    <a:bodyPr/>
                    <a:lstStyle/>
                    <a:p>
                      <a:pPr algn="ctr"/>
                      <a:r>
                        <a:rPr lang="id-ID" sz="1400" dirty="0" smtClean="0"/>
                        <a:t>Ket./</a:t>
                      </a:r>
                    </a:p>
                    <a:p>
                      <a:pPr algn="ctr"/>
                      <a:r>
                        <a:rPr lang="id-ID" sz="1400" dirty="0" smtClean="0"/>
                        <a:t>Bukti Fisik</a:t>
                      </a:r>
                      <a:endParaRPr lang="id-ID" sz="1400" dirty="0"/>
                    </a:p>
                  </a:txBody>
                  <a:tcPr/>
                </a:tc>
              </a:tr>
              <a:tr h="401839">
                <a:tc>
                  <a:txBody>
                    <a:bodyPr/>
                    <a:lstStyle/>
                    <a:p>
                      <a:r>
                        <a:rPr lang="id-ID" sz="1400" b="1" dirty="0" smtClean="0"/>
                        <a:t>1.</a:t>
                      </a:r>
                      <a:endParaRPr lang="id-ID" sz="1400" b="1" dirty="0"/>
                    </a:p>
                  </a:txBody>
                  <a:tcPr/>
                </a:tc>
                <a:tc gridSpan="7">
                  <a:txBody>
                    <a:bodyPr/>
                    <a:lstStyle/>
                    <a:p>
                      <a:r>
                        <a:rPr kumimoji="0" lang="id-ID" sz="1400" b="1" kern="1200" dirty="0" smtClean="0">
                          <a:solidFill>
                            <a:schemeClr val="dk1"/>
                          </a:solidFill>
                          <a:latin typeface="+mn-lt"/>
                          <a:ea typeface="+mn-ea"/>
                          <a:cs typeface="+mn-cs"/>
                        </a:rPr>
                        <a:t>Menduduki jabatan pimpinan pada lembaga pemerintahan/pejabat negara yang harus dibebaskan dari jabatan organiknya tiap semester.</a:t>
                      </a:r>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r>
              <a:tr h="401839">
                <a:tc>
                  <a:txBody>
                    <a:bodyPr/>
                    <a:lstStyle/>
                    <a:p>
                      <a:endParaRPr lang="id-ID" sz="1400"/>
                    </a:p>
                  </a:txBody>
                  <a:tcPr/>
                </a:tc>
                <a:tc>
                  <a:txBody>
                    <a:bodyPr/>
                    <a:lstStyle/>
                    <a:p>
                      <a:r>
                        <a:rPr lang="id-ID" sz="1400" dirty="0" smtClean="0"/>
                        <a:t>Sebagai Irjen</a:t>
                      </a:r>
                      <a:r>
                        <a:rPr lang="id-ID" sz="1400" baseline="0" dirty="0" smtClean="0"/>
                        <a:t>....... .............................</a:t>
                      </a:r>
                      <a:endParaRPr lang="id-ID" sz="1400" b="1" dirty="0"/>
                    </a:p>
                  </a:txBody>
                  <a:tcPr/>
                </a:tc>
                <a:tc>
                  <a:txBody>
                    <a:bodyPr/>
                    <a:lstStyle/>
                    <a:p>
                      <a:pPr algn="ctr"/>
                      <a:r>
                        <a:rPr lang="id-ID" sz="1400" dirty="0" smtClean="0"/>
                        <a:t>2009/ 2013</a:t>
                      </a:r>
                      <a:endParaRPr lang="id-ID" sz="1400" dirty="0"/>
                    </a:p>
                  </a:txBody>
                  <a:tcPr/>
                </a:tc>
                <a:tc>
                  <a:txBody>
                    <a:bodyPr/>
                    <a:lstStyle/>
                    <a:p>
                      <a:pPr algn="ctr"/>
                      <a:r>
                        <a:rPr lang="id-ID" sz="1400" dirty="0" smtClean="0"/>
                        <a:t>5,5 sks/ smt</a:t>
                      </a:r>
                      <a:endParaRPr lang="id-ID" sz="1400" dirty="0"/>
                    </a:p>
                  </a:txBody>
                  <a:tcPr/>
                </a:tc>
                <a:tc>
                  <a:txBody>
                    <a:bodyPr/>
                    <a:lstStyle/>
                    <a:p>
                      <a:pPr algn="ctr"/>
                      <a:r>
                        <a:rPr lang="id-ID" sz="1400" dirty="0" smtClean="0"/>
                        <a:t>8</a:t>
                      </a:r>
                      <a:r>
                        <a:rPr lang="id-ID" sz="1400" baseline="0" dirty="0" smtClean="0"/>
                        <a:t> smt</a:t>
                      </a:r>
                      <a:endParaRPr lang="id-ID" sz="1400" dirty="0"/>
                    </a:p>
                  </a:txBody>
                  <a:tcPr/>
                </a:tc>
                <a:tc>
                  <a:txBody>
                    <a:bodyPr/>
                    <a:lstStyle/>
                    <a:p>
                      <a:pPr algn="ctr"/>
                      <a:r>
                        <a:rPr lang="id-ID" sz="1400" dirty="0" smtClean="0"/>
                        <a:t>5,5</a:t>
                      </a:r>
                      <a:endParaRPr lang="id-ID" sz="1400" dirty="0"/>
                    </a:p>
                  </a:txBody>
                  <a:tcPr/>
                </a:tc>
                <a:tc>
                  <a:txBody>
                    <a:bodyPr/>
                    <a:lstStyle/>
                    <a:p>
                      <a:pPr algn="ctr"/>
                      <a:r>
                        <a:rPr lang="id-ID" sz="1400" dirty="0" smtClean="0"/>
                        <a:t>44</a:t>
                      </a:r>
                      <a:endParaRPr lang="id-ID" sz="1400" dirty="0"/>
                    </a:p>
                  </a:txBody>
                  <a:tcPr/>
                </a:tc>
                <a:tc>
                  <a:txBody>
                    <a:bodyPr/>
                    <a:lstStyle/>
                    <a:p>
                      <a:r>
                        <a:rPr lang="id-ID" sz="1400" dirty="0" smtClean="0"/>
                        <a:t>IV.A/1</a:t>
                      </a:r>
                    </a:p>
                    <a:p>
                      <a:r>
                        <a:rPr lang="id-ID" sz="1400" dirty="0" smtClean="0"/>
                        <a:t>SK Penugasan asli dan Bukti Kinerja</a:t>
                      </a:r>
                      <a:r>
                        <a:rPr lang="id-ID" sz="1400" baseline="0" dirty="0" smtClean="0"/>
                        <a:t> (</a:t>
                      </a:r>
                      <a:r>
                        <a:rPr lang="id-ID" sz="1400" dirty="0" smtClean="0"/>
                        <a:t>SKTMT)</a:t>
                      </a:r>
                      <a:endParaRPr lang="id-ID" sz="1400" dirty="0"/>
                    </a:p>
                  </a:txBody>
                  <a:tcPr/>
                </a:tc>
              </a:tr>
              <a:tr h="309538">
                <a:tc>
                  <a:txBody>
                    <a:bodyPr/>
                    <a:lstStyle/>
                    <a:p>
                      <a:r>
                        <a:rPr lang="id-ID" sz="1400" b="1" dirty="0" smtClean="0"/>
                        <a:t>2.</a:t>
                      </a:r>
                      <a:endParaRPr lang="id-ID" sz="1400" b="1" dirty="0"/>
                    </a:p>
                  </a:txBody>
                  <a:tcPr/>
                </a:tc>
                <a:tc gridSpan="7">
                  <a:txBody>
                    <a:bodyPr/>
                    <a:lstStyle/>
                    <a:p>
                      <a:r>
                        <a:rPr kumimoji="0" lang="id-ID" sz="1400" b="1" kern="1200" dirty="0" smtClean="0">
                          <a:solidFill>
                            <a:schemeClr val="dk1"/>
                          </a:solidFill>
                          <a:latin typeface="+mn-lt"/>
                          <a:ea typeface="+mn-ea"/>
                          <a:cs typeface="+mn-cs"/>
                        </a:rPr>
                        <a:t>Memberi latihan/penyuluhan/ penataran/ceramah pada masyarakat, terjadwal/terprogram: </a:t>
                      </a:r>
                      <a:endParaRPr lang="id-ID" sz="1400" b="1" dirty="0"/>
                    </a:p>
                  </a:txBody>
                  <a:tcPr/>
                </a:tc>
                <a:tc hMerge="1">
                  <a:txBody>
                    <a:bodyPr/>
                    <a:lstStyle/>
                    <a:p>
                      <a:pPr algn="ctr"/>
                      <a:endParaRPr lang="id-ID" sz="1400" dirty="0"/>
                    </a:p>
                  </a:txBody>
                  <a:tcPr/>
                </a:tc>
                <a:tc hMerge="1">
                  <a:txBody>
                    <a:bodyPr/>
                    <a:lstStyle/>
                    <a:p>
                      <a:pPr algn="ctr"/>
                      <a:endParaRPr lang="id-ID" sz="1400" dirty="0"/>
                    </a:p>
                  </a:txBody>
                  <a:tcPr/>
                </a:tc>
                <a:tc hMerge="1">
                  <a:txBody>
                    <a:bodyPr/>
                    <a:lstStyle/>
                    <a:p>
                      <a:pPr algn="ctr"/>
                      <a:endParaRPr lang="id-ID" sz="1400" dirty="0"/>
                    </a:p>
                  </a:txBody>
                  <a:tcPr/>
                </a:tc>
                <a:tc hMerge="1">
                  <a:txBody>
                    <a:bodyPr/>
                    <a:lstStyle/>
                    <a:p>
                      <a:pPr algn="ctr"/>
                      <a:endParaRPr lang="id-ID" sz="1400" dirty="0"/>
                    </a:p>
                  </a:txBody>
                  <a:tcPr/>
                </a:tc>
                <a:tc hMerge="1">
                  <a:txBody>
                    <a:bodyPr/>
                    <a:lstStyle/>
                    <a:p>
                      <a:pPr algn="ctr"/>
                      <a:endParaRPr lang="id-ID" sz="1400" dirty="0"/>
                    </a:p>
                  </a:txBody>
                  <a:tcPr/>
                </a:tc>
                <a:tc hMerge="1">
                  <a:txBody>
                    <a:bodyPr/>
                    <a:lstStyle/>
                    <a:p>
                      <a:endParaRPr lang="id-ID" sz="1400" dirty="0"/>
                    </a:p>
                  </a:txBody>
                  <a:tcPr/>
                </a:tc>
              </a:tr>
              <a:tr h="151478">
                <a:tc>
                  <a:txBody>
                    <a:bodyPr/>
                    <a:lstStyle/>
                    <a:p>
                      <a:endParaRPr lang="id-ID" sz="1400"/>
                    </a:p>
                  </a:txBody>
                  <a:tcPr/>
                </a:tc>
                <a:tc>
                  <a:txBody>
                    <a:bodyPr/>
                    <a:lstStyle/>
                    <a:p>
                      <a:r>
                        <a:rPr lang="id-ID" sz="1400" b="0" dirty="0" smtClean="0"/>
                        <a:t>1.Kegiatan hibah</a:t>
                      </a:r>
                      <a:r>
                        <a:rPr lang="id-ID" sz="1400" b="0" baseline="0" dirty="0" smtClean="0"/>
                        <a:t> IbM nasional ...........................</a:t>
                      </a:r>
                    </a:p>
                    <a:p>
                      <a:endParaRPr lang="id-ID" sz="1400" b="0" baseline="0" dirty="0" smtClean="0"/>
                    </a:p>
                    <a:p>
                      <a:endParaRPr lang="id-ID" sz="1400" b="0" baseline="0" dirty="0" smtClean="0"/>
                    </a:p>
                    <a:p>
                      <a:endParaRPr lang="id-ID" sz="1400" b="0" baseline="0" dirty="0" smtClean="0"/>
                    </a:p>
                    <a:p>
                      <a:endParaRPr lang="id-ID" sz="1400" b="0" baseline="0" dirty="0" smtClean="0"/>
                    </a:p>
                    <a:p>
                      <a:r>
                        <a:rPr lang="id-ID" sz="1400" b="0" baseline="0" dirty="0" smtClean="0"/>
                        <a:t>2.Kegiatan Penyuluhan insidental.........................</a:t>
                      </a:r>
                      <a:endParaRPr lang="id-ID" sz="1400" b="0" dirty="0"/>
                    </a:p>
                  </a:txBody>
                  <a:tcPr/>
                </a:tc>
                <a:tc>
                  <a:txBody>
                    <a:bodyPr/>
                    <a:lstStyle/>
                    <a:p>
                      <a:r>
                        <a:rPr lang="id-ID" sz="1400" dirty="0" smtClean="0"/>
                        <a:t>2008/ 2009</a:t>
                      </a:r>
                    </a:p>
                    <a:p>
                      <a:endParaRPr lang="id-ID" sz="1400" dirty="0" smtClean="0"/>
                    </a:p>
                    <a:p>
                      <a:endParaRPr lang="id-ID" sz="1400" dirty="0" smtClean="0"/>
                    </a:p>
                    <a:p>
                      <a:endParaRPr lang="id-ID" sz="1400" dirty="0" smtClean="0"/>
                    </a:p>
                    <a:p>
                      <a:endParaRPr lang="id-ID" sz="1400" dirty="0" smtClean="0"/>
                    </a:p>
                    <a:p>
                      <a:r>
                        <a:rPr lang="id-ID" sz="1400" dirty="0" smtClean="0"/>
                        <a:t>21 April 2014</a:t>
                      </a:r>
                      <a:endParaRPr lang="id-ID" sz="1400" dirty="0"/>
                    </a:p>
                  </a:txBody>
                  <a:tcPr/>
                </a:tc>
                <a:tc>
                  <a:txBody>
                    <a:bodyPr/>
                    <a:lstStyle/>
                    <a:p>
                      <a:pPr algn="ctr"/>
                      <a:r>
                        <a:rPr lang="id-ID" sz="1400" dirty="0" smtClean="0"/>
                        <a:t>3 sks/ program</a:t>
                      </a:r>
                    </a:p>
                    <a:p>
                      <a:pPr algn="ctr"/>
                      <a:endParaRPr lang="id-ID" sz="1400" dirty="0" smtClean="0"/>
                    </a:p>
                    <a:p>
                      <a:pPr algn="ctr"/>
                      <a:endParaRPr lang="id-ID" sz="1400" dirty="0" smtClean="0"/>
                    </a:p>
                    <a:p>
                      <a:pPr algn="ctr"/>
                      <a:endParaRPr lang="id-ID" sz="1400" dirty="0" smtClean="0"/>
                    </a:p>
                    <a:p>
                      <a:pPr algn="ctr"/>
                      <a:endParaRPr lang="id-ID" sz="1400" dirty="0" smtClean="0"/>
                    </a:p>
                    <a:p>
                      <a:pPr algn="ctr"/>
                      <a:r>
                        <a:rPr lang="id-ID" sz="1400" dirty="0" smtClean="0"/>
                        <a:t>1 sks/ program</a:t>
                      </a:r>
                      <a:endParaRPr lang="id-ID" sz="1400" dirty="0"/>
                    </a:p>
                  </a:txBody>
                  <a:tcPr/>
                </a:tc>
                <a:tc>
                  <a:txBody>
                    <a:bodyPr/>
                    <a:lstStyle/>
                    <a:p>
                      <a:pPr algn="ctr"/>
                      <a:r>
                        <a:rPr lang="id-ID" sz="1400" dirty="0" smtClean="0"/>
                        <a:t>1</a:t>
                      </a:r>
                    </a:p>
                    <a:p>
                      <a:pPr algn="ctr"/>
                      <a:endParaRPr lang="id-ID" sz="1400" dirty="0" smtClean="0"/>
                    </a:p>
                    <a:p>
                      <a:pPr algn="ctr"/>
                      <a:endParaRPr lang="id-ID" sz="1400" dirty="0" smtClean="0"/>
                    </a:p>
                    <a:p>
                      <a:pPr algn="ctr"/>
                      <a:endParaRPr lang="id-ID" sz="1400" dirty="0" smtClean="0"/>
                    </a:p>
                    <a:p>
                      <a:pPr algn="ctr"/>
                      <a:endParaRPr lang="id-ID" sz="1400" dirty="0" smtClean="0"/>
                    </a:p>
                    <a:p>
                      <a:pPr algn="ctr"/>
                      <a:endParaRPr lang="id-ID" sz="1400" dirty="0" smtClean="0"/>
                    </a:p>
                    <a:p>
                      <a:pPr algn="ctr"/>
                      <a:r>
                        <a:rPr lang="id-ID" sz="1400" dirty="0" smtClean="0"/>
                        <a:t>1</a:t>
                      </a:r>
                      <a:endParaRPr lang="id-ID" sz="1400" dirty="0"/>
                    </a:p>
                  </a:txBody>
                  <a:tcPr/>
                </a:tc>
                <a:tc>
                  <a:txBody>
                    <a:bodyPr/>
                    <a:lstStyle/>
                    <a:p>
                      <a:pPr algn="ctr"/>
                      <a:r>
                        <a:rPr lang="id-ID" sz="1400" dirty="0" smtClean="0"/>
                        <a:t>3</a:t>
                      </a:r>
                    </a:p>
                    <a:p>
                      <a:pPr algn="ctr"/>
                      <a:endParaRPr lang="id-ID" sz="1400" dirty="0" smtClean="0"/>
                    </a:p>
                    <a:p>
                      <a:pPr algn="ctr"/>
                      <a:endParaRPr lang="id-ID" sz="1400" dirty="0" smtClean="0"/>
                    </a:p>
                    <a:p>
                      <a:pPr algn="ctr"/>
                      <a:endParaRPr lang="id-ID" sz="1400" dirty="0" smtClean="0"/>
                    </a:p>
                    <a:p>
                      <a:pPr algn="ctr"/>
                      <a:endParaRPr lang="id-ID" sz="1400" dirty="0" smtClean="0"/>
                    </a:p>
                    <a:p>
                      <a:pPr algn="ctr"/>
                      <a:endParaRPr lang="id-ID" sz="1400" dirty="0" smtClean="0"/>
                    </a:p>
                    <a:p>
                      <a:pPr algn="ctr"/>
                      <a:r>
                        <a:rPr lang="id-ID" sz="1400" dirty="0" smtClean="0"/>
                        <a:t>1</a:t>
                      </a:r>
                      <a:endParaRPr lang="id-ID" sz="1400" dirty="0"/>
                    </a:p>
                  </a:txBody>
                  <a:tcPr/>
                </a:tc>
                <a:tc>
                  <a:txBody>
                    <a:bodyPr/>
                    <a:lstStyle/>
                    <a:p>
                      <a:pPr algn="ctr"/>
                      <a:r>
                        <a:rPr lang="id-ID" sz="1400" dirty="0" smtClean="0"/>
                        <a:t>3</a:t>
                      </a:r>
                    </a:p>
                    <a:p>
                      <a:pPr algn="ctr"/>
                      <a:endParaRPr lang="id-ID" sz="1400" dirty="0" smtClean="0"/>
                    </a:p>
                    <a:p>
                      <a:pPr algn="ctr"/>
                      <a:endParaRPr lang="id-ID" sz="1400" dirty="0" smtClean="0"/>
                    </a:p>
                    <a:p>
                      <a:pPr algn="ctr"/>
                      <a:endParaRPr lang="id-ID" sz="1400" dirty="0" smtClean="0"/>
                    </a:p>
                    <a:p>
                      <a:pPr algn="ctr"/>
                      <a:endParaRPr lang="id-ID" sz="1400" dirty="0" smtClean="0"/>
                    </a:p>
                    <a:p>
                      <a:pPr algn="ctr"/>
                      <a:endParaRPr lang="id-ID" sz="1400" dirty="0" smtClean="0"/>
                    </a:p>
                    <a:p>
                      <a:pPr algn="ctr"/>
                      <a:r>
                        <a:rPr lang="id-ID" sz="1400" dirty="0" smtClean="0"/>
                        <a:t>1</a:t>
                      </a:r>
                      <a:endParaRPr lang="id-ID" sz="1400" dirty="0"/>
                    </a:p>
                  </a:txBody>
                  <a:tcPr/>
                </a:tc>
                <a:tc>
                  <a:txBody>
                    <a:bodyPr/>
                    <a:lstStyle/>
                    <a:p>
                      <a:r>
                        <a:rPr lang="id-ID" sz="1400" dirty="0" smtClean="0"/>
                        <a:t>IV.C.1.a.2/1</a:t>
                      </a:r>
                    </a:p>
                    <a:p>
                      <a:pPr marL="0" marR="0" indent="0" algn="l" defTabSz="914400" rtl="0" eaLnBrk="1" fontAlgn="auto" latinLnBrk="0" hangingPunct="1">
                        <a:lnSpc>
                          <a:spcPct val="100000"/>
                        </a:lnSpc>
                        <a:spcBef>
                          <a:spcPts val="0"/>
                        </a:spcBef>
                        <a:spcAft>
                          <a:spcPts val="0"/>
                        </a:spcAft>
                        <a:buClrTx/>
                        <a:buSzTx/>
                        <a:buFontTx/>
                        <a:buNone/>
                        <a:tabLst/>
                        <a:defRPr/>
                      </a:pPr>
                      <a:r>
                        <a:rPr lang="id-ID" sz="1400" dirty="0" smtClean="0"/>
                        <a:t>SK Penugasan asli dan Bukti Kinerja</a:t>
                      </a:r>
                      <a:r>
                        <a:rPr lang="id-ID" sz="1400" baseline="0" dirty="0" smtClean="0"/>
                        <a:t> (</a:t>
                      </a:r>
                      <a:r>
                        <a:rPr lang="id-ID" sz="1400" dirty="0" smtClean="0"/>
                        <a:t>SKTMT)</a:t>
                      </a:r>
                    </a:p>
                    <a:p>
                      <a:r>
                        <a:rPr lang="id-ID" sz="1400" dirty="0" smtClean="0"/>
                        <a:t>IV.C.2/1</a:t>
                      </a:r>
                    </a:p>
                    <a:p>
                      <a:pPr marL="0" marR="0" indent="0" algn="l" defTabSz="914400" rtl="0" eaLnBrk="1" fontAlgn="auto" latinLnBrk="0" hangingPunct="1">
                        <a:lnSpc>
                          <a:spcPct val="100000"/>
                        </a:lnSpc>
                        <a:spcBef>
                          <a:spcPts val="0"/>
                        </a:spcBef>
                        <a:spcAft>
                          <a:spcPts val="0"/>
                        </a:spcAft>
                        <a:buClrTx/>
                        <a:buSzTx/>
                        <a:buFontTx/>
                        <a:buNone/>
                        <a:tabLst/>
                        <a:defRPr/>
                      </a:pPr>
                      <a:r>
                        <a:rPr lang="id-ID" sz="1400" dirty="0" smtClean="0"/>
                        <a:t>SK Penugasan asli dan Bukti Kinerja</a:t>
                      </a:r>
                      <a:r>
                        <a:rPr lang="id-ID" sz="1400" baseline="0" dirty="0" smtClean="0"/>
                        <a:t> (</a:t>
                      </a:r>
                      <a:r>
                        <a:rPr lang="id-ID" sz="1400" dirty="0" smtClean="0"/>
                        <a:t>SKTMT)</a:t>
                      </a:r>
                    </a:p>
                  </a:txBody>
                  <a:tcPr/>
                </a:tc>
              </a:tr>
              <a:tr h="151478">
                <a:tc>
                  <a:txBody>
                    <a:bodyPr/>
                    <a:lstStyle/>
                    <a:p>
                      <a:endParaRPr lang="id-ID" sz="1400" dirty="0"/>
                    </a:p>
                  </a:txBody>
                  <a:tcPr/>
                </a:tc>
                <a:tc>
                  <a:txBody>
                    <a:bodyPr/>
                    <a:lstStyle/>
                    <a:p>
                      <a:r>
                        <a:rPr lang="id-ID" sz="1400" b="1" dirty="0" smtClean="0"/>
                        <a:t>Total 2.</a:t>
                      </a:r>
                      <a:endParaRPr lang="id-ID" sz="1400" b="1" dirty="0"/>
                    </a:p>
                  </a:txBody>
                  <a:tcPr/>
                </a:tc>
                <a:tc>
                  <a:txBody>
                    <a:bodyPr/>
                    <a:lstStyle/>
                    <a:p>
                      <a:pPr algn="ctr"/>
                      <a:endParaRPr lang="id-ID" sz="1400" b="1" dirty="0"/>
                    </a:p>
                  </a:txBody>
                  <a:tcPr/>
                </a:tc>
                <a:tc>
                  <a:txBody>
                    <a:bodyPr/>
                    <a:lstStyle/>
                    <a:p>
                      <a:pPr algn="ctr"/>
                      <a:endParaRPr lang="id-ID" sz="1400" b="1" dirty="0"/>
                    </a:p>
                  </a:txBody>
                  <a:tcPr/>
                </a:tc>
                <a:tc>
                  <a:txBody>
                    <a:bodyPr/>
                    <a:lstStyle/>
                    <a:p>
                      <a:pPr algn="ctr"/>
                      <a:endParaRPr lang="id-ID" sz="1400" b="1" dirty="0"/>
                    </a:p>
                  </a:txBody>
                  <a:tcPr/>
                </a:tc>
                <a:tc>
                  <a:txBody>
                    <a:bodyPr/>
                    <a:lstStyle/>
                    <a:p>
                      <a:pPr algn="ctr"/>
                      <a:endParaRPr lang="id-ID" sz="1400" b="1" dirty="0"/>
                    </a:p>
                  </a:txBody>
                  <a:tcPr/>
                </a:tc>
                <a:tc>
                  <a:txBody>
                    <a:bodyPr/>
                    <a:lstStyle/>
                    <a:p>
                      <a:pPr algn="ctr"/>
                      <a:r>
                        <a:rPr lang="id-ID" sz="1400" b="1" dirty="0" smtClean="0"/>
                        <a:t>4</a:t>
                      </a:r>
                      <a:endParaRPr lang="id-ID" sz="1400" b="1" dirty="0"/>
                    </a:p>
                  </a:txBody>
                  <a:tcPr/>
                </a:tc>
                <a:tc>
                  <a:txBody>
                    <a:bodyPr/>
                    <a:lstStyle/>
                    <a:p>
                      <a:endParaRPr lang="id-ID" sz="1400" b="1" dirty="0"/>
                    </a:p>
                  </a:txBody>
                  <a:tcPr/>
                </a:tc>
              </a:tr>
              <a:tr h="0">
                <a:tc>
                  <a:txBody>
                    <a:bodyPr/>
                    <a:lstStyle/>
                    <a:p>
                      <a:endParaRPr lang="id-ID" sz="1400" dirty="0"/>
                    </a:p>
                  </a:txBody>
                  <a:tcPr/>
                </a:tc>
                <a:tc>
                  <a:txBody>
                    <a:bodyPr/>
                    <a:lstStyle/>
                    <a:p>
                      <a:r>
                        <a:rPr lang="id-ID" sz="1400" b="1" dirty="0" smtClean="0"/>
                        <a:t>Total Pengabdian</a:t>
                      </a:r>
                      <a:endParaRPr lang="id-ID" sz="1400" b="1" dirty="0"/>
                    </a:p>
                  </a:txBody>
                  <a:tcPr/>
                </a:tc>
                <a:tc>
                  <a:txBody>
                    <a:bodyPr/>
                    <a:lstStyle/>
                    <a:p>
                      <a:endParaRPr lang="id-ID" sz="1400" dirty="0"/>
                    </a:p>
                  </a:txBody>
                  <a:tcPr/>
                </a:tc>
                <a:tc>
                  <a:txBody>
                    <a:bodyPr/>
                    <a:lstStyle/>
                    <a:p>
                      <a:endParaRPr lang="id-ID" sz="1400" dirty="0"/>
                    </a:p>
                  </a:txBody>
                  <a:tcPr/>
                </a:tc>
                <a:tc>
                  <a:txBody>
                    <a:bodyPr/>
                    <a:lstStyle/>
                    <a:p>
                      <a:endParaRPr lang="id-ID" sz="1400" dirty="0"/>
                    </a:p>
                  </a:txBody>
                  <a:tcPr/>
                </a:tc>
                <a:tc>
                  <a:txBody>
                    <a:bodyPr/>
                    <a:lstStyle/>
                    <a:p>
                      <a:pPr algn="ctr"/>
                      <a:endParaRPr lang="id-ID" sz="1400" dirty="0"/>
                    </a:p>
                  </a:txBody>
                  <a:tcPr/>
                </a:tc>
                <a:tc>
                  <a:txBody>
                    <a:bodyPr/>
                    <a:lstStyle/>
                    <a:p>
                      <a:pPr algn="ctr"/>
                      <a:r>
                        <a:rPr lang="id-ID" sz="1400" dirty="0" smtClean="0"/>
                        <a:t>48</a:t>
                      </a:r>
                      <a:endParaRPr lang="id-ID" sz="1400" dirty="0"/>
                    </a:p>
                  </a:txBody>
                  <a:tcPr/>
                </a:tc>
                <a:tc>
                  <a:txBody>
                    <a:bodyPr/>
                    <a:lstStyle/>
                    <a:p>
                      <a:endParaRPr lang="id-ID" sz="1400" dirty="0"/>
                    </a:p>
                  </a:txBody>
                  <a:tcPr/>
                </a:tc>
              </a:tr>
            </a:tbl>
          </a:graphicData>
        </a:graphic>
      </p:graphicFrame>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108BC9-7E21-46EE-9DA1-A4B4CB722597}" type="slidenum">
              <a:rPr lang="en-US"/>
              <a:pPr/>
              <a:t>31</a:t>
            </a:fld>
            <a:endParaRPr lang="en-US" dirty="0"/>
          </a:p>
        </p:txBody>
      </p:sp>
      <p:sp>
        <p:nvSpPr>
          <p:cNvPr id="5" name="Rectangle 4"/>
          <p:cNvSpPr/>
          <p:nvPr/>
        </p:nvSpPr>
        <p:spPr>
          <a:xfrm>
            <a:off x="142876" y="-24"/>
            <a:ext cx="8786842" cy="369332"/>
          </a:xfrm>
          <a:prstGeom prst="rect">
            <a:avLst/>
          </a:prstGeom>
        </p:spPr>
        <p:txBody>
          <a:bodyPr wrap="square">
            <a:spAutoFit/>
          </a:bodyPr>
          <a:lstStyle/>
          <a:p>
            <a:r>
              <a:rPr lang="id-ID" b="1" dirty="0" smtClean="0">
                <a:solidFill>
                  <a:srgbClr val="FFFF00"/>
                </a:solidFill>
              </a:rPr>
              <a:t>MELAKSANAKAN TUGAS PENUNJANG DOSEN</a:t>
            </a:r>
          </a:p>
        </p:txBody>
      </p:sp>
      <p:sp>
        <p:nvSpPr>
          <p:cNvPr id="7" name="Rectangle 6"/>
          <p:cNvSpPr/>
          <p:nvPr/>
        </p:nvSpPr>
        <p:spPr>
          <a:xfrm>
            <a:off x="142844" y="797085"/>
            <a:ext cx="8715436" cy="5940088"/>
          </a:xfrm>
          <a:prstGeom prst="rect">
            <a:avLst/>
          </a:prstGeom>
        </p:spPr>
        <p:txBody>
          <a:bodyPr wrap="square">
            <a:spAutoFit/>
          </a:bodyPr>
          <a:lstStyle/>
          <a:p>
            <a:pPr eaLnBrk="1" fontAlgn="auto" hangingPunct="1">
              <a:spcBef>
                <a:spcPts val="0"/>
              </a:spcBef>
              <a:spcAft>
                <a:spcPts val="0"/>
              </a:spcAft>
              <a:defRPr/>
            </a:pPr>
            <a:r>
              <a:rPr lang="en-US" sz="2000" b="1" dirty="0" err="1">
                <a:ea typeface="Arial Unicode MS" panose="020B0604020202020204" pitchFamily="34" charset="-128"/>
                <a:cs typeface="Arial Unicode MS" panose="020B0604020202020204" pitchFamily="34" charset="-128"/>
              </a:rPr>
              <a:t>Pasal</a:t>
            </a:r>
            <a:r>
              <a:rPr lang="en-US" sz="2000" b="1" dirty="0">
                <a:ea typeface="Arial Unicode MS" panose="020B0604020202020204" pitchFamily="34" charset="-128"/>
                <a:cs typeface="Arial Unicode MS" panose="020B0604020202020204" pitchFamily="34" charset="-128"/>
              </a:rPr>
              <a:t> </a:t>
            </a:r>
            <a:r>
              <a:rPr lang="id-ID" sz="2000" b="1" dirty="0" smtClean="0">
                <a:ea typeface="Arial Unicode MS" panose="020B0604020202020204" pitchFamily="34" charset="-128"/>
                <a:cs typeface="Arial Unicode MS" panose="020B0604020202020204" pitchFamily="34" charset="-128"/>
              </a:rPr>
              <a:t>16: (1a, 1b) (2a, 2b, 2c, 2d) (3)</a:t>
            </a:r>
          </a:p>
          <a:p>
            <a:pPr eaLnBrk="1" fontAlgn="auto" hangingPunct="1">
              <a:spcBef>
                <a:spcPts val="0"/>
              </a:spcBef>
              <a:spcAft>
                <a:spcPts val="0"/>
              </a:spcAft>
              <a:defRPr/>
            </a:pPr>
            <a:endParaRPr lang="en-US" b="1" dirty="0">
              <a:ea typeface="Arial Unicode MS" panose="020B0604020202020204" pitchFamily="34" charset="-128"/>
              <a:cs typeface="Arial Unicode MS" panose="020B0604020202020204" pitchFamily="34" charset="-128"/>
            </a:endParaRPr>
          </a:p>
          <a:p>
            <a:pPr marL="342900" indent="-342900">
              <a:buAutoNum type="arabicParenBoth"/>
            </a:pPr>
            <a:r>
              <a:rPr lang="id-ID" dirty="0" smtClean="0"/>
              <a:t>......................................................................................................</a:t>
            </a:r>
          </a:p>
          <a:p>
            <a:pPr marL="342900" indent="-342900">
              <a:buAutoNum type="arabicParenBoth"/>
            </a:pPr>
            <a:r>
              <a:rPr lang="it-IT" dirty="0" smtClean="0"/>
              <a:t>Unsur Utama terdiri dari:</a:t>
            </a:r>
          </a:p>
          <a:p>
            <a:r>
              <a:rPr lang="id-ID" dirty="0" smtClean="0"/>
              <a:t>       </a:t>
            </a:r>
            <a:r>
              <a:rPr lang="id-ID" b="1" dirty="0" smtClean="0"/>
              <a:t>a.  Pendidikan</a:t>
            </a:r>
            <a:r>
              <a:rPr lang="id-ID" dirty="0" smtClean="0"/>
              <a:t>, ........................................................................</a:t>
            </a:r>
          </a:p>
          <a:p>
            <a:r>
              <a:rPr lang="id-ID" b="1" dirty="0" smtClean="0"/>
              <a:t>       b.  Pelaksanaan pendidikan</a:t>
            </a:r>
            <a:r>
              <a:rPr lang="id-ID" dirty="0" smtClean="0"/>
              <a:t>, ...............................................</a:t>
            </a:r>
          </a:p>
          <a:p>
            <a:r>
              <a:rPr lang="id-ID" dirty="0" smtClean="0"/>
              <a:t>       </a:t>
            </a:r>
            <a:r>
              <a:rPr lang="id-ID" b="1" dirty="0" smtClean="0"/>
              <a:t>c.  Pelaksanaan penelitian</a:t>
            </a:r>
            <a:r>
              <a:rPr lang="id-ID" dirty="0" smtClean="0"/>
              <a:t>, .................................................. </a:t>
            </a:r>
          </a:p>
          <a:p>
            <a:r>
              <a:rPr lang="id-ID" b="1" dirty="0" smtClean="0"/>
              <a:t>      </a:t>
            </a:r>
            <a:r>
              <a:rPr lang="fi-FI" b="1" dirty="0" smtClean="0"/>
              <a:t>d. </a:t>
            </a:r>
            <a:r>
              <a:rPr lang="id-ID" b="1" dirty="0" smtClean="0"/>
              <a:t> </a:t>
            </a:r>
            <a:r>
              <a:rPr lang="fi-FI" b="1" dirty="0" smtClean="0"/>
              <a:t>Pelaksanaan pengabdian kepada masyarakat</a:t>
            </a:r>
            <a:r>
              <a:rPr lang="fi-FI" dirty="0" smtClean="0"/>
              <a:t>, </a:t>
            </a:r>
            <a:r>
              <a:rPr lang="id-ID" dirty="0" smtClean="0"/>
              <a:t>.........</a:t>
            </a:r>
          </a:p>
          <a:p>
            <a:r>
              <a:rPr lang="id-ID" dirty="0" smtClean="0"/>
              <a:t>(3) Unsur penunjang tugas Dosen, terdiri dari:</a:t>
            </a:r>
          </a:p>
          <a:p>
            <a:r>
              <a:rPr lang="id-ID" dirty="0" smtClean="0"/>
              <a:t>      1. Menjadi anggota dalam suatu panitia/badan pada perguruan tinggi;</a:t>
            </a:r>
          </a:p>
          <a:p>
            <a:r>
              <a:rPr lang="id-ID" dirty="0" smtClean="0"/>
              <a:t>      2. Menjadi anggota panitia/badan pada lembaga pemerintah;</a:t>
            </a:r>
          </a:p>
          <a:p>
            <a:r>
              <a:rPr lang="id-ID" dirty="0" smtClean="0"/>
              <a:t>      </a:t>
            </a:r>
            <a:r>
              <a:rPr lang="it-IT" dirty="0" smtClean="0"/>
              <a:t>3. Menjadi anggota organisasi profesi Dosen;</a:t>
            </a:r>
          </a:p>
          <a:p>
            <a:r>
              <a:rPr lang="id-ID" dirty="0" smtClean="0"/>
              <a:t>      4. Mewakili perguruan tinggi/lembaga pemerintah;</a:t>
            </a:r>
          </a:p>
          <a:p>
            <a:r>
              <a:rPr lang="id-ID" dirty="0" smtClean="0"/>
              <a:t>      </a:t>
            </a:r>
            <a:r>
              <a:rPr lang="it-IT" dirty="0" smtClean="0"/>
              <a:t>5. Menjadi anggota delegasi nasional ke pertemuan </a:t>
            </a:r>
            <a:r>
              <a:rPr lang="id-ID" dirty="0" smtClean="0"/>
              <a:t>internasional;</a:t>
            </a:r>
          </a:p>
          <a:p>
            <a:r>
              <a:rPr lang="id-ID" dirty="0" smtClean="0"/>
              <a:t>      </a:t>
            </a:r>
            <a:r>
              <a:rPr lang="fi-FI" dirty="0" smtClean="0"/>
              <a:t>6. Berperan serta aktif dalam pertemuan ilmiah;</a:t>
            </a:r>
          </a:p>
          <a:p>
            <a:r>
              <a:rPr lang="id-ID" dirty="0" smtClean="0"/>
              <a:t>      7. Mendapat penghargaan/tanda jasa;</a:t>
            </a:r>
          </a:p>
          <a:p>
            <a:r>
              <a:rPr lang="id-ID" dirty="0" smtClean="0"/>
              <a:t>      8. Menulis buku pelajaran SLTA ke bawah yang diterbitkan dan diedarkan                      </a:t>
            </a:r>
          </a:p>
          <a:p>
            <a:r>
              <a:rPr lang="id-ID" dirty="0" smtClean="0"/>
              <a:t>           secara nasional;</a:t>
            </a:r>
          </a:p>
          <a:p>
            <a:r>
              <a:rPr lang="id-ID" dirty="0" smtClean="0"/>
              <a:t>     </a:t>
            </a:r>
            <a:r>
              <a:rPr lang="it-IT" dirty="0" smtClean="0"/>
              <a:t>9. Mempunyai prestasi di bidang olahraga/humaniora; dan</a:t>
            </a:r>
          </a:p>
          <a:p>
            <a:r>
              <a:rPr lang="id-ID" dirty="0" smtClean="0"/>
              <a:t>   10. Keanggotaan dalam Tim Penilai Jabatan Akademik Dosen. </a:t>
            </a:r>
            <a:endParaRPr lang="fi-FI" dirty="0" smtClean="0"/>
          </a:p>
          <a:p>
            <a:r>
              <a:rPr lang="id-ID" dirty="0" smtClean="0"/>
              <a:t>     </a:t>
            </a:r>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108BC9-7E21-46EE-9DA1-A4B4CB722597}" type="slidenum">
              <a:rPr lang="en-US"/>
              <a:pPr/>
              <a:t>32</a:t>
            </a:fld>
            <a:endParaRPr lang="en-US" dirty="0"/>
          </a:p>
        </p:txBody>
      </p:sp>
      <p:sp>
        <p:nvSpPr>
          <p:cNvPr id="5" name="Rectangle 4"/>
          <p:cNvSpPr/>
          <p:nvPr/>
        </p:nvSpPr>
        <p:spPr>
          <a:xfrm>
            <a:off x="142876" y="-24"/>
            <a:ext cx="8786842" cy="369332"/>
          </a:xfrm>
          <a:prstGeom prst="rect">
            <a:avLst/>
          </a:prstGeom>
        </p:spPr>
        <p:txBody>
          <a:bodyPr wrap="square">
            <a:spAutoFit/>
          </a:bodyPr>
          <a:lstStyle/>
          <a:p>
            <a:r>
              <a:rPr lang="id-ID" b="1" dirty="0" smtClean="0">
                <a:solidFill>
                  <a:srgbClr val="FFFF00"/>
                </a:solidFill>
              </a:rPr>
              <a:t>MELAKSANAKAN TUGAS PENUNJANG DOSEN</a:t>
            </a:r>
          </a:p>
        </p:txBody>
      </p:sp>
      <p:graphicFrame>
        <p:nvGraphicFramePr>
          <p:cNvPr id="8" name="Table 7"/>
          <p:cNvGraphicFramePr>
            <a:graphicFrameLocks noGrp="1"/>
          </p:cNvGraphicFramePr>
          <p:nvPr>
            <p:extLst>
              <p:ext uri="{D42A27DB-BD31-4B8C-83A1-F6EECF244321}">
                <p14:modId xmlns:p14="http://schemas.microsoft.com/office/powerpoint/2010/main" xmlns="" val="1238079918"/>
              </p:ext>
            </p:extLst>
          </p:nvPr>
        </p:nvGraphicFramePr>
        <p:xfrm>
          <a:off x="71406" y="735376"/>
          <a:ext cx="8970968" cy="5644399"/>
        </p:xfrm>
        <a:graphic>
          <a:graphicData uri="http://schemas.openxmlformats.org/drawingml/2006/table">
            <a:tbl>
              <a:tblPr firstRow="1" bandRow="1">
                <a:tableStyleId>{5C22544A-7EE6-4342-B048-85BDC9FD1C3A}</a:tableStyleId>
              </a:tblPr>
              <a:tblGrid>
                <a:gridCol w="442796"/>
                <a:gridCol w="2271848"/>
                <a:gridCol w="928694"/>
                <a:gridCol w="928694"/>
                <a:gridCol w="1071570"/>
                <a:gridCol w="928694"/>
                <a:gridCol w="1000132"/>
                <a:gridCol w="1398540"/>
              </a:tblGrid>
              <a:tr h="401839">
                <a:tc>
                  <a:txBody>
                    <a:bodyPr/>
                    <a:lstStyle/>
                    <a:p>
                      <a:pPr algn="ctr"/>
                      <a:r>
                        <a:rPr lang="id-ID" sz="1400" dirty="0" smtClean="0"/>
                        <a:t>No</a:t>
                      </a:r>
                      <a:endParaRPr lang="id-ID" sz="1400" dirty="0"/>
                    </a:p>
                  </a:txBody>
                  <a:tcPr/>
                </a:tc>
                <a:tc>
                  <a:txBody>
                    <a:bodyPr/>
                    <a:lstStyle/>
                    <a:p>
                      <a:pPr algn="ctr"/>
                      <a:r>
                        <a:rPr lang="id-ID" sz="1400" dirty="0" smtClean="0"/>
                        <a:t>Uraian Kegiatan</a:t>
                      </a:r>
                      <a:endParaRPr lang="id-ID" sz="1400" dirty="0"/>
                    </a:p>
                  </a:txBody>
                  <a:tcPr/>
                </a:tc>
                <a:tc>
                  <a:txBody>
                    <a:bodyPr/>
                    <a:lstStyle/>
                    <a:p>
                      <a:pPr algn="ctr"/>
                      <a:r>
                        <a:rPr lang="id-ID" sz="1400" dirty="0" smtClean="0"/>
                        <a:t>Tanggal</a:t>
                      </a:r>
                      <a:endParaRPr lang="id-ID" sz="1400" dirty="0"/>
                    </a:p>
                  </a:txBody>
                  <a:tcPr/>
                </a:tc>
                <a:tc>
                  <a:txBody>
                    <a:bodyPr/>
                    <a:lstStyle/>
                    <a:p>
                      <a:pPr algn="ctr"/>
                      <a:r>
                        <a:rPr lang="id-ID" sz="1400" dirty="0" smtClean="0"/>
                        <a:t>Satuan Hasil</a:t>
                      </a:r>
                      <a:endParaRPr lang="id-ID" sz="1400" dirty="0"/>
                    </a:p>
                  </a:txBody>
                  <a:tcPr/>
                </a:tc>
                <a:tc>
                  <a:txBody>
                    <a:bodyPr/>
                    <a:lstStyle/>
                    <a:p>
                      <a:pPr algn="ctr"/>
                      <a:r>
                        <a:rPr lang="id-ID" sz="1400" dirty="0" smtClean="0"/>
                        <a:t>Jumlah Volume Kegiatan</a:t>
                      </a:r>
                      <a:endParaRPr lang="id-ID" sz="1400" dirty="0"/>
                    </a:p>
                  </a:txBody>
                  <a:tcPr/>
                </a:tc>
                <a:tc>
                  <a:txBody>
                    <a:bodyPr/>
                    <a:lstStyle/>
                    <a:p>
                      <a:pPr algn="ctr"/>
                      <a:r>
                        <a:rPr lang="id-ID" sz="1400" dirty="0" smtClean="0"/>
                        <a:t>Angka Kredit</a:t>
                      </a:r>
                      <a:endParaRPr lang="id-ID"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400" dirty="0" smtClean="0"/>
                        <a:t>Jumlah Angka Kredit</a:t>
                      </a:r>
                    </a:p>
                    <a:p>
                      <a:pPr algn="ctr"/>
                      <a:endParaRPr lang="id-ID" sz="1400" dirty="0"/>
                    </a:p>
                  </a:txBody>
                  <a:tcPr/>
                </a:tc>
                <a:tc>
                  <a:txBody>
                    <a:bodyPr/>
                    <a:lstStyle/>
                    <a:p>
                      <a:pPr algn="ctr"/>
                      <a:r>
                        <a:rPr lang="id-ID" sz="1400" dirty="0" smtClean="0"/>
                        <a:t>Ket./</a:t>
                      </a:r>
                    </a:p>
                    <a:p>
                      <a:pPr algn="ctr"/>
                      <a:r>
                        <a:rPr lang="id-ID" sz="1400" dirty="0" smtClean="0"/>
                        <a:t>Bukti Fisik</a:t>
                      </a:r>
                      <a:endParaRPr lang="id-ID" sz="1400" dirty="0"/>
                    </a:p>
                  </a:txBody>
                  <a:tcPr/>
                </a:tc>
              </a:tr>
              <a:tr h="401839">
                <a:tc>
                  <a:txBody>
                    <a:bodyPr/>
                    <a:lstStyle/>
                    <a:p>
                      <a:r>
                        <a:rPr lang="id-ID" sz="1400" b="1" dirty="0" smtClean="0"/>
                        <a:t>1.</a:t>
                      </a:r>
                      <a:endParaRPr lang="id-ID" sz="1400" b="1" dirty="0"/>
                    </a:p>
                  </a:txBody>
                  <a:tcPr/>
                </a:tc>
                <a:tc gridSpan="7">
                  <a:txBody>
                    <a:bodyPr/>
                    <a:lstStyle/>
                    <a:p>
                      <a:r>
                        <a:rPr kumimoji="0" lang="id-ID" sz="1400" b="1" kern="1200" dirty="0" smtClean="0">
                          <a:solidFill>
                            <a:schemeClr val="dk1"/>
                          </a:solidFill>
                          <a:latin typeface="+mn-lt"/>
                          <a:ea typeface="+mn-ea"/>
                          <a:cs typeface="+mn-cs"/>
                        </a:rPr>
                        <a:t> Menjadi anggota dalam suatu Panitia/Badan  pada Perguruan Tinggi </a:t>
                      </a:r>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r>
              <a:tr h="401839">
                <a:tc>
                  <a:txBody>
                    <a:bodyPr/>
                    <a:lstStyle/>
                    <a:p>
                      <a:endParaRPr lang="id-ID" sz="1400"/>
                    </a:p>
                  </a:txBody>
                  <a:tcPr/>
                </a:tc>
                <a:tc>
                  <a:txBody>
                    <a:bodyPr/>
                    <a:lstStyle/>
                    <a:p>
                      <a:r>
                        <a:rPr lang="id-ID" sz="1400" dirty="0" smtClean="0"/>
                        <a:t>1.Ketua Dies Natalis Universitas .......................</a:t>
                      </a:r>
                    </a:p>
                    <a:p>
                      <a:endParaRPr lang="id-ID" sz="1400" b="1" dirty="0" smtClean="0"/>
                    </a:p>
                    <a:p>
                      <a:endParaRPr lang="id-ID" sz="1400" b="1" dirty="0" smtClean="0"/>
                    </a:p>
                    <a:p>
                      <a:endParaRPr lang="id-ID" sz="1400" b="1" dirty="0" smtClean="0"/>
                    </a:p>
                    <a:p>
                      <a:r>
                        <a:rPr lang="id-ID" sz="1400" b="0" dirty="0" smtClean="0"/>
                        <a:t>2.Ketua Tim</a:t>
                      </a:r>
                      <a:r>
                        <a:rPr lang="id-ID" sz="1400" b="0" baseline="0" dirty="0" smtClean="0"/>
                        <a:t> PJAD Perguruan Tinggi ..........................................</a:t>
                      </a:r>
                      <a:endParaRPr lang="id-ID" sz="1400" b="0" dirty="0"/>
                    </a:p>
                  </a:txBody>
                  <a:tcPr/>
                </a:tc>
                <a:tc>
                  <a:txBody>
                    <a:bodyPr/>
                    <a:lstStyle/>
                    <a:p>
                      <a:pPr algn="ctr"/>
                      <a:r>
                        <a:rPr lang="id-ID" sz="1400" dirty="0" smtClean="0"/>
                        <a:t>2010/</a:t>
                      </a:r>
                    </a:p>
                    <a:p>
                      <a:pPr algn="ctr"/>
                      <a:r>
                        <a:rPr lang="id-ID" sz="1400" dirty="0" smtClean="0"/>
                        <a:t>2011</a:t>
                      </a:r>
                    </a:p>
                    <a:p>
                      <a:pPr algn="ctr"/>
                      <a:endParaRPr lang="id-ID" sz="1400" dirty="0" smtClean="0"/>
                    </a:p>
                    <a:p>
                      <a:pPr algn="ctr"/>
                      <a:endParaRPr lang="id-ID" sz="1400" dirty="0" smtClean="0"/>
                    </a:p>
                    <a:p>
                      <a:pPr algn="ctr"/>
                      <a:endParaRPr lang="id-ID" sz="1400" dirty="0" smtClean="0"/>
                    </a:p>
                    <a:p>
                      <a:pPr algn="ctr"/>
                      <a:r>
                        <a:rPr lang="id-ID" sz="1400" dirty="0" smtClean="0"/>
                        <a:t>2011/</a:t>
                      </a:r>
                    </a:p>
                    <a:p>
                      <a:pPr algn="ctr"/>
                      <a:r>
                        <a:rPr lang="id-ID" sz="1400" dirty="0" smtClean="0"/>
                        <a:t>2012</a:t>
                      </a:r>
                      <a:endParaRPr lang="id-ID" sz="1400" dirty="0"/>
                    </a:p>
                  </a:txBody>
                  <a:tcPr/>
                </a:tc>
                <a:tc>
                  <a:txBody>
                    <a:bodyPr/>
                    <a:lstStyle/>
                    <a:p>
                      <a:pPr algn="ctr"/>
                      <a:r>
                        <a:rPr lang="id-ID" sz="1400" dirty="0" smtClean="0"/>
                        <a:t>3 sks/ thn</a:t>
                      </a:r>
                    </a:p>
                    <a:p>
                      <a:pPr algn="ctr"/>
                      <a:endParaRPr lang="id-ID" sz="1400" dirty="0" smtClean="0"/>
                    </a:p>
                    <a:p>
                      <a:pPr algn="ctr"/>
                      <a:endParaRPr lang="id-ID" sz="1400" dirty="0" smtClean="0"/>
                    </a:p>
                    <a:p>
                      <a:pPr algn="ctr"/>
                      <a:endParaRPr lang="id-ID" sz="1400" dirty="0" smtClean="0"/>
                    </a:p>
                    <a:p>
                      <a:pPr algn="ctr"/>
                      <a:r>
                        <a:rPr lang="id-ID" sz="1400" dirty="0" smtClean="0"/>
                        <a:t>3 sks/</a:t>
                      </a:r>
                    </a:p>
                    <a:p>
                      <a:pPr algn="ctr"/>
                      <a:r>
                        <a:rPr lang="id-ID" sz="1400" dirty="0" smtClean="0"/>
                        <a:t>thn</a:t>
                      </a:r>
                      <a:endParaRPr lang="id-ID" sz="1400" dirty="0"/>
                    </a:p>
                  </a:txBody>
                  <a:tcPr/>
                </a:tc>
                <a:tc>
                  <a:txBody>
                    <a:bodyPr/>
                    <a:lstStyle/>
                    <a:p>
                      <a:pPr algn="ctr"/>
                      <a:r>
                        <a:rPr lang="id-ID" sz="1400" baseline="0" dirty="0" smtClean="0"/>
                        <a:t>1</a:t>
                      </a:r>
                    </a:p>
                    <a:p>
                      <a:pPr algn="ctr"/>
                      <a:endParaRPr lang="id-ID" sz="1400" baseline="0" dirty="0" smtClean="0"/>
                    </a:p>
                    <a:p>
                      <a:pPr algn="ctr"/>
                      <a:endParaRPr lang="id-ID" sz="1400" baseline="0" dirty="0" smtClean="0"/>
                    </a:p>
                    <a:p>
                      <a:pPr algn="ctr"/>
                      <a:endParaRPr lang="id-ID" sz="1400" baseline="0" dirty="0" smtClean="0"/>
                    </a:p>
                    <a:p>
                      <a:pPr algn="ctr"/>
                      <a:endParaRPr lang="id-ID" sz="1400" baseline="0" dirty="0" smtClean="0"/>
                    </a:p>
                    <a:p>
                      <a:pPr algn="ctr"/>
                      <a:r>
                        <a:rPr lang="id-ID" sz="1400" baseline="0" dirty="0" smtClean="0"/>
                        <a:t>1 </a:t>
                      </a:r>
                      <a:endParaRPr lang="id-ID" sz="1400" dirty="0"/>
                    </a:p>
                  </a:txBody>
                  <a:tcPr/>
                </a:tc>
                <a:tc>
                  <a:txBody>
                    <a:bodyPr/>
                    <a:lstStyle/>
                    <a:p>
                      <a:pPr algn="ctr"/>
                      <a:r>
                        <a:rPr lang="id-ID" sz="1400" dirty="0" smtClean="0"/>
                        <a:t>3</a:t>
                      </a:r>
                    </a:p>
                    <a:p>
                      <a:pPr algn="ctr"/>
                      <a:endParaRPr lang="id-ID" sz="1400" dirty="0" smtClean="0"/>
                    </a:p>
                    <a:p>
                      <a:pPr algn="ctr"/>
                      <a:endParaRPr lang="id-ID" sz="1400" dirty="0" smtClean="0"/>
                    </a:p>
                    <a:p>
                      <a:pPr algn="ctr"/>
                      <a:endParaRPr lang="id-ID" sz="1400" dirty="0" smtClean="0"/>
                    </a:p>
                    <a:p>
                      <a:pPr algn="ctr"/>
                      <a:endParaRPr lang="id-ID" sz="1400" dirty="0" smtClean="0"/>
                    </a:p>
                    <a:p>
                      <a:pPr algn="ctr"/>
                      <a:r>
                        <a:rPr lang="id-ID" sz="1400" dirty="0" smtClean="0"/>
                        <a:t>3</a:t>
                      </a:r>
                      <a:endParaRPr lang="id-ID" sz="1400" dirty="0"/>
                    </a:p>
                  </a:txBody>
                  <a:tcPr/>
                </a:tc>
                <a:tc>
                  <a:txBody>
                    <a:bodyPr/>
                    <a:lstStyle/>
                    <a:p>
                      <a:pPr algn="ctr"/>
                      <a:r>
                        <a:rPr lang="id-ID" sz="1400" dirty="0" smtClean="0"/>
                        <a:t>3</a:t>
                      </a:r>
                    </a:p>
                    <a:p>
                      <a:pPr algn="ctr"/>
                      <a:endParaRPr lang="id-ID" sz="1400" dirty="0" smtClean="0"/>
                    </a:p>
                    <a:p>
                      <a:pPr algn="ctr"/>
                      <a:endParaRPr lang="id-ID" sz="1400" dirty="0" smtClean="0"/>
                    </a:p>
                    <a:p>
                      <a:pPr algn="ctr"/>
                      <a:endParaRPr lang="id-ID" sz="1400" dirty="0" smtClean="0"/>
                    </a:p>
                    <a:p>
                      <a:pPr algn="ctr"/>
                      <a:endParaRPr lang="id-ID" sz="1400" dirty="0" smtClean="0"/>
                    </a:p>
                    <a:p>
                      <a:pPr algn="ctr"/>
                      <a:r>
                        <a:rPr lang="id-ID" sz="1400" dirty="0" smtClean="0"/>
                        <a:t>3</a:t>
                      </a:r>
                      <a:endParaRPr lang="id-ID" sz="1400" dirty="0"/>
                    </a:p>
                  </a:txBody>
                  <a:tcPr/>
                </a:tc>
                <a:tc>
                  <a:txBody>
                    <a:bodyPr/>
                    <a:lstStyle/>
                    <a:p>
                      <a:r>
                        <a:rPr lang="id-ID" sz="1400" dirty="0" smtClean="0"/>
                        <a:t>VI.A.1/1</a:t>
                      </a:r>
                    </a:p>
                    <a:p>
                      <a:r>
                        <a:rPr lang="id-ID" sz="1400" dirty="0" smtClean="0"/>
                        <a:t>SK Penugasan asli dan Bukti Kinerja</a:t>
                      </a:r>
                      <a:r>
                        <a:rPr lang="id-ID" sz="1400" baseline="0" dirty="0" smtClean="0"/>
                        <a:t> (</a:t>
                      </a:r>
                      <a:r>
                        <a:rPr lang="id-ID" sz="1400" dirty="0" smtClean="0"/>
                        <a:t>SKTMT)</a:t>
                      </a:r>
                    </a:p>
                    <a:p>
                      <a:r>
                        <a:rPr lang="id-ID" sz="1400" dirty="0" smtClean="0"/>
                        <a:t>VI.A.1/1</a:t>
                      </a:r>
                    </a:p>
                    <a:p>
                      <a:r>
                        <a:rPr lang="id-ID" sz="1400" dirty="0" smtClean="0"/>
                        <a:t>SK Penugasan asli dan Bukti Kinerja</a:t>
                      </a:r>
                      <a:r>
                        <a:rPr lang="id-ID" sz="1400" baseline="0" dirty="0" smtClean="0"/>
                        <a:t> (</a:t>
                      </a:r>
                      <a:r>
                        <a:rPr lang="id-ID" sz="1400" dirty="0" smtClean="0"/>
                        <a:t>SKTMT)</a:t>
                      </a:r>
                    </a:p>
                  </a:txBody>
                  <a:tcPr/>
                </a:tc>
              </a:tr>
              <a:tr h="151478">
                <a:tc>
                  <a:txBody>
                    <a:bodyPr/>
                    <a:lstStyle/>
                    <a:p>
                      <a:endParaRPr lang="id-ID" sz="1400" dirty="0"/>
                    </a:p>
                  </a:txBody>
                  <a:tcPr/>
                </a:tc>
                <a:tc>
                  <a:txBody>
                    <a:bodyPr/>
                    <a:lstStyle/>
                    <a:p>
                      <a:r>
                        <a:rPr lang="id-ID" sz="1400" b="1" dirty="0" smtClean="0"/>
                        <a:t>Total 1.</a:t>
                      </a:r>
                      <a:endParaRPr lang="id-ID" sz="1400" b="1" dirty="0"/>
                    </a:p>
                  </a:txBody>
                  <a:tcPr/>
                </a:tc>
                <a:tc>
                  <a:txBody>
                    <a:bodyPr/>
                    <a:lstStyle/>
                    <a:p>
                      <a:endParaRPr lang="id-ID" sz="1400" b="1" dirty="0"/>
                    </a:p>
                  </a:txBody>
                  <a:tcPr/>
                </a:tc>
                <a:tc>
                  <a:txBody>
                    <a:bodyPr/>
                    <a:lstStyle/>
                    <a:p>
                      <a:pPr algn="ctr"/>
                      <a:endParaRPr lang="id-ID" sz="1400" b="1" dirty="0"/>
                    </a:p>
                  </a:txBody>
                  <a:tcPr/>
                </a:tc>
                <a:tc>
                  <a:txBody>
                    <a:bodyPr/>
                    <a:lstStyle/>
                    <a:p>
                      <a:pPr algn="ctr"/>
                      <a:endParaRPr lang="id-ID" sz="1400" b="1" dirty="0"/>
                    </a:p>
                  </a:txBody>
                  <a:tcPr/>
                </a:tc>
                <a:tc>
                  <a:txBody>
                    <a:bodyPr/>
                    <a:lstStyle/>
                    <a:p>
                      <a:pPr algn="ctr"/>
                      <a:endParaRPr lang="id-ID" sz="1400" b="1" dirty="0"/>
                    </a:p>
                  </a:txBody>
                  <a:tcPr/>
                </a:tc>
                <a:tc>
                  <a:txBody>
                    <a:bodyPr/>
                    <a:lstStyle/>
                    <a:p>
                      <a:pPr algn="ctr"/>
                      <a:r>
                        <a:rPr lang="id-ID" sz="1400" b="1" dirty="0" smtClean="0"/>
                        <a:t>6</a:t>
                      </a:r>
                      <a:endParaRPr lang="id-ID" sz="1400" b="1" dirty="0"/>
                    </a:p>
                  </a:txBody>
                  <a:tcPr/>
                </a:tc>
                <a:tc>
                  <a:txBody>
                    <a:bodyPr/>
                    <a:lstStyle/>
                    <a:p>
                      <a:endParaRPr lang="id-ID" sz="1400" dirty="0" smtClean="0"/>
                    </a:p>
                  </a:txBody>
                  <a:tcPr/>
                </a:tc>
              </a:tr>
              <a:tr h="151478">
                <a:tc>
                  <a:txBody>
                    <a:bodyPr/>
                    <a:lstStyle/>
                    <a:p>
                      <a:r>
                        <a:rPr lang="id-ID" sz="1400" b="1" dirty="0" smtClean="0"/>
                        <a:t>2.</a:t>
                      </a:r>
                      <a:endParaRPr lang="id-ID" sz="1400" b="1" dirty="0"/>
                    </a:p>
                  </a:txBody>
                  <a:tcPr/>
                </a:tc>
                <a:tc gridSpan="7">
                  <a:txBody>
                    <a:bodyPr/>
                    <a:lstStyle/>
                    <a:p>
                      <a:r>
                        <a:rPr kumimoji="0" lang="id-ID" sz="1400" b="1" kern="1200" dirty="0" smtClean="0">
                          <a:solidFill>
                            <a:schemeClr val="dk1"/>
                          </a:solidFill>
                          <a:latin typeface="+mn-lt"/>
                          <a:ea typeface="+mn-ea"/>
                          <a:cs typeface="+mn-cs"/>
                        </a:rPr>
                        <a:t>Menjadi anggota organisasi profesi </a:t>
                      </a:r>
                      <a:endParaRPr lang="id-ID" sz="1400" b="1" dirty="0"/>
                    </a:p>
                  </a:txBody>
                  <a:tcPr/>
                </a:tc>
                <a:tc hMerge="1">
                  <a:txBody>
                    <a:bodyPr/>
                    <a:lstStyle/>
                    <a:p>
                      <a:pPr algn="ctr"/>
                      <a:endParaRPr lang="id-ID" sz="1400" b="0" dirty="0"/>
                    </a:p>
                  </a:txBody>
                  <a:tcPr/>
                </a:tc>
                <a:tc hMerge="1">
                  <a:txBody>
                    <a:bodyPr/>
                    <a:lstStyle/>
                    <a:p>
                      <a:pPr algn="ctr"/>
                      <a:endParaRPr lang="id-ID" sz="1400" b="0" dirty="0"/>
                    </a:p>
                  </a:txBody>
                  <a:tcPr/>
                </a:tc>
                <a:tc hMerge="1">
                  <a:txBody>
                    <a:bodyPr/>
                    <a:lstStyle/>
                    <a:p>
                      <a:pPr algn="ctr"/>
                      <a:endParaRPr lang="id-ID" sz="1400" b="0" dirty="0"/>
                    </a:p>
                  </a:txBody>
                  <a:tcPr/>
                </a:tc>
                <a:tc hMerge="1">
                  <a:txBody>
                    <a:bodyPr/>
                    <a:lstStyle/>
                    <a:p>
                      <a:pPr algn="ctr"/>
                      <a:endParaRPr lang="id-ID" sz="1400" b="0" dirty="0"/>
                    </a:p>
                  </a:txBody>
                  <a:tcPr/>
                </a:tc>
                <a:tc hMerge="1">
                  <a:txBody>
                    <a:bodyPr/>
                    <a:lstStyle/>
                    <a:p>
                      <a:pPr algn="ctr"/>
                      <a:endParaRPr lang="id-ID" sz="1400" b="0" dirty="0"/>
                    </a:p>
                  </a:txBody>
                  <a:tcPr/>
                </a:tc>
                <a:tc hMerge="1">
                  <a:txBody>
                    <a:bodyPr/>
                    <a:lstStyle/>
                    <a:p>
                      <a:endParaRPr lang="id-ID" sz="1400" b="1" dirty="0"/>
                    </a:p>
                  </a:txBody>
                  <a:tcPr/>
                </a:tc>
              </a:tr>
              <a:tr h="151478">
                <a:tc>
                  <a:txBody>
                    <a:bodyPr/>
                    <a:lstStyle/>
                    <a:p>
                      <a:endParaRPr lang="id-ID" sz="1400" dirty="0"/>
                    </a:p>
                  </a:txBody>
                  <a:tcPr/>
                </a:tc>
                <a:tc>
                  <a:txBody>
                    <a:bodyPr/>
                    <a:lstStyle/>
                    <a:p>
                      <a:r>
                        <a:rPr lang="id-ID" sz="1400" b="0" dirty="0" smtClean="0"/>
                        <a:t>1.Ketua PERAGI Nasional</a:t>
                      </a:r>
                      <a:endParaRPr lang="id-ID" sz="1400" b="0" dirty="0"/>
                    </a:p>
                  </a:txBody>
                  <a:tcPr/>
                </a:tc>
                <a:tc>
                  <a:txBody>
                    <a:bodyPr/>
                    <a:lstStyle/>
                    <a:p>
                      <a:pPr algn="ctr"/>
                      <a:r>
                        <a:rPr lang="id-ID" sz="1400" b="0" dirty="0" smtClean="0"/>
                        <a:t>2010/</a:t>
                      </a:r>
                    </a:p>
                    <a:p>
                      <a:pPr algn="ctr"/>
                      <a:r>
                        <a:rPr lang="id-ID" sz="1400" b="0" dirty="0" smtClean="0"/>
                        <a:t>2013</a:t>
                      </a:r>
                      <a:endParaRPr lang="id-ID" sz="1400" b="0" dirty="0"/>
                    </a:p>
                  </a:txBody>
                  <a:tcPr/>
                </a:tc>
                <a:tc>
                  <a:txBody>
                    <a:bodyPr/>
                    <a:lstStyle/>
                    <a:p>
                      <a:pPr algn="ctr"/>
                      <a:r>
                        <a:rPr lang="id-ID" sz="1400" b="0" dirty="0" smtClean="0"/>
                        <a:t>1,5 sks/ periode</a:t>
                      </a:r>
                      <a:endParaRPr lang="id-ID" sz="1400" b="0" dirty="0"/>
                    </a:p>
                  </a:txBody>
                  <a:tcPr/>
                </a:tc>
                <a:tc>
                  <a:txBody>
                    <a:bodyPr/>
                    <a:lstStyle/>
                    <a:p>
                      <a:pPr algn="ctr"/>
                      <a:r>
                        <a:rPr lang="id-ID" sz="1400" b="0" dirty="0" smtClean="0"/>
                        <a:t>1</a:t>
                      </a:r>
                      <a:endParaRPr lang="id-ID" sz="1400" b="0" dirty="0"/>
                    </a:p>
                  </a:txBody>
                  <a:tcPr/>
                </a:tc>
                <a:tc>
                  <a:txBody>
                    <a:bodyPr/>
                    <a:lstStyle/>
                    <a:p>
                      <a:pPr algn="ctr"/>
                      <a:r>
                        <a:rPr lang="id-ID" sz="1400" b="0" dirty="0" smtClean="0"/>
                        <a:t>1,5</a:t>
                      </a:r>
                      <a:endParaRPr lang="id-ID" sz="1400" b="0" dirty="0"/>
                    </a:p>
                  </a:txBody>
                  <a:tcPr/>
                </a:tc>
                <a:tc>
                  <a:txBody>
                    <a:bodyPr/>
                    <a:lstStyle/>
                    <a:p>
                      <a:pPr algn="ctr"/>
                      <a:r>
                        <a:rPr lang="id-ID" sz="1400" b="0" dirty="0" smtClean="0"/>
                        <a:t>1,5</a:t>
                      </a:r>
                      <a:endParaRPr lang="id-ID" sz="1400" b="0" dirty="0"/>
                    </a:p>
                  </a:txBody>
                  <a:tcPr/>
                </a:tc>
                <a:tc>
                  <a:txBody>
                    <a:bodyPr/>
                    <a:lstStyle/>
                    <a:p>
                      <a:r>
                        <a:rPr lang="id-ID" sz="1400" b="0" dirty="0" smtClean="0"/>
                        <a:t>VI.C.2.a/1</a:t>
                      </a:r>
                    </a:p>
                    <a:p>
                      <a:pPr marL="0" marR="0" indent="0" algn="l" defTabSz="914400" rtl="0" eaLnBrk="1" fontAlgn="auto" latinLnBrk="0" hangingPunct="1">
                        <a:lnSpc>
                          <a:spcPct val="100000"/>
                        </a:lnSpc>
                        <a:spcBef>
                          <a:spcPts val="0"/>
                        </a:spcBef>
                        <a:spcAft>
                          <a:spcPts val="0"/>
                        </a:spcAft>
                        <a:buClrTx/>
                        <a:buSzTx/>
                        <a:buFontTx/>
                        <a:buNone/>
                        <a:tabLst/>
                        <a:defRPr/>
                      </a:pPr>
                      <a:r>
                        <a:rPr lang="id-ID" sz="1400" dirty="0" smtClean="0"/>
                        <a:t>SK Penugasan asli dan Bukti Kinerja</a:t>
                      </a:r>
                      <a:r>
                        <a:rPr lang="id-ID" sz="1400" baseline="0" dirty="0" smtClean="0"/>
                        <a:t> (</a:t>
                      </a:r>
                      <a:r>
                        <a:rPr lang="id-ID" sz="1400" dirty="0" smtClean="0"/>
                        <a:t>SKTMT)</a:t>
                      </a:r>
                    </a:p>
                  </a:txBody>
                  <a:tcPr/>
                </a:tc>
              </a:tr>
              <a:tr h="0">
                <a:tc>
                  <a:txBody>
                    <a:bodyPr/>
                    <a:lstStyle/>
                    <a:p>
                      <a:endParaRPr lang="id-ID" sz="1400" dirty="0"/>
                    </a:p>
                  </a:txBody>
                  <a:tcPr/>
                </a:tc>
                <a:tc>
                  <a:txBody>
                    <a:bodyPr/>
                    <a:lstStyle/>
                    <a:p>
                      <a:r>
                        <a:rPr lang="id-ID" sz="1400" b="1" dirty="0" smtClean="0"/>
                        <a:t>Total Penunjang</a:t>
                      </a:r>
                      <a:endParaRPr lang="id-ID" sz="1400" b="1" dirty="0"/>
                    </a:p>
                  </a:txBody>
                  <a:tcPr/>
                </a:tc>
                <a:tc>
                  <a:txBody>
                    <a:bodyPr/>
                    <a:lstStyle/>
                    <a:p>
                      <a:endParaRPr lang="id-ID" sz="1400" dirty="0"/>
                    </a:p>
                  </a:txBody>
                  <a:tcPr/>
                </a:tc>
                <a:tc>
                  <a:txBody>
                    <a:bodyPr/>
                    <a:lstStyle/>
                    <a:p>
                      <a:endParaRPr lang="id-ID" sz="1400" dirty="0"/>
                    </a:p>
                  </a:txBody>
                  <a:tcPr/>
                </a:tc>
                <a:tc>
                  <a:txBody>
                    <a:bodyPr/>
                    <a:lstStyle/>
                    <a:p>
                      <a:endParaRPr lang="id-ID" sz="1400" dirty="0"/>
                    </a:p>
                  </a:txBody>
                  <a:tcPr/>
                </a:tc>
                <a:tc>
                  <a:txBody>
                    <a:bodyPr/>
                    <a:lstStyle/>
                    <a:p>
                      <a:pPr algn="ctr"/>
                      <a:endParaRPr lang="id-ID" sz="1400" dirty="0"/>
                    </a:p>
                  </a:txBody>
                  <a:tcPr/>
                </a:tc>
                <a:tc>
                  <a:txBody>
                    <a:bodyPr/>
                    <a:lstStyle/>
                    <a:p>
                      <a:pPr algn="ctr"/>
                      <a:r>
                        <a:rPr lang="id-ID" sz="1400" dirty="0" smtClean="0"/>
                        <a:t>7,5</a:t>
                      </a:r>
                      <a:endParaRPr lang="id-ID" sz="1400" dirty="0"/>
                    </a:p>
                  </a:txBody>
                  <a:tcPr/>
                </a:tc>
                <a:tc>
                  <a:txBody>
                    <a:bodyPr/>
                    <a:lstStyle/>
                    <a:p>
                      <a:endParaRPr lang="id-ID" sz="1400" dirty="0"/>
                    </a:p>
                  </a:txBody>
                  <a:tcPr/>
                </a:tc>
              </a:tr>
            </a:tbl>
          </a:graphicData>
        </a:graphic>
      </p:graphicFrame>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108BC9-7E21-46EE-9DA1-A4B4CB722597}" type="slidenum">
              <a:rPr lang="en-US"/>
              <a:pPr/>
              <a:t>33</a:t>
            </a:fld>
            <a:endParaRPr lang="en-US" dirty="0"/>
          </a:p>
        </p:txBody>
      </p:sp>
      <p:sp>
        <p:nvSpPr>
          <p:cNvPr id="6" name="Rectangle 5"/>
          <p:cNvSpPr/>
          <p:nvPr/>
        </p:nvSpPr>
        <p:spPr>
          <a:xfrm>
            <a:off x="428596" y="500042"/>
            <a:ext cx="8358246" cy="6186309"/>
          </a:xfrm>
          <a:prstGeom prst="rect">
            <a:avLst/>
          </a:prstGeom>
        </p:spPr>
        <p:txBody>
          <a:bodyPr wrap="square">
            <a:spAutoFit/>
          </a:bodyPr>
          <a:lstStyle/>
          <a:p>
            <a:r>
              <a:rPr lang="id-ID" b="1" dirty="0" smtClean="0"/>
              <a:t>Pasal 17</a:t>
            </a:r>
          </a:p>
          <a:p>
            <a:pPr marL="342900" indent="-342900">
              <a:buAutoNum type="arabicParenBoth"/>
            </a:pPr>
            <a:r>
              <a:rPr lang="id-ID" dirty="0" smtClean="0"/>
              <a:t>Setiap usul penetapan angka kredit </a:t>
            </a:r>
            <a:r>
              <a:rPr lang="id-ID" b="1" dirty="0" smtClean="0"/>
              <a:t>harus dinilai</a:t>
            </a:r>
            <a:r>
              <a:rPr lang="id-ID" dirty="0" smtClean="0"/>
              <a:t>  secara </a:t>
            </a:r>
            <a:r>
              <a:rPr lang="fi-FI" dirty="0" smtClean="0"/>
              <a:t>seksama oleh Tim </a:t>
            </a:r>
            <a:r>
              <a:rPr lang="id-ID" dirty="0" smtClean="0"/>
              <a:t>   </a:t>
            </a:r>
          </a:p>
          <a:p>
            <a:pPr marL="342900" indent="-342900"/>
            <a:r>
              <a:rPr lang="id-ID" dirty="0" smtClean="0"/>
              <a:t>      </a:t>
            </a:r>
            <a:r>
              <a:rPr lang="fi-FI" dirty="0" smtClean="0"/>
              <a:t>Penilai Jabatan Akademik Dosen</a:t>
            </a:r>
            <a:r>
              <a:rPr lang="id-ID" dirty="0" smtClean="0"/>
              <a:t> </a:t>
            </a:r>
            <a:r>
              <a:rPr lang="sv-SE" dirty="0" smtClean="0"/>
              <a:t>berdasarkan rincian kegiatan dan nilai angka kredit</a:t>
            </a:r>
            <a:r>
              <a:rPr lang="id-ID" dirty="0" smtClean="0"/>
              <a:t> sebagaimana tercantum dalam </a:t>
            </a:r>
            <a:r>
              <a:rPr lang="id-ID" b="1" dirty="0" smtClean="0"/>
              <a:t>Lampiran I</a:t>
            </a:r>
            <a:r>
              <a:rPr lang="id-ID" dirty="0" smtClean="0"/>
              <a:t> Peraturan </a:t>
            </a:r>
            <a:r>
              <a:rPr lang="es-ES" dirty="0" err="1" smtClean="0"/>
              <a:t>Menteri</a:t>
            </a:r>
            <a:r>
              <a:rPr lang="es-ES" dirty="0" smtClean="0"/>
              <a:t> </a:t>
            </a:r>
            <a:r>
              <a:rPr lang="es-ES" dirty="0" err="1" smtClean="0"/>
              <a:t>Pendayagunaan</a:t>
            </a:r>
            <a:r>
              <a:rPr lang="es-ES" dirty="0" smtClean="0"/>
              <a:t>  </a:t>
            </a:r>
            <a:r>
              <a:rPr lang="es-ES" dirty="0" err="1" smtClean="0"/>
              <a:t>Aparatur</a:t>
            </a:r>
            <a:r>
              <a:rPr lang="es-ES" dirty="0" smtClean="0"/>
              <a:t> Negara dan </a:t>
            </a:r>
            <a:r>
              <a:rPr lang="es-ES" dirty="0" err="1" smtClean="0"/>
              <a:t>Reformasi</a:t>
            </a:r>
            <a:r>
              <a:rPr lang="id-ID" dirty="0" smtClean="0"/>
              <a:t> Birokrasi Nomor 17 Tahun 2013, sebagaimana telah diubah dengan Peraturan Menteri Pendayagunaan </a:t>
            </a:r>
          </a:p>
          <a:p>
            <a:r>
              <a:rPr lang="id-ID" dirty="0" smtClean="0"/>
              <a:t>      Aparatur Negara dan Reformasi Birokrasi Republik </a:t>
            </a:r>
            <a:r>
              <a:rPr lang="pt-BR" dirty="0" smtClean="0"/>
              <a:t>Indonesia Nomor 46 </a:t>
            </a:r>
            <a:r>
              <a:rPr lang="id-ID" dirty="0" smtClean="0"/>
              <a:t>     </a:t>
            </a:r>
          </a:p>
          <a:p>
            <a:r>
              <a:rPr lang="id-ID" dirty="0" smtClean="0"/>
              <a:t>      </a:t>
            </a:r>
            <a:r>
              <a:rPr lang="pt-BR" dirty="0" smtClean="0"/>
              <a:t>Tahun 2013. </a:t>
            </a:r>
          </a:p>
          <a:p>
            <a:pPr marL="342900" indent="-342900">
              <a:buAutoNum type="arabicParenBoth" startAt="2"/>
            </a:pPr>
            <a:r>
              <a:rPr lang="id-ID" dirty="0" smtClean="0"/>
              <a:t>Hasil penilaian sebagaimana dimaksud pada ayat (1) disampaikan kepada </a:t>
            </a:r>
          </a:p>
          <a:p>
            <a:pPr marL="342900" indent="-342900"/>
            <a:r>
              <a:rPr lang="id-ID" dirty="0" smtClean="0"/>
              <a:t>       pejabat yang berwenang menetapkan angka kredit untuk ditetapkan angka kreditnya.</a:t>
            </a:r>
          </a:p>
          <a:p>
            <a:endParaRPr lang="id-ID" b="1" dirty="0" smtClean="0"/>
          </a:p>
          <a:p>
            <a:r>
              <a:rPr lang="id-ID" b="1" dirty="0" smtClean="0"/>
              <a:t>Pasal 18</a:t>
            </a:r>
          </a:p>
          <a:p>
            <a:pPr marL="342900" indent="-342900">
              <a:buAutoNum type="arabicParenBoth"/>
            </a:pPr>
            <a:r>
              <a:rPr lang="id-ID" dirty="0" smtClean="0"/>
              <a:t>Penilaian dan penetapan angka kredit dilakukan paling </a:t>
            </a:r>
            <a:r>
              <a:rPr lang="nb-NO" b="1" dirty="0" smtClean="0"/>
              <a:t>kurang 1 (satu) kali</a:t>
            </a:r>
            <a:r>
              <a:rPr lang="nb-NO" dirty="0" smtClean="0"/>
              <a:t> dalam setahun.</a:t>
            </a:r>
          </a:p>
          <a:p>
            <a:r>
              <a:rPr lang="fi-FI" dirty="0" smtClean="0"/>
              <a:t>(2) Penetapan angka kredit untuk kenaikan pangkat Dosen </a:t>
            </a:r>
            <a:r>
              <a:rPr lang="id-ID" dirty="0" smtClean="0"/>
              <a:t>dilakukan paling </a:t>
            </a:r>
          </a:p>
          <a:p>
            <a:r>
              <a:rPr lang="id-ID" dirty="0" smtClean="0"/>
              <a:t>       kurang  </a:t>
            </a:r>
            <a:r>
              <a:rPr lang="id-ID" b="1" dirty="0" smtClean="0"/>
              <a:t>2 (dua) kali dalam setahun</a:t>
            </a:r>
            <a:r>
              <a:rPr lang="id-ID" dirty="0" smtClean="0"/>
              <a:t>, yaitu 3 (tiga) bulan sebelum periode </a:t>
            </a:r>
          </a:p>
          <a:p>
            <a:r>
              <a:rPr lang="id-ID" dirty="0" smtClean="0"/>
              <a:t>       kenaikan pangkat Pegawai  Negeri Sipil dengan ketentuan  sebagai berikut:</a:t>
            </a:r>
          </a:p>
          <a:p>
            <a:r>
              <a:rPr lang="id-ID" dirty="0" smtClean="0"/>
              <a:t>       a. Untuk kenaikan pangkat periode </a:t>
            </a:r>
            <a:r>
              <a:rPr lang="id-ID" b="1" dirty="0" smtClean="0"/>
              <a:t>April</a:t>
            </a:r>
            <a:r>
              <a:rPr lang="id-ID" dirty="0" smtClean="0"/>
              <a:t>, angka kredit </a:t>
            </a:r>
            <a:r>
              <a:rPr lang="sv-SE" dirty="0" smtClean="0"/>
              <a:t>ditetapkan paling </a:t>
            </a:r>
            <a:endParaRPr lang="id-ID" dirty="0" smtClean="0"/>
          </a:p>
          <a:p>
            <a:r>
              <a:rPr lang="id-ID" dirty="0" smtClean="0"/>
              <a:t>            </a:t>
            </a:r>
            <a:r>
              <a:rPr lang="sv-SE" dirty="0" smtClean="0"/>
              <a:t>lambat pada bulan Januari tahun</a:t>
            </a:r>
            <a:r>
              <a:rPr lang="id-ID" dirty="0" smtClean="0"/>
              <a:t> yang bersangkutan; dan  </a:t>
            </a:r>
          </a:p>
          <a:p>
            <a:r>
              <a:rPr lang="id-ID" dirty="0" smtClean="0"/>
              <a:t>       </a:t>
            </a:r>
            <a:r>
              <a:rPr lang="da-DK" dirty="0" smtClean="0"/>
              <a:t>b. Untuk kenaikan pangkat periode </a:t>
            </a:r>
            <a:r>
              <a:rPr lang="da-DK" b="1" dirty="0" smtClean="0"/>
              <a:t>Oktober</a:t>
            </a:r>
            <a:r>
              <a:rPr lang="da-DK" dirty="0" smtClean="0"/>
              <a:t>, angka kredit</a:t>
            </a:r>
            <a:r>
              <a:rPr lang="id-ID" dirty="0" smtClean="0"/>
              <a:t> ditetapkan </a:t>
            </a:r>
          </a:p>
          <a:p>
            <a:r>
              <a:rPr lang="id-ID" dirty="0" smtClean="0"/>
              <a:t>            paling lambat pada bulan Juli tahun yang bersangkutan. </a:t>
            </a:r>
            <a:endParaRPr lang="id-ID" dirty="0"/>
          </a:p>
        </p:txBody>
      </p:sp>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108BC9-7E21-46EE-9DA1-A4B4CB722597}" type="slidenum">
              <a:rPr lang="en-US"/>
              <a:pPr/>
              <a:t>34</a:t>
            </a:fld>
            <a:endParaRPr lang="en-US" dirty="0"/>
          </a:p>
        </p:txBody>
      </p:sp>
      <p:sp>
        <p:nvSpPr>
          <p:cNvPr id="3" name="Rectangle 2"/>
          <p:cNvSpPr/>
          <p:nvPr/>
        </p:nvSpPr>
        <p:spPr>
          <a:xfrm>
            <a:off x="357158" y="1071546"/>
            <a:ext cx="8501122" cy="4431983"/>
          </a:xfrm>
          <a:prstGeom prst="rect">
            <a:avLst/>
          </a:prstGeom>
        </p:spPr>
        <p:txBody>
          <a:bodyPr wrap="square">
            <a:spAutoFit/>
          </a:bodyPr>
          <a:lstStyle/>
          <a:p>
            <a:r>
              <a:rPr lang="id-ID" sz="2400" b="1" dirty="0" smtClean="0"/>
              <a:t>Pasal 19</a:t>
            </a:r>
          </a:p>
          <a:p>
            <a:endParaRPr lang="id-ID" dirty="0" smtClean="0"/>
          </a:p>
          <a:p>
            <a:pPr marL="457200" indent="-457200">
              <a:buAutoNum type="arabicParenBoth"/>
            </a:pPr>
            <a:r>
              <a:rPr lang="id-ID" sz="2000" dirty="0" smtClean="0"/>
              <a:t>Penetapan angka kredit sebagaimana dimaksud dalam Pasal 17 ayat    </a:t>
            </a:r>
          </a:p>
          <a:p>
            <a:pPr marL="457200" indent="-457200"/>
            <a:r>
              <a:rPr lang="id-ID" sz="2000" dirty="0" smtClean="0"/>
              <a:t>        (2) ditetapkan oleh pejabat yang berwenang menetapkan angka kredit, dibuat  menurut contoh formulir sebagaimana tercantum dalam L</a:t>
            </a:r>
            <a:r>
              <a:rPr lang="id-ID" sz="2000" b="1" dirty="0" smtClean="0"/>
              <a:t>ampiran VIII</a:t>
            </a:r>
            <a:r>
              <a:rPr lang="id-ID" sz="2000" dirty="0" smtClean="0"/>
              <a:t> yang merupakan bagian tidak terpisahkan dari Peraturan Bersama ini.</a:t>
            </a:r>
          </a:p>
          <a:p>
            <a:pPr marL="457200" indent="-457200">
              <a:buAutoNum type="arabicParenBoth" startAt="2"/>
            </a:pPr>
            <a:r>
              <a:rPr lang="fi-FI" sz="2000" b="1" dirty="0" smtClean="0"/>
              <a:t>Asli Penetapan Angka Kredit</a:t>
            </a:r>
            <a:r>
              <a:rPr lang="fi-FI" sz="2000" dirty="0" smtClean="0"/>
              <a:t> disampaikan kepada Kepala </a:t>
            </a:r>
            <a:r>
              <a:rPr lang="id-ID" sz="2000" dirty="0" smtClean="0"/>
              <a:t>Badan </a:t>
            </a:r>
          </a:p>
          <a:p>
            <a:pPr marL="457200" indent="-457200"/>
            <a:r>
              <a:rPr lang="id-ID" sz="2000" dirty="0" smtClean="0"/>
              <a:t>       Kepegawaian Negara, dan </a:t>
            </a:r>
            <a:r>
              <a:rPr lang="id-ID" sz="2000" b="1" dirty="0" smtClean="0"/>
              <a:t>tembusannya</a:t>
            </a:r>
            <a:r>
              <a:rPr lang="id-ID" sz="2000" dirty="0" smtClean="0"/>
              <a:t> disampaikan kepada: </a:t>
            </a:r>
          </a:p>
          <a:p>
            <a:r>
              <a:rPr lang="id-ID" sz="2000" dirty="0" smtClean="0"/>
              <a:t>       a. Dosen yang bersangkutan;</a:t>
            </a:r>
          </a:p>
          <a:p>
            <a:r>
              <a:rPr lang="id-ID" sz="2000" dirty="0" smtClean="0"/>
              <a:t>       </a:t>
            </a:r>
            <a:r>
              <a:rPr lang="sv-SE" sz="2000" dirty="0" smtClean="0"/>
              <a:t>b. Sekretaris Tim Penilai yang bersangkutan;</a:t>
            </a:r>
          </a:p>
          <a:p>
            <a:r>
              <a:rPr lang="id-ID" sz="2000" dirty="0" smtClean="0"/>
              <a:t>       c. Kepala Biro/Sekretaris Direktorat Jenderal yang membidangi </a:t>
            </a:r>
          </a:p>
          <a:p>
            <a:r>
              <a:rPr lang="id-ID" sz="2000" dirty="0" smtClean="0"/>
              <a:t>           pendidikan, penelitian, dan pengabdian kepada masyarakat; dan </a:t>
            </a:r>
          </a:p>
          <a:p>
            <a:r>
              <a:rPr lang="id-ID" sz="2000" dirty="0" smtClean="0"/>
              <a:t>      d. Pejabat lain yang dianggap perlu. </a:t>
            </a:r>
            <a:endParaRPr lang="id-ID" sz="2000" dirty="0"/>
          </a:p>
        </p:txBody>
      </p:sp>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108BC9-7E21-46EE-9DA1-A4B4CB722597}" type="slidenum">
              <a:rPr lang="en-US"/>
              <a:pPr/>
              <a:t>35</a:t>
            </a:fld>
            <a:endParaRPr lang="en-US" dirty="0"/>
          </a:p>
        </p:txBody>
      </p:sp>
      <p:grpSp>
        <p:nvGrpSpPr>
          <p:cNvPr id="5" name="Group 4"/>
          <p:cNvGrpSpPr/>
          <p:nvPr/>
        </p:nvGrpSpPr>
        <p:grpSpPr>
          <a:xfrm>
            <a:off x="0" y="0"/>
            <a:ext cx="9144000" cy="6858000"/>
            <a:chOff x="0" y="0"/>
            <a:chExt cx="9144000" cy="6858000"/>
          </a:xfrm>
        </p:grpSpPr>
        <p:pic>
          <p:nvPicPr>
            <p:cNvPr id="99330" name="Picture 2"/>
            <p:cNvPicPr>
              <a:picLocks noChangeAspect="1" noChangeArrowheads="1"/>
            </p:cNvPicPr>
            <p:nvPr/>
          </p:nvPicPr>
          <p:blipFill>
            <a:blip r:embed="rId2"/>
            <a:srcRect/>
            <a:stretch>
              <a:fillRect/>
            </a:stretch>
          </p:blipFill>
          <p:spPr bwMode="auto">
            <a:xfrm>
              <a:off x="0" y="0"/>
              <a:ext cx="9144000" cy="4714884"/>
            </a:xfrm>
            <a:prstGeom prst="rect">
              <a:avLst/>
            </a:prstGeom>
            <a:noFill/>
            <a:ln w="9525">
              <a:noFill/>
              <a:miter lim="800000"/>
              <a:headEnd/>
              <a:tailEnd/>
            </a:ln>
            <a:effectLst/>
          </p:spPr>
        </p:pic>
        <p:pic>
          <p:nvPicPr>
            <p:cNvPr id="99331" name="Picture 3"/>
            <p:cNvPicPr>
              <a:picLocks noChangeAspect="1" noChangeArrowheads="1"/>
            </p:cNvPicPr>
            <p:nvPr/>
          </p:nvPicPr>
          <p:blipFill>
            <a:blip r:embed="rId3"/>
            <a:srcRect/>
            <a:stretch>
              <a:fillRect/>
            </a:stretch>
          </p:blipFill>
          <p:spPr bwMode="auto">
            <a:xfrm>
              <a:off x="101278" y="4643446"/>
              <a:ext cx="8899877" cy="2214554"/>
            </a:xfrm>
            <a:prstGeom prst="rect">
              <a:avLst/>
            </a:prstGeom>
            <a:noFill/>
            <a:ln w="9525">
              <a:noFill/>
              <a:miter lim="800000"/>
              <a:headEnd/>
              <a:tailEnd/>
            </a:ln>
            <a:effectLst/>
          </p:spPr>
        </p:pic>
      </p:grpSp>
      <p:sp>
        <p:nvSpPr>
          <p:cNvPr id="6" name="Rectangle 5"/>
          <p:cNvSpPr/>
          <p:nvPr/>
        </p:nvSpPr>
        <p:spPr>
          <a:xfrm>
            <a:off x="357158" y="-24"/>
            <a:ext cx="8643998" cy="276999"/>
          </a:xfrm>
          <a:prstGeom prst="rect">
            <a:avLst/>
          </a:prstGeom>
        </p:spPr>
        <p:txBody>
          <a:bodyPr wrap="square">
            <a:spAutoFit/>
          </a:bodyPr>
          <a:lstStyle/>
          <a:p>
            <a:pPr algn="r"/>
            <a:r>
              <a:rPr lang="id-ID" sz="1200" b="1" dirty="0" smtClean="0"/>
              <a:t>LAMPIRAN VIII </a:t>
            </a:r>
          </a:p>
        </p:txBody>
      </p:sp>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108BC9-7E21-46EE-9DA1-A4B4CB722597}" type="slidenum">
              <a:rPr lang="en-US"/>
              <a:pPr/>
              <a:t>36</a:t>
            </a:fld>
            <a:endParaRPr lang="en-US" dirty="0"/>
          </a:p>
        </p:txBody>
      </p:sp>
      <p:sp>
        <p:nvSpPr>
          <p:cNvPr id="5" name="Rectangle 4"/>
          <p:cNvSpPr/>
          <p:nvPr/>
        </p:nvSpPr>
        <p:spPr>
          <a:xfrm>
            <a:off x="428596" y="1534619"/>
            <a:ext cx="8286808" cy="5109091"/>
          </a:xfrm>
          <a:prstGeom prst="rect">
            <a:avLst/>
          </a:prstGeom>
        </p:spPr>
        <p:txBody>
          <a:bodyPr wrap="square">
            <a:spAutoFit/>
          </a:bodyPr>
          <a:lstStyle/>
          <a:p>
            <a:pPr eaLnBrk="1" fontAlgn="auto" hangingPunct="1">
              <a:spcBef>
                <a:spcPts val="0"/>
              </a:spcBef>
              <a:spcAft>
                <a:spcPts val="0"/>
              </a:spcAft>
              <a:defRPr/>
            </a:pPr>
            <a:r>
              <a:rPr lang="en-US" sz="2000" b="1" dirty="0" err="1">
                <a:ea typeface="Arial Unicode MS" panose="020B0604020202020204" pitchFamily="34" charset="-128"/>
                <a:cs typeface="Arial Unicode MS" panose="020B0604020202020204" pitchFamily="34" charset="-128"/>
              </a:rPr>
              <a:t>Pasal</a:t>
            </a:r>
            <a:r>
              <a:rPr lang="en-US" sz="2000" b="1" dirty="0">
                <a:ea typeface="Arial Unicode MS" panose="020B0604020202020204" pitchFamily="34" charset="-128"/>
                <a:cs typeface="Arial Unicode MS" panose="020B0604020202020204" pitchFamily="34" charset="-128"/>
              </a:rPr>
              <a:t> </a:t>
            </a:r>
            <a:r>
              <a:rPr lang="id-ID" sz="2000" b="1" dirty="0" smtClean="0">
                <a:ea typeface="Arial Unicode MS" panose="020B0604020202020204" pitchFamily="34" charset="-128"/>
                <a:cs typeface="Arial Unicode MS" panose="020B0604020202020204" pitchFamily="34" charset="-128"/>
              </a:rPr>
              <a:t>20</a:t>
            </a:r>
            <a:endParaRPr lang="id-ID" sz="2000" dirty="0" smtClean="0"/>
          </a:p>
          <a:p>
            <a:r>
              <a:rPr lang="id-ID" dirty="0" smtClean="0"/>
              <a:t>(1) </a:t>
            </a:r>
            <a:r>
              <a:rPr lang="id-ID" b="1" dirty="0" smtClean="0"/>
              <a:t>Pejabat yang berwenang menetapkan Angka Kredit</a:t>
            </a:r>
            <a:r>
              <a:rPr lang="id-ID" dirty="0" smtClean="0"/>
              <a:t>: </a:t>
            </a:r>
          </a:p>
          <a:p>
            <a:r>
              <a:rPr lang="id-ID" dirty="0" smtClean="0"/>
              <a:t>      a. Direktur Jenderal yang membidangi pendidikan tinggi Kementerian </a:t>
            </a:r>
          </a:p>
          <a:p>
            <a:r>
              <a:rPr lang="id-ID" dirty="0" smtClean="0"/>
              <a:t>          Pendidikan dan Kebudayaan atau pejabat </a:t>
            </a:r>
            <a:r>
              <a:rPr lang="sv-SE" dirty="0" smtClean="0"/>
              <a:t>lain yang ditunjuk bagi Lektor </a:t>
            </a:r>
            <a:endParaRPr lang="id-ID" dirty="0" smtClean="0"/>
          </a:p>
          <a:p>
            <a:r>
              <a:rPr lang="id-ID" dirty="0" smtClean="0"/>
              <a:t>          </a:t>
            </a:r>
            <a:r>
              <a:rPr lang="sv-SE" dirty="0" smtClean="0"/>
              <a:t>Kepala dan Profesor. </a:t>
            </a:r>
          </a:p>
          <a:p>
            <a:r>
              <a:rPr lang="id-ID" dirty="0" smtClean="0"/>
              <a:t>      </a:t>
            </a:r>
            <a:r>
              <a:rPr lang="nn-NO" dirty="0" smtClean="0"/>
              <a:t>b. Rektor/Ketua/Direktur pada perguruan tinggi di </a:t>
            </a:r>
            <a:r>
              <a:rPr lang="id-ID" dirty="0" smtClean="0"/>
              <a:t>lingkungan Kementerian </a:t>
            </a:r>
          </a:p>
          <a:p>
            <a:r>
              <a:rPr lang="id-ID" dirty="0" smtClean="0"/>
              <a:t>          Pendidikan dan Kebudayaan </a:t>
            </a:r>
            <a:r>
              <a:rPr lang="sv-SE" dirty="0" smtClean="0"/>
              <a:t>dan instansi pusat lainnya bagi Asisten Ahli </a:t>
            </a:r>
            <a:endParaRPr lang="id-ID" dirty="0" smtClean="0"/>
          </a:p>
          <a:p>
            <a:r>
              <a:rPr lang="id-ID" dirty="0" smtClean="0"/>
              <a:t>          </a:t>
            </a:r>
            <a:r>
              <a:rPr lang="sv-SE" dirty="0" smtClean="0"/>
              <a:t>dan Lektor</a:t>
            </a:r>
            <a:r>
              <a:rPr lang="id-ID" dirty="0" smtClean="0"/>
              <a:t> di lingkungannya masing-masing. </a:t>
            </a:r>
          </a:p>
          <a:p>
            <a:r>
              <a:rPr lang="id-ID" dirty="0" smtClean="0"/>
              <a:t>      c. Kepala/Ketua Lembaga Layanan Pendidikan Tinggi (Koordinator </a:t>
            </a:r>
          </a:p>
          <a:p>
            <a:r>
              <a:rPr lang="id-ID" dirty="0" smtClean="0"/>
              <a:t>          Kopertis/Kopertais) bagi Asisten Ahli dan </a:t>
            </a:r>
            <a:r>
              <a:rPr lang="sv-SE" dirty="0" smtClean="0"/>
              <a:t>Lektor pada perguruan tinggi di </a:t>
            </a:r>
            <a:r>
              <a:rPr lang="id-ID" dirty="0" smtClean="0"/>
              <a:t>               </a:t>
            </a:r>
          </a:p>
          <a:p>
            <a:r>
              <a:rPr lang="id-ID" dirty="0" smtClean="0"/>
              <a:t>          </a:t>
            </a:r>
            <a:r>
              <a:rPr lang="sv-SE" dirty="0" smtClean="0"/>
              <a:t>lingkungan Lembaga </a:t>
            </a:r>
            <a:r>
              <a:rPr lang="id-ID" dirty="0" smtClean="0"/>
              <a:t>Layanan Pendidikan Tinggi (Kopertis) masing-</a:t>
            </a:r>
          </a:p>
          <a:p>
            <a:r>
              <a:rPr lang="id-ID" dirty="0" smtClean="0"/>
              <a:t>          masing. </a:t>
            </a:r>
          </a:p>
          <a:p>
            <a:pPr marL="457200" indent="-457200">
              <a:buAutoNum type="arabicParenBoth" startAt="2"/>
            </a:pPr>
            <a:r>
              <a:rPr lang="id-ID" b="1" dirty="0" smtClean="0"/>
              <a:t>Dalam rangka tertib administrasi dan pengendalian</a:t>
            </a:r>
            <a:r>
              <a:rPr lang="id-ID" dirty="0" smtClean="0"/>
              <a:t>, pejabat yang </a:t>
            </a:r>
          </a:p>
          <a:p>
            <a:r>
              <a:rPr lang="id-ID" dirty="0" smtClean="0"/>
              <a:t>         berwenang menetapkan angka kredit harus membuat spesimen tanda </a:t>
            </a:r>
          </a:p>
          <a:p>
            <a:r>
              <a:rPr lang="id-ID" dirty="0" smtClean="0"/>
              <a:t>         tangan dan disampaikan kepada Kepala Badan Kepegawaian Negara. </a:t>
            </a:r>
          </a:p>
          <a:p>
            <a:pPr marL="342900" indent="-342900">
              <a:buAutoNum type="arabicParenBoth" startAt="3"/>
            </a:pPr>
            <a:r>
              <a:rPr lang="id-ID" dirty="0" smtClean="0"/>
              <a:t>  Apabila terdapat pergantian pejabat yang berwenang menetapkan angka </a:t>
            </a:r>
          </a:p>
          <a:p>
            <a:pPr marL="342900" indent="-342900"/>
            <a:r>
              <a:rPr lang="id-ID" dirty="0" smtClean="0"/>
              <a:t>        kredit, pejabat yang menggantikan harus membuat spesimen tanda tangan     </a:t>
            </a:r>
          </a:p>
          <a:p>
            <a:pPr marL="342900" indent="-342900"/>
            <a:r>
              <a:rPr lang="id-ID" dirty="0" smtClean="0"/>
              <a:t>        dan disampaikan </a:t>
            </a:r>
            <a:r>
              <a:rPr lang="sv-SE" dirty="0" smtClean="0"/>
              <a:t>kepada Kepala Badan Kepegawaian Negara. </a:t>
            </a:r>
            <a:endParaRPr lang="id-ID" dirty="0" smtClean="0"/>
          </a:p>
        </p:txBody>
      </p:sp>
      <p:sp>
        <p:nvSpPr>
          <p:cNvPr id="7" name="Rectangle 6"/>
          <p:cNvSpPr/>
          <p:nvPr/>
        </p:nvSpPr>
        <p:spPr>
          <a:xfrm>
            <a:off x="285720" y="571480"/>
            <a:ext cx="8715436" cy="1015663"/>
          </a:xfrm>
          <a:prstGeom prst="rect">
            <a:avLst/>
          </a:prstGeom>
        </p:spPr>
        <p:txBody>
          <a:bodyPr wrap="square">
            <a:spAutoFit/>
          </a:bodyPr>
          <a:lstStyle/>
          <a:p>
            <a:pPr algn="r"/>
            <a:r>
              <a:rPr lang="id-ID" sz="2000" b="1" dirty="0" smtClean="0">
                <a:solidFill>
                  <a:srgbClr val="002060"/>
                </a:solidFill>
              </a:rPr>
              <a:t>PEJABAT YANG BERWENANG MENETAPKAN ANGKA KREDIT,</a:t>
            </a:r>
          </a:p>
          <a:p>
            <a:pPr algn="r"/>
            <a:r>
              <a:rPr lang="id-ID" sz="2000" b="1" dirty="0" smtClean="0">
                <a:solidFill>
                  <a:srgbClr val="002060"/>
                </a:solidFill>
              </a:rPr>
              <a:t>TIM PENILAI, DAN PEJABAT YANG MENGUSULKAN  </a:t>
            </a:r>
          </a:p>
          <a:p>
            <a:pPr algn="r"/>
            <a:r>
              <a:rPr lang="id-ID" sz="2000" b="1" dirty="0" smtClean="0">
                <a:solidFill>
                  <a:srgbClr val="002060"/>
                </a:solidFill>
              </a:rPr>
              <a:t>PENETAPAN ANGKA KREDIT </a:t>
            </a:r>
            <a:endParaRPr lang="id-ID" sz="2000" b="1" dirty="0">
              <a:solidFill>
                <a:srgbClr val="002060"/>
              </a:solidFill>
            </a:endParaRPr>
          </a:p>
        </p:txBody>
      </p:sp>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108BC9-7E21-46EE-9DA1-A4B4CB722597}" type="slidenum">
              <a:rPr lang="en-US"/>
              <a:pPr/>
              <a:t>37</a:t>
            </a:fld>
            <a:endParaRPr lang="en-US" dirty="0"/>
          </a:p>
        </p:txBody>
      </p:sp>
      <p:sp>
        <p:nvSpPr>
          <p:cNvPr id="5" name="Rectangle 4"/>
          <p:cNvSpPr/>
          <p:nvPr/>
        </p:nvSpPr>
        <p:spPr>
          <a:xfrm>
            <a:off x="428596" y="785794"/>
            <a:ext cx="8286808" cy="4985980"/>
          </a:xfrm>
          <a:prstGeom prst="rect">
            <a:avLst/>
          </a:prstGeom>
        </p:spPr>
        <p:txBody>
          <a:bodyPr wrap="square">
            <a:spAutoFit/>
          </a:bodyPr>
          <a:lstStyle/>
          <a:p>
            <a:pPr eaLnBrk="1" fontAlgn="auto" hangingPunct="1">
              <a:spcBef>
                <a:spcPts val="0"/>
              </a:spcBef>
              <a:spcAft>
                <a:spcPts val="0"/>
              </a:spcAft>
              <a:defRPr/>
            </a:pPr>
            <a:r>
              <a:rPr lang="en-US" sz="2400" b="1" dirty="0" err="1">
                <a:ea typeface="Arial Unicode MS" panose="020B0604020202020204" pitchFamily="34" charset="-128"/>
                <a:cs typeface="Arial Unicode MS" panose="020B0604020202020204" pitchFamily="34" charset="-128"/>
              </a:rPr>
              <a:t>Pasal</a:t>
            </a:r>
            <a:r>
              <a:rPr lang="en-US" sz="2400" b="1" dirty="0">
                <a:ea typeface="Arial Unicode MS" panose="020B0604020202020204" pitchFamily="34" charset="-128"/>
                <a:cs typeface="Arial Unicode MS" panose="020B0604020202020204" pitchFamily="34" charset="-128"/>
              </a:rPr>
              <a:t> </a:t>
            </a:r>
            <a:r>
              <a:rPr lang="id-ID" sz="2400" b="1" dirty="0" smtClean="0">
                <a:ea typeface="Arial Unicode MS" panose="020B0604020202020204" pitchFamily="34" charset="-128"/>
                <a:cs typeface="Arial Unicode MS" panose="020B0604020202020204" pitchFamily="34" charset="-128"/>
              </a:rPr>
              <a:t>21</a:t>
            </a:r>
          </a:p>
          <a:p>
            <a:pPr eaLnBrk="1" fontAlgn="auto" hangingPunct="1">
              <a:spcBef>
                <a:spcPts val="0"/>
              </a:spcBef>
              <a:spcAft>
                <a:spcPts val="0"/>
              </a:spcAft>
              <a:defRPr/>
            </a:pPr>
            <a:endParaRPr lang="id-ID" sz="2400" dirty="0" smtClean="0"/>
          </a:p>
          <a:p>
            <a:pPr marL="342900" indent="-342900">
              <a:buAutoNum type="arabicParenBoth"/>
            </a:pPr>
            <a:r>
              <a:rPr lang="id-ID" dirty="0" smtClean="0"/>
              <a:t>Pejabat yang berwenang menetapkan angka kredit sebagaimana dimaksud </a:t>
            </a:r>
          </a:p>
          <a:p>
            <a:pPr marL="342900" indent="-342900"/>
            <a:r>
              <a:rPr lang="id-ID" dirty="0" smtClean="0"/>
              <a:t>      dalam Pasal 20 ayat (1), dalam menjalankan kewenangannya dibantu oleh: </a:t>
            </a:r>
          </a:p>
          <a:p>
            <a:r>
              <a:rPr lang="id-ID" dirty="0" smtClean="0"/>
              <a:t>      a. Tim Penilai Jabatan Akademik Dosen Direktorat Jenderal yang </a:t>
            </a:r>
          </a:p>
          <a:p>
            <a:r>
              <a:rPr lang="id-ID" dirty="0" smtClean="0"/>
              <a:t>          membidangi pendidikan tinggi Kementerian Pendidikan dan Kebudayaan </a:t>
            </a:r>
          </a:p>
          <a:p>
            <a:r>
              <a:rPr lang="id-ID" dirty="0" smtClean="0"/>
              <a:t>          bagi Direktur Jenderal yang membidangi pendidikan tinggi Kementerian </a:t>
            </a:r>
          </a:p>
          <a:p>
            <a:r>
              <a:rPr lang="id-ID" dirty="0" smtClean="0"/>
              <a:t>          Pendidikan dan Kebudayaan atau pejabat lain yang ditunjuk, yang </a:t>
            </a:r>
          </a:p>
          <a:p>
            <a:r>
              <a:rPr lang="id-ID" dirty="0" smtClean="0"/>
              <a:t>          selanjutnya disebut </a:t>
            </a:r>
            <a:r>
              <a:rPr lang="id-ID" b="1" dirty="0" smtClean="0"/>
              <a:t>Tim Penilai Pusat</a:t>
            </a:r>
            <a:r>
              <a:rPr lang="id-ID" dirty="0" smtClean="0"/>
              <a:t>. </a:t>
            </a:r>
          </a:p>
          <a:p>
            <a:r>
              <a:rPr lang="id-ID" dirty="0" smtClean="0"/>
              <a:t>     </a:t>
            </a:r>
            <a:r>
              <a:rPr lang="sv-SE" dirty="0" smtClean="0"/>
              <a:t>b. Tim Penilai Jabatan Akademik Dosen Perguruan Tinggi</a:t>
            </a:r>
            <a:r>
              <a:rPr lang="id-ID" dirty="0" smtClean="0"/>
              <a:t> </a:t>
            </a:r>
            <a:r>
              <a:rPr lang="nn-NO" dirty="0" smtClean="0"/>
              <a:t>bagi</a:t>
            </a:r>
            <a:r>
              <a:rPr lang="id-ID" dirty="0" smtClean="0"/>
              <a:t> </a:t>
            </a:r>
            <a:r>
              <a:rPr lang="nn-NO" dirty="0" smtClean="0"/>
              <a:t>Rektor/</a:t>
            </a:r>
            <a:r>
              <a:rPr lang="id-ID" dirty="0" smtClean="0"/>
              <a:t> </a:t>
            </a:r>
          </a:p>
          <a:p>
            <a:r>
              <a:rPr lang="id-ID" dirty="0" smtClean="0"/>
              <a:t>          </a:t>
            </a:r>
            <a:r>
              <a:rPr lang="nn-NO" dirty="0" smtClean="0"/>
              <a:t>Ketua/Direktur pada perguruan tinggi di</a:t>
            </a:r>
            <a:r>
              <a:rPr lang="id-ID" dirty="0" smtClean="0"/>
              <a:t> lingkungan Kementerian </a:t>
            </a:r>
          </a:p>
          <a:p>
            <a:r>
              <a:rPr lang="id-ID" dirty="0" smtClean="0"/>
              <a:t>         Pendidikan dan Kebudayaan dan instansi pusat lainnya yang selanjutnya </a:t>
            </a:r>
          </a:p>
          <a:p>
            <a:r>
              <a:rPr lang="id-ID" dirty="0" smtClean="0"/>
              <a:t>         disebut </a:t>
            </a:r>
            <a:r>
              <a:rPr lang="id-ID" b="1" dirty="0" smtClean="0"/>
              <a:t>Tim Perguruan Tinggi</a:t>
            </a:r>
            <a:r>
              <a:rPr lang="id-ID" dirty="0" smtClean="0"/>
              <a:t>. </a:t>
            </a:r>
          </a:p>
          <a:p>
            <a:r>
              <a:rPr lang="id-ID" dirty="0" smtClean="0"/>
              <a:t>     c. Tim Penilai Jabatan Akademik Dosen Lembaga Layanan </a:t>
            </a:r>
            <a:r>
              <a:rPr lang="nb-NO" dirty="0" smtClean="0"/>
              <a:t>Pendidikan </a:t>
            </a:r>
            <a:endParaRPr lang="id-ID" dirty="0" smtClean="0"/>
          </a:p>
          <a:p>
            <a:r>
              <a:rPr lang="id-ID" dirty="0" smtClean="0"/>
              <a:t>         </a:t>
            </a:r>
            <a:r>
              <a:rPr lang="nb-NO" dirty="0" smtClean="0"/>
              <a:t>Tinggi (Kopertis/Kopertais) bagi Kepala/</a:t>
            </a:r>
            <a:r>
              <a:rPr lang="id-ID" dirty="0" smtClean="0"/>
              <a:t>Ketua Lembaga Layanan </a:t>
            </a:r>
          </a:p>
          <a:p>
            <a:r>
              <a:rPr lang="id-ID" dirty="0" smtClean="0"/>
              <a:t>         Pendidikan Tinggi (Koordinator Kopertis), yang selanjutnya disebut </a:t>
            </a:r>
            <a:r>
              <a:rPr lang="id-ID" b="1" dirty="0" smtClean="0"/>
              <a:t>Tim </a:t>
            </a:r>
          </a:p>
          <a:p>
            <a:r>
              <a:rPr lang="id-ID" b="1" dirty="0" smtClean="0"/>
              <a:t>         Penilai Lembaga (Kopertis/Kopertais)</a:t>
            </a:r>
            <a:r>
              <a:rPr lang="id-ID" dirty="0" smtClean="0"/>
              <a:t>. </a:t>
            </a:r>
          </a:p>
        </p:txBody>
      </p:sp>
      <p:sp>
        <p:nvSpPr>
          <p:cNvPr id="6" name="Rectangle 5"/>
          <p:cNvSpPr/>
          <p:nvPr/>
        </p:nvSpPr>
        <p:spPr>
          <a:xfrm>
            <a:off x="214282" y="723109"/>
            <a:ext cx="8643998" cy="369332"/>
          </a:xfrm>
          <a:prstGeom prst="rect">
            <a:avLst/>
          </a:prstGeom>
        </p:spPr>
        <p:txBody>
          <a:bodyPr wrap="square">
            <a:spAutoFit/>
          </a:bodyPr>
          <a:lstStyle/>
          <a:p>
            <a:pPr algn="r"/>
            <a:r>
              <a:rPr lang="id-ID" b="1" dirty="0" smtClean="0"/>
              <a:t>TIM PENILAI </a:t>
            </a:r>
          </a:p>
        </p:txBody>
      </p:sp>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108BC9-7E21-46EE-9DA1-A4B4CB722597}" type="slidenum">
              <a:rPr lang="en-US"/>
              <a:pPr/>
              <a:t>38</a:t>
            </a:fld>
            <a:endParaRPr lang="en-US" dirty="0"/>
          </a:p>
        </p:txBody>
      </p:sp>
      <p:sp>
        <p:nvSpPr>
          <p:cNvPr id="5" name="Rectangle 4"/>
          <p:cNvSpPr/>
          <p:nvPr/>
        </p:nvSpPr>
        <p:spPr>
          <a:xfrm>
            <a:off x="428596" y="860899"/>
            <a:ext cx="8286808" cy="5478423"/>
          </a:xfrm>
          <a:prstGeom prst="rect">
            <a:avLst/>
          </a:prstGeom>
        </p:spPr>
        <p:txBody>
          <a:bodyPr wrap="square">
            <a:spAutoFit/>
          </a:bodyPr>
          <a:lstStyle/>
          <a:p>
            <a:pPr eaLnBrk="1" fontAlgn="auto" hangingPunct="1">
              <a:spcBef>
                <a:spcPts val="0"/>
              </a:spcBef>
              <a:spcAft>
                <a:spcPts val="0"/>
              </a:spcAft>
              <a:defRPr/>
            </a:pPr>
            <a:r>
              <a:rPr lang="en-US" sz="2400" b="1" dirty="0" err="1">
                <a:ea typeface="Arial Unicode MS" panose="020B0604020202020204" pitchFamily="34" charset="-128"/>
                <a:cs typeface="Arial Unicode MS" panose="020B0604020202020204" pitchFamily="34" charset="-128"/>
              </a:rPr>
              <a:t>Pasal</a:t>
            </a:r>
            <a:r>
              <a:rPr lang="en-US" sz="2400" b="1" dirty="0">
                <a:ea typeface="Arial Unicode MS" panose="020B0604020202020204" pitchFamily="34" charset="-128"/>
                <a:cs typeface="Arial Unicode MS" panose="020B0604020202020204" pitchFamily="34" charset="-128"/>
              </a:rPr>
              <a:t> </a:t>
            </a:r>
            <a:r>
              <a:rPr lang="id-ID" sz="2400" b="1" dirty="0" smtClean="0">
                <a:ea typeface="Arial Unicode MS" panose="020B0604020202020204" pitchFamily="34" charset="-128"/>
                <a:cs typeface="Arial Unicode MS" panose="020B0604020202020204" pitchFamily="34" charset="-128"/>
              </a:rPr>
              <a:t>21</a:t>
            </a:r>
          </a:p>
          <a:p>
            <a:pPr eaLnBrk="1" fontAlgn="auto" hangingPunct="1">
              <a:spcBef>
                <a:spcPts val="0"/>
              </a:spcBef>
              <a:spcAft>
                <a:spcPts val="0"/>
              </a:spcAft>
              <a:defRPr/>
            </a:pPr>
            <a:endParaRPr lang="id-ID" sz="2000" dirty="0" smtClean="0"/>
          </a:p>
          <a:p>
            <a:pPr marL="342900" indent="-342900">
              <a:buAutoNum type="arabicParenBoth"/>
            </a:pPr>
            <a:r>
              <a:rPr lang="id-ID" dirty="0" smtClean="0"/>
              <a:t>.......................................................................................................................... </a:t>
            </a:r>
          </a:p>
          <a:p>
            <a:r>
              <a:rPr lang="id-ID" dirty="0" smtClean="0"/>
              <a:t>(2) Apabila Tim Penilai Perguruan Tinggi belum dapat dibentuk, penilaian dan </a:t>
            </a:r>
          </a:p>
          <a:p>
            <a:r>
              <a:rPr lang="id-ID" dirty="0" smtClean="0"/>
              <a:t>      penetapan angka kredit Dosen </a:t>
            </a:r>
            <a:r>
              <a:rPr lang="fi-FI" dirty="0" smtClean="0"/>
              <a:t>dapat dimintakan kepada Tim Penilai Pusat. </a:t>
            </a:r>
          </a:p>
          <a:p>
            <a:r>
              <a:rPr lang="pt-BR" dirty="0" smtClean="0"/>
              <a:t>(3) Apabila Tim Penilai Lembaga (Kopertis/Kopertais) belum</a:t>
            </a:r>
            <a:r>
              <a:rPr lang="id-ID" dirty="0" smtClean="0"/>
              <a:t> dapat dibentuk, </a:t>
            </a:r>
          </a:p>
          <a:p>
            <a:r>
              <a:rPr lang="id-ID" dirty="0" smtClean="0"/>
              <a:t>      penilaian dan penetapan angka kredit Dosen dapat dimintakan kepada Tim </a:t>
            </a:r>
          </a:p>
          <a:p>
            <a:r>
              <a:rPr lang="id-ID" dirty="0" smtClean="0"/>
              <a:t>      Penilai Pusat.</a:t>
            </a:r>
          </a:p>
          <a:p>
            <a:r>
              <a:rPr lang="id-ID" dirty="0" smtClean="0"/>
              <a:t>(4) Pembentukan dan susunan anggota Tim Penilai Jabatan  Akademik Dosen </a:t>
            </a:r>
          </a:p>
          <a:p>
            <a:r>
              <a:rPr lang="id-ID" dirty="0" smtClean="0"/>
              <a:t>      ditetapkan oleh:</a:t>
            </a:r>
          </a:p>
          <a:p>
            <a:r>
              <a:rPr lang="id-ID" dirty="0" smtClean="0"/>
              <a:t>      a. </a:t>
            </a:r>
            <a:r>
              <a:rPr lang="id-ID" b="1" dirty="0" smtClean="0"/>
              <a:t>Direktur Jenderal</a:t>
            </a:r>
            <a:r>
              <a:rPr lang="id-ID" dirty="0" smtClean="0"/>
              <a:t> yang membidangi pendidikan tinggi Kementerian </a:t>
            </a:r>
          </a:p>
          <a:p>
            <a:r>
              <a:rPr lang="id-ID" dirty="0" smtClean="0"/>
              <a:t>          Pendidikan dan Kebudayaan atau pejabat lain yang ditunjuk, </a:t>
            </a:r>
            <a:r>
              <a:rPr lang="id-ID" b="1" dirty="0" smtClean="0"/>
              <a:t>untuk Tim </a:t>
            </a:r>
          </a:p>
          <a:p>
            <a:r>
              <a:rPr lang="id-ID" b="1" dirty="0" smtClean="0"/>
              <a:t>          Penilai Pusat</a:t>
            </a:r>
            <a:r>
              <a:rPr lang="id-ID" dirty="0" smtClean="0"/>
              <a:t>; </a:t>
            </a:r>
          </a:p>
          <a:p>
            <a:r>
              <a:rPr lang="id-ID" dirty="0" smtClean="0"/>
              <a:t>      </a:t>
            </a:r>
            <a:r>
              <a:rPr lang="nn-NO" dirty="0" smtClean="0"/>
              <a:t>b. </a:t>
            </a:r>
            <a:r>
              <a:rPr lang="nn-NO" b="1" dirty="0" smtClean="0"/>
              <a:t>Rektor/Ketua/Direktur </a:t>
            </a:r>
            <a:r>
              <a:rPr lang="nn-NO" dirty="0" smtClean="0"/>
              <a:t>pada perguruan tinggi di</a:t>
            </a:r>
            <a:r>
              <a:rPr lang="id-ID" dirty="0" smtClean="0"/>
              <a:t> lingkungan </a:t>
            </a:r>
          </a:p>
          <a:p>
            <a:r>
              <a:rPr lang="id-ID" dirty="0" smtClean="0"/>
              <a:t>          Kementerian Pendidikan dan Kebudayaan dan instansi pusat lainnya, </a:t>
            </a:r>
          </a:p>
          <a:p>
            <a:r>
              <a:rPr lang="id-ID" dirty="0" smtClean="0"/>
              <a:t>          untuk </a:t>
            </a:r>
            <a:r>
              <a:rPr lang="id-ID" b="1" dirty="0" smtClean="0"/>
              <a:t>Tim Penilai Perguruan Tinggi</a:t>
            </a:r>
            <a:r>
              <a:rPr lang="id-ID" dirty="0" smtClean="0"/>
              <a:t>; dan </a:t>
            </a:r>
          </a:p>
          <a:p>
            <a:r>
              <a:rPr lang="id-ID" dirty="0" smtClean="0"/>
              <a:t>      c. </a:t>
            </a:r>
            <a:r>
              <a:rPr lang="id-ID" b="1" dirty="0" smtClean="0"/>
              <a:t>Kepala/Ketua Lembaga</a:t>
            </a:r>
            <a:r>
              <a:rPr lang="id-ID" dirty="0" smtClean="0"/>
              <a:t> Layanan Pendidikan Tinggi </a:t>
            </a:r>
            <a:r>
              <a:rPr lang="nl-NL" dirty="0" smtClean="0"/>
              <a:t>(Koordinator </a:t>
            </a:r>
            <a:endParaRPr lang="id-ID" dirty="0" smtClean="0"/>
          </a:p>
          <a:p>
            <a:r>
              <a:rPr lang="id-ID" dirty="0" smtClean="0"/>
              <a:t>          k</a:t>
            </a:r>
            <a:r>
              <a:rPr lang="nl-NL" dirty="0" smtClean="0"/>
              <a:t>opertis/Kopertais), untuk </a:t>
            </a:r>
            <a:r>
              <a:rPr lang="nl-NL" b="1" dirty="0" smtClean="0"/>
              <a:t>Tim Penilai</a:t>
            </a:r>
            <a:r>
              <a:rPr lang="id-ID" b="1" dirty="0" smtClean="0"/>
              <a:t> Lembaga (Kopertis/ </a:t>
            </a:r>
          </a:p>
          <a:p>
            <a:r>
              <a:rPr lang="id-ID" b="1" dirty="0" smtClean="0"/>
              <a:t>         Kopertais)</a:t>
            </a:r>
            <a:r>
              <a:rPr lang="id-ID" dirty="0" smtClean="0"/>
              <a:t>. </a:t>
            </a:r>
          </a:p>
        </p:txBody>
      </p:sp>
      <p:sp>
        <p:nvSpPr>
          <p:cNvPr id="8" name="Rectangle 7"/>
          <p:cNvSpPr/>
          <p:nvPr/>
        </p:nvSpPr>
        <p:spPr>
          <a:xfrm>
            <a:off x="214282" y="642918"/>
            <a:ext cx="8643998" cy="369332"/>
          </a:xfrm>
          <a:prstGeom prst="rect">
            <a:avLst/>
          </a:prstGeom>
        </p:spPr>
        <p:txBody>
          <a:bodyPr wrap="square">
            <a:spAutoFit/>
          </a:bodyPr>
          <a:lstStyle/>
          <a:p>
            <a:pPr algn="r"/>
            <a:r>
              <a:rPr lang="id-ID" b="1" dirty="0" smtClean="0"/>
              <a:t>TIM PENILAI </a:t>
            </a:r>
          </a:p>
        </p:txBody>
      </p:sp>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108BC9-7E21-46EE-9DA1-A4B4CB722597}" type="slidenum">
              <a:rPr lang="en-US"/>
              <a:pPr/>
              <a:t>39</a:t>
            </a:fld>
            <a:endParaRPr lang="en-US" dirty="0"/>
          </a:p>
        </p:txBody>
      </p:sp>
      <p:sp>
        <p:nvSpPr>
          <p:cNvPr id="5" name="Rectangle 4"/>
          <p:cNvSpPr/>
          <p:nvPr/>
        </p:nvSpPr>
        <p:spPr>
          <a:xfrm>
            <a:off x="428596" y="428604"/>
            <a:ext cx="8286808" cy="6370975"/>
          </a:xfrm>
          <a:prstGeom prst="rect">
            <a:avLst/>
          </a:prstGeom>
        </p:spPr>
        <p:txBody>
          <a:bodyPr wrap="square">
            <a:spAutoFit/>
          </a:bodyPr>
          <a:lstStyle/>
          <a:p>
            <a:pPr eaLnBrk="1" fontAlgn="auto" hangingPunct="1">
              <a:spcBef>
                <a:spcPts val="0"/>
              </a:spcBef>
              <a:spcAft>
                <a:spcPts val="0"/>
              </a:spcAft>
              <a:defRPr/>
            </a:pPr>
            <a:r>
              <a:rPr lang="en-US" sz="2400" b="1" dirty="0" err="1">
                <a:ea typeface="Arial Unicode MS" panose="020B0604020202020204" pitchFamily="34" charset="-128"/>
                <a:cs typeface="Arial Unicode MS" panose="020B0604020202020204" pitchFamily="34" charset="-128"/>
              </a:rPr>
              <a:t>Pasal</a:t>
            </a:r>
            <a:r>
              <a:rPr lang="en-US" sz="2400" b="1" dirty="0">
                <a:ea typeface="Arial Unicode MS" panose="020B0604020202020204" pitchFamily="34" charset="-128"/>
                <a:cs typeface="Arial Unicode MS" panose="020B0604020202020204" pitchFamily="34" charset="-128"/>
              </a:rPr>
              <a:t> </a:t>
            </a:r>
            <a:r>
              <a:rPr lang="id-ID" sz="2400" b="1" dirty="0" smtClean="0">
                <a:ea typeface="Arial Unicode MS" panose="020B0604020202020204" pitchFamily="34" charset="-128"/>
                <a:cs typeface="Arial Unicode MS" panose="020B0604020202020204" pitchFamily="34" charset="-128"/>
              </a:rPr>
              <a:t>22</a:t>
            </a:r>
          </a:p>
          <a:p>
            <a:pPr eaLnBrk="1" fontAlgn="auto" hangingPunct="1">
              <a:spcBef>
                <a:spcPts val="0"/>
              </a:spcBef>
              <a:spcAft>
                <a:spcPts val="0"/>
              </a:spcAft>
              <a:defRPr/>
            </a:pPr>
            <a:endParaRPr lang="id-ID" sz="2400" dirty="0" smtClean="0"/>
          </a:p>
          <a:p>
            <a:pPr marL="342900" indent="-342900" eaLnBrk="1" fontAlgn="auto" hangingPunct="1">
              <a:spcBef>
                <a:spcPts val="0"/>
              </a:spcBef>
              <a:spcAft>
                <a:spcPts val="0"/>
              </a:spcAft>
              <a:buAutoNum type="arabicParenBoth"/>
              <a:defRPr/>
            </a:pPr>
            <a:r>
              <a:rPr lang="de-DE" dirty="0" smtClean="0"/>
              <a:t>Tim Penilai Jabatan Akademik Dosen </a:t>
            </a:r>
            <a:r>
              <a:rPr lang="de-DE" b="1" dirty="0" smtClean="0"/>
              <a:t>terdiri dari unsur </a:t>
            </a:r>
            <a:r>
              <a:rPr lang="id-ID" b="1" dirty="0" smtClean="0"/>
              <a:t>teknis yang </a:t>
            </a:r>
          </a:p>
          <a:p>
            <a:pPr marL="342900" indent="-342900" eaLnBrk="1" fontAlgn="auto" hangingPunct="1">
              <a:spcBef>
                <a:spcPts val="0"/>
              </a:spcBef>
              <a:spcAft>
                <a:spcPts val="0"/>
              </a:spcAft>
              <a:defRPr/>
            </a:pPr>
            <a:r>
              <a:rPr lang="id-ID" b="1" dirty="0" smtClean="0"/>
              <a:t>       membidangi pendidikan tinggi, unsur kepegawaian, dan Dosen</a:t>
            </a:r>
            <a:r>
              <a:rPr lang="id-ID" dirty="0" smtClean="0"/>
              <a:t>. </a:t>
            </a:r>
          </a:p>
          <a:p>
            <a:r>
              <a:rPr lang="id-ID" dirty="0" smtClean="0"/>
              <a:t>(2) Susunan keanggotaan Tim Penilai Jabatan Akademik Dosen, sebagai </a:t>
            </a:r>
          </a:p>
          <a:p>
            <a:r>
              <a:rPr lang="id-ID" dirty="0" smtClean="0"/>
              <a:t>       berikut: </a:t>
            </a:r>
          </a:p>
          <a:p>
            <a:r>
              <a:rPr lang="id-ID" dirty="0" smtClean="0"/>
              <a:t>       a. Seorang Ketua merangkap anggota dari unsur teknis yang membidangi </a:t>
            </a:r>
          </a:p>
          <a:p>
            <a:r>
              <a:rPr lang="id-ID" dirty="0" smtClean="0"/>
              <a:t>           pendidikan tinggi; </a:t>
            </a:r>
          </a:p>
          <a:p>
            <a:r>
              <a:rPr lang="id-ID" dirty="0" smtClean="0"/>
              <a:t>       b. Seorang Wakil Ketua  merangkap anggota;</a:t>
            </a:r>
          </a:p>
          <a:p>
            <a:r>
              <a:rPr lang="id-ID" dirty="0" smtClean="0"/>
              <a:t>       c. Seorang Sekretaris merangkap anggota dari unsur  kepegawaian; dan</a:t>
            </a:r>
          </a:p>
          <a:p>
            <a:r>
              <a:rPr lang="id-ID" dirty="0" smtClean="0"/>
              <a:t>       d. Paling kurang 4 (empat) orang anggota dari Dosen. </a:t>
            </a:r>
          </a:p>
          <a:p>
            <a:r>
              <a:rPr lang="id-ID" dirty="0" smtClean="0"/>
              <a:t>(3) Susunan anggota sebagaimana dimaksud pada ayat (2) </a:t>
            </a:r>
            <a:r>
              <a:rPr lang="id-ID" b="1" dirty="0" smtClean="0"/>
              <a:t>harus berjumlah </a:t>
            </a:r>
          </a:p>
          <a:p>
            <a:r>
              <a:rPr lang="id-ID" b="1" dirty="0" smtClean="0"/>
              <a:t>      ganjil.</a:t>
            </a:r>
            <a:r>
              <a:rPr lang="id-ID" dirty="0" smtClean="0"/>
              <a:t> </a:t>
            </a:r>
          </a:p>
          <a:p>
            <a:r>
              <a:rPr lang="id-ID" dirty="0" smtClean="0"/>
              <a:t>(4) Syarat untuk dapat diangkat menjadi anggota sebagaimana </a:t>
            </a:r>
            <a:r>
              <a:rPr lang="es-ES" dirty="0" err="1" smtClean="0"/>
              <a:t>dimaksud</a:t>
            </a:r>
            <a:r>
              <a:rPr lang="es-ES" dirty="0" smtClean="0"/>
              <a:t> pada </a:t>
            </a:r>
            <a:endParaRPr lang="id-ID" dirty="0" smtClean="0"/>
          </a:p>
          <a:p>
            <a:r>
              <a:rPr lang="id-ID" dirty="0" smtClean="0"/>
              <a:t>      </a:t>
            </a:r>
            <a:r>
              <a:rPr lang="es-ES" dirty="0" err="1" smtClean="0"/>
              <a:t>ayat</a:t>
            </a:r>
            <a:r>
              <a:rPr lang="es-ES" dirty="0" smtClean="0"/>
              <a:t> (2), </a:t>
            </a:r>
            <a:r>
              <a:rPr lang="es-ES" dirty="0" err="1" smtClean="0"/>
              <a:t>yaitu</a:t>
            </a:r>
            <a:r>
              <a:rPr lang="es-ES" dirty="0" smtClean="0"/>
              <a:t>: </a:t>
            </a:r>
          </a:p>
          <a:p>
            <a:r>
              <a:rPr lang="id-ID" dirty="0" smtClean="0"/>
              <a:t>      </a:t>
            </a:r>
            <a:r>
              <a:rPr lang="pl-PL" dirty="0" smtClean="0"/>
              <a:t>a. Menduduki jabatan/pangkat paling rendah sama</a:t>
            </a:r>
            <a:r>
              <a:rPr lang="id-ID" dirty="0" smtClean="0"/>
              <a:t> dengan jabatan/pangkat </a:t>
            </a:r>
          </a:p>
          <a:p>
            <a:r>
              <a:rPr lang="id-ID" dirty="0" smtClean="0"/>
              <a:t>          Dosen yang dinilai; </a:t>
            </a:r>
          </a:p>
          <a:p>
            <a:r>
              <a:rPr lang="id-ID" dirty="0" smtClean="0"/>
              <a:t>      </a:t>
            </a:r>
            <a:r>
              <a:rPr lang="fi-FI" dirty="0" smtClean="0"/>
              <a:t>b. Memiliki keahlian serta mampu untuk menilai prestasi</a:t>
            </a:r>
            <a:r>
              <a:rPr lang="id-ID" dirty="0" smtClean="0"/>
              <a:t> kerja Dosen; dan </a:t>
            </a:r>
          </a:p>
          <a:p>
            <a:r>
              <a:rPr lang="id-ID" dirty="0" smtClean="0"/>
              <a:t>      </a:t>
            </a:r>
            <a:r>
              <a:rPr lang="sv-SE" dirty="0" smtClean="0"/>
              <a:t>c. Dapat secara aktif melakukan penilaian.</a:t>
            </a:r>
          </a:p>
          <a:p>
            <a:r>
              <a:rPr lang="es-ES" dirty="0" smtClean="0"/>
              <a:t>(5) Masa </a:t>
            </a:r>
            <a:r>
              <a:rPr lang="es-ES" dirty="0" err="1" smtClean="0"/>
              <a:t>jabatan</a:t>
            </a:r>
            <a:r>
              <a:rPr lang="es-ES" dirty="0" smtClean="0"/>
              <a:t> </a:t>
            </a:r>
            <a:r>
              <a:rPr lang="es-ES" dirty="0" err="1" smtClean="0"/>
              <a:t>anggota</a:t>
            </a:r>
            <a:r>
              <a:rPr lang="es-ES" dirty="0" smtClean="0"/>
              <a:t> </a:t>
            </a:r>
            <a:r>
              <a:rPr lang="es-ES" dirty="0" err="1" smtClean="0"/>
              <a:t>sebagaimana</a:t>
            </a:r>
            <a:r>
              <a:rPr lang="es-ES" dirty="0" smtClean="0"/>
              <a:t> </a:t>
            </a:r>
            <a:r>
              <a:rPr lang="es-ES" dirty="0" err="1" smtClean="0"/>
              <a:t>dimaksud</a:t>
            </a:r>
            <a:r>
              <a:rPr lang="es-ES" dirty="0" smtClean="0"/>
              <a:t> pada </a:t>
            </a:r>
            <a:r>
              <a:rPr lang="es-ES" dirty="0" err="1" smtClean="0"/>
              <a:t>ayat</a:t>
            </a:r>
            <a:r>
              <a:rPr lang="es-ES" dirty="0" smtClean="0"/>
              <a:t> (2)</a:t>
            </a:r>
            <a:r>
              <a:rPr lang="id-ID" dirty="0" smtClean="0"/>
              <a:t> yaitu </a:t>
            </a:r>
            <a:r>
              <a:rPr lang="id-ID" b="1" dirty="0" smtClean="0"/>
              <a:t>3 (tiga)    </a:t>
            </a:r>
          </a:p>
          <a:p>
            <a:r>
              <a:rPr lang="id-ID" b="1" dirty="0" smtClean="0"/>
              <a:t>      tahun dan dapat diangkat kembali untuk masa jabatan </a:t>
            </a:r>
          </a:p>
          <a:p>
            <a:r>
              <a:rPr lang="id-ID" b="1" dirty="0" smtClean="0"/>
              <a:t>      berikutnya</a:t>
            </a:r>
            <a:r>
              <a:rPr lang="id-ID" dirty="0" smtClean="0"/>
              <a:t>. </a:t>
            </a:r>
          </a:p>
        </p:txBody>
      </p:sp>
      <p:sp>
        <p:nvSpPr>
          <p:cNvPr id="6" name="Rectangle 5"/>
          <p:cNvSpPr/>
          <p:nvPr/>
        </p:nvSpPr>
        <p:spPr>
          <a:xfrm>
            <a:off x="214282" y="723109"/>
            <a:ext cx="8643998" cy="369332"/>
          </a:xfrm>
          <a:prstGeom prst="rect">
            <a:avLst/>
          </a:prstGeom>
        </p:spPr>
        <p:txBody>
          <a:bodyPr wrap="square">
            <a:spAutoFit/>
          </a:bodyPr>
          <a:lstStyle/>
          <a:p>
            <a:pPr algn="r"/>
            <a:r>
              <a:rPr lang="id-ID" b="1" dirty="0" smtClean="0"/>
              <a:t>TIM PENILAI </a:t>
            </a: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108BC9-7E21-46EE-9DA1-A4B4CB722597}" type="slidenum">
              <a:rPr lang="en-US"/>
              <a:pPr/>
              <a:t>4</a:t>
            </a:fld>
            <a:endParaRPr lang="en-US" dirty="0"/>
          </a:p>
        </p:txBody>
      </p:sp>
      <p:sp>
        <p:nvSpPr>
          <p:cNvPr id="5" name="Rectangle 4"/>
          <p:cNvSpPr/>
          <p:nvPr/>
        </p:nvSpPr>
        <p:spPr>
          <a:xfrm>
            <a:off x="428596" y="1297151"/>
            <a:ext cx="8143932" cy="5324535"/>
          </a:xfrm>
          <a:prstGeom prst="rect">
            <a:avLst/>
          </a:prstGeom>
        </p:spPr>
        <p:txBody>
          <a:bodyPr wrap="square">
            <a:spAutoFit/>
          </a:bodyPr>
          <a:lstStyle/>
          <a:p>
            <a:pPr eaLnBrk="1" fontAlgn="auto" hangingPunct="1">
              <a:spcBef>
                <a:spcPts val="0"/>
              </a:spcBef>
              <a:spcAft>
                <a:spcPts val="0"/>
              </a:spcAft>
              <a:defRPr/>
            </a:pPr>
            <a:r>
              <a:rPr lang="en-US" sz="2000" b="1" dirty="0" err="1">
                <a:ea typeface="Arial Unicode MS" panose="020B0604020202020204" pitchFamily="34" charset="-128"/>
                <a:cs typeface="Arial Unicode MS" panose="020B0604020202020204" pitchFamily="34" charset="-128"/>
              </a:rPr>
              <a:t>Pasal</a:t>
            </a:r>
            <a:r>
              <a:rPr lang="en-US" sz="2000" b="1" dirty="0">
                <a:ea typeface="Arial Unicode MS" panose="020B0604020202020204" pitchFamily="34" charset="-128"/>
                <a:cs typeface="Arial Unicode MS" panose="020B0604020202020204" pitchFamily="34" charset="-128"/>
              </a:rPr>
              <a:t> </a:t>
            </a:r>
            <a:r>
              <a:rPr lang="id-ID" sz="2000" b="1" dirty="0" smtClean="0">
                <a:ea typeface="Arial Unicode MS" panose="020B0604020202020204" pitchFamily="34" charset="-128"/>
                <a:cs typeface="Arial Unicode MS" panose="020B0604020202020204" pitchFamily="34" charset="-128"/>
              </a:rPr>
              <a:t>7</a:t>
            </a:r>
            <a:endParaRPr lang="en-US" sz="2000" b="1" dirty="0">
              <a:ea typeface="Arial Unicode MS" panose="020B0604020202020204" pitchFamily="34" charset="-128"/>
              <a:cs typeface="Arial Unicode MS" panose="020B0604020202020204" pitchFamily="34" charset="-128"/>
            </a:endParaRPr>
          </a:p>
          <a:p>
            <a:r>
              <a:rPr lang="id-ID" sz="2000" dirty="0" smtClean="0"/>
              <a:t>(1) </a:t>
            </a:r>
            <a:r>
              <a:rPr lang="id-ID" sz="2000" b="1" dirty="0" smtClean="0"/>
              <a:t>Rincian kegiatan</a:t>
            </a:r>
            <a:r>
              <a:rPr lang="id-ID" sz="2000" dirty="0" smtClean="0"/>
              <a:t> Jabatan Akademik Dosen, sebagai berikut:</a:t>
            </a:r>
          </a:p>
          <a:p>
            <a:r>
              <a:rPr lang="id-ID" sz="2000" dirty="0" smtClean="0"/>
              <a:t>	</a:t>
            </a:r>
            <a:r>
              <a:rPr lang="fi-FI" sz="2000" dirty="0" smtClean="0"/>
              <a:t>1. Melaksanakan perkulihan/tutorial</a:t>
            </a:r>
            <a:r>
              <a:rPr lang="id-ID" sz="2000" dirty="0" smtClean="0"/>
              <a:t> .... dst</a:t>
            </a:r>
            <a:r>
              <a:rPr lang="fi-FI" sz="2000" dirty="0" smtClean="0"/>
              <a:t> </a:t>
            </a:r>
            <a:endParaRPr lang="id-ID" sz="2000" dirty="0" smtClean="0"/>
          </a:p>
          <a:p>
            <a:r>
              <a:rPr lang="id-ID" sz="2000" dirty="0" smtClean="0"/>
              <a:t>	2. Membimbing mahasiswa seminar;</a:t>
            </a:r>
          </a:p>
          <a:p>
            <a:r>
              <a:rPr lang="id-ID" sz="2000" dirty="0" smtClean="0"/>
              <a:t>	...dst</a:t>
            </a:r>
          </a:p>
          <a:p>
            <a:r>
              <a:rPr lang="id-ID" sz="2000" dirty="0" smtClean="0"/>
              <a:t>	62.</a:t>
            </a:r>
          </a:p>
          <a:p>
            <a:r>
              <a:rPr lang="id-ID" sz="2000" dirty="0" smtClean="0"/>
              <a:t>(2) Dosen yang melaksanakan kegiatan sebagaimana dimaksud pada  </a:t>
            </a:r>
          </a:p>
          <a:p>
            <a:r>
              <a:rPr lang="id-ID" sz="2000" dirty="0" smtClean="0"/>
              <a:t>      ayat (1) dan unsur penunjang tugas Akademik Dosen diberikan </a:t>
            </a:r>
          </a:p>
          <a:p>
            <a:r>
              <a:rPr lang="id-ID" sz="2000" dirty="0" smtClean="0"/>
              <a:t>      nilai angka kredit sebagaimana </a:t>
            </a:r>
            <a:r>
              <a:rPr lang="it-IT" sz="2000" dirty="0" smtClean="0"/>
              <a:t>tercantum dalam </a:t>
            </a:r>
            <a:r>
              <a:rPr lang="it-IT" sz="2000" b="1" dirty="0" smtClean="0"/>
              <a:t>Lampiran I </a:t>
            </a:r>
            <a:endParaRPr lang="id-ID" sz="2000" b="1" dirty="0" smtClean="0"/>
          </a:p>
          <a:p>
            <a:r>
              <a:rPr lang="id-ID" sz="2000" b="1" dirty="0" smtClean="0"/>
              <a:t>      </a:t>
            </a:r>
            <a:r>
              <a:rPr lang="it-IT" sz="2000" dirty="0" smtClean="0"/>
              <a:t>Peraturan Menteri</a:t>
            </a:r>
            <a:r>
              <a:rPr lang="id-ID" sz="2000" dirty="0" smtClean="0"/>
              <a:t> </a:t>
            </a:r>
            <a:r>
              <a:rPr lang="es-ES" sz="2000" dirty="0" err="1" smtClean="0"/>
              <a:t>Pendayagunaan</a:t>
            </a:r>
            <a:r>
              <a:rPr lang="es-ES" sz="2000" dirty="0" smtClean="0"/>
              <a:t> </a:t>
            </a:r>
            <a:r>
              <a:rPr lang="es-ES" sz="2000" dirty="0" err="1" smtClean="0"/>
              <a:t>Aparatur</a:t>
            </a:r>
            <a:r>
              <a:rPr lang="es-ES" sz="2000" dirty="0" smtClean="0"/>
              <a:t> Negara dan </a:t>
            </a:r>
            <a:endParaRPr lang="id-ID" sz="2000" dirty="0" smtClean="0"/>
          </a:p>
          <a:p>
            <a:r>
              <a:rPr lang="id-ID" sz="2000" dirty="0" smtClean="0"/>
              <a:t>      </a:t>
            </a:r>
            <a:r>
              <a:rPr lang="es-ES" sz="2000" dirty="0" err="1" smtClean="0"/>
              <a:t>Reformasi</a:t>
            </a:r>
            <a:r>
              <a:rPr lang="es-ES" sz="2000" dirty="0" smtClean="0"/>
              <a:t> </a:t>
            </a:r>
            <a:r>
              <a:rPr lang="es-ES" sz="2000" dirty="0" err="1" smtClean="0"/>
              <a:t>Birokrasi</a:t>
            </a:r>
            <a:r>
              <a:rPr lang="id-ID" sz="2000" dirty="0" smtClean="0"/>
              <a:t> Nomor 17 Tahun 2013, sebagaimana telah </a:t>
            </a:r>
          </a:p>
          <a:p>
            <a:r>
              <a:rPr lang="id-ID" sz="2000" dirty="0" smtClean="0"/>
              <a:t>      diubah dengan Peraturan Menteri Pendayagunaan Aparatur </a:t>
            </a:r>
          </a:p>
          <a:p>
            <a:r>
              <a:rPr lang="id-ID" sz="2000" dirty="0" smtClean="0"/>
              <a:t>      Negara dan Reformasi Birokrasi Republik Indonesia Nomor 46 </a:t>
            </a:r>
          </a:p>
          <a:p>
            <a:r>
              <a:rPr lang="id-ID" sz="2000" dirty="0" smtClean="0"/>
              <a:t>      Tahun 2013. </a:t>
            </a:r>
          </a:p>
          <a:p>
            <a:r>
              <a:rPr lang="id-ID" sz="2000" dirty="0" smtClean="0"/>
              <a:t>(3) Dosen dalam melaksanakan kegiatan sebagaimana dimaksud pada </a:t>
            </a:r>
          </a:p>
          <a:p>
            <a:r>
              <a:rPr lang="id-ID" sz="2000" dirty="0" smtClean="0"/>
              <a:t>      ayat (1), setiap Jabatan Akademik Dosen mempunyai wewenang </a:t>
            </a:r>
          </a:p>
          <a:p>
            <a:r>
              <a:rPr lang="id-ID" sz="2000" dirty="0" smtClean="0"/>
              <a:t>      yang sama.</a:t>
            </a:r>
          </a:p>
        </p:txBody>
      </p:sp>
      <p:sp>
        <p:nvSpPr>
          <p:cNvPr id="7" name="Rectangle 6"/>
          <p:cNvSpPr/>
          <p:nvPr/>
        </p:nvSpPr>
        <p:spPr>
          <a:xfrm>
            <a:off x="1000100" y="649412"/>
            <a:ext cx="8001056" cy="707886"/>
          </a:xfrm>
          <a:prstGeom prst="rect">
            <a:avLst/>
          </a:prstGeom>
        </p:spPr>
        <p:txBody>
          <a:bodyPr wrap="square">
            <a:spAutoFit/>
          </a:bodyPr>
          <a:lstStyle/>
          <a:p>
            <a:pPr algn="r"/>
            <a:r>
              <a:rPr lang="id-ID" sz="2000" b="1" dirty="0" smtClean="0">
                <a:solidFill>
                  <a:srgbClr val="7030A0"/>
                </a:solidFill>
              </a:rPr>
              <a:t>RINCIAN KEGIATAN  </a:t>
            </a:r>
          </a:p>
          <a:p>
            <a:pPr algn="r"/>
            <a:r>
              <a:rPr lang="id-ID" sz="2000" b="1" dirty="0" smtClean="0">
                <a:solidFill>
                  <a:srgbClr val="7030A0"/>
                </a:solidFill>
              </a:rPr>
              <a:t>JABATAN AKADEMIK DOSEN YANG DINILAI</a:t>
            </a:r>
            <a:endParaRPr lang="id-ID" sz="2000" b="1" dirty="0">
              <a:solidFill>
                <a:srgbClr val="7030A0"/>
              </a:solidFill>
            </a:endParaRPr>
          </a:p>
        </p:txBody>
      </p:sp>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108BC9-7E21-46EE-9DA1-A4B4CB722597}" type="slidenum">
              <a:rPr lang="en-US"/>
              <a:pPr/>
              <a:t>40</a:t>
            </a:fld>
            <a:endParaRPr lang="en-US" dirty="0"/>
          </a:p>
        </p:txBody>
      </p:sp>
      <p:sp>
        <p:nvSpPr>
          <p:cNvPr id="5" name="Rectangle 4"/>
          <p:cNvSpPr/>
          <p:nvPr/>
        </p:nvSpPr>
        <p:spPr>
          <a:xfrm>
            <a:off x="428596" y="549734"/>
            <a:ext cx="8286808" cy="6093976"/>
          </a:xfrm>
          <a:prstGeom prst="rect">
            <a:avLst/>
          </a:prstGeom>
        </p:spPr>
        <p:txBody>
          <a:bodyPr wrap="square">
            <a:spAutoFit/>
          </a:bodyPr>
          <a:lstStyle/>
          <a:p>
            <a:pPr eaLnBrk="1" fontAlgn="auto" hangingPunct="1">
              <a:spcBef>
                <a:spcPts val="0"/>
              </a:spcBef>
              <a:spcAft>
                <a:spcPts val="0"/>
              </a:spcAft>
              <a:defRPr/>
            </a:pPr>
            <a:r>
              <a:rPr lang="en-US" sz="2400" b="1" dirty="0" err="1">
                <a:ea typeface="Arial Unicode MS" panose="020B0604020202020204" pitchFamily="34" charset="-128"/>
                <a:cs typeface="Arial Unicode MS" panose="020B0604020202020204" pitchFamily="34" charset="-128"/>
              </a:rPr>
              <a:t>Pasal</a:t>
            </a:r>
            <a:r>
              <a:rPr lang="en-US" sz="2400" b="1" dirty="0">
                <a:ea typeface="Arial Unicode MS" panose="020B0604020202020204" pitchFamily="34" charset="-128"/>
                <a:cs typeface="Arial Unicode MS" panose="020B0604020202020204" pitchFamily="34" charset="-128"/>
              </a:rPr>
              <a:t> </a:t>
            </a:r>
            <a:r>
              <a:rPr lang="id-ID" sz="2400" b="1" dirty="0" smtClean="0">
                <a:ea typeface="Arial Unicode MS" panose="020B0604020202020204" pitchFamily="34" charset="-128"/>
                <a:cs typeface="Arial Unicode MS" panose="020B0604020202020204" pitchFamily="34" charset="-128"/>
              </a:rPr>
              <a:t>22</a:t>
            </a:r>
          </a:p>
          <a:p>
            <a:pPr eaLnBrk="1" fontAlgn="auto" hangingPunct="1">
              <a:spcBef>
                <a:spcPts val="0"/>
              </a:spcBef>
              <a:spcAft>
                <a:spcPts val="0"/>
              </a:spcAft>
              <a:defRPr/>
            </a:pPr>
            <a:endParaRPr lang="id-ID" sz="2400" b="1" dirty="0" smtClean="0">
              <a:ea typeface="Arial Unicode MS" panose="020B0604020202020204" pitchFamily="34" charset="-128"/>
              <a:cs typeface="Arial Unicode MS" panose="020B0604020202020204" pitchFamily="34" charset="-128"/>
            </a:endParaRPr>
          </a:p>
          <a:p>
            <a:pPr marL="342900" indent="-342900" eaLnBrk="1" fontAlgn="auto" hangingPunct="1">
              <a:spcBef>
                <a:spcPts val="0"/>
              </a:spcBef>
              <a:spcAft>
                <a:spcPts val="0"/>
              </a:spcAft>
              <a:buAutoNum type="arabicParenBoth"/>
              <a:defRPr/>
            </a:pPr>
            <a:r>
              <a:rPr lang="de-DE" dirty="0" smtClean="0"/>
              <a:t>.</a:t>
            </a:r>
            <a:r>
              <a:rPr lang="id-ID" dirty="0" smtClean="0"/>
              <a:t>.........................................................................................................................</a:t>
            </a:r>
          </a:p>
          <a:p>
            <a:r>
              <a:rPr lang="id-ID" dirty="0" smtClean="0"/>
              <a:t>(2) ..........................................................................................................................</a:t>
            </a:r>
          </a:p>
          <a:p>
            <a:r>
              <a:rPr lang="id-ID" dirty="0" smtClean="0"/>
              <a:t>(3) ..........................................................................................................................</a:t>
            </a:r>
          </a:p>
          <a:p>
            <a:r>
              <a:rPr lang="id-ID" dirty="0" smtClean="0"/>
              <a:t>(4) ..........................................................................................................................</a:t>
            </a:r>
            <a:endParaRPr lang="sv-SE" dirty="0" smtClean="0"/>
          </a:p>
          <a:p>
            <a:r>
              <a:rPr lang="es-ES" dirty="0" smtClean="0"/>
              <a:t>(5) .</a:t>
            </a:r>
            <a:r>
              <a:rPr lang="id-ID" dirty="0" smtClean="0"/>
              <a:t>.........................................................................................................................</a:t>
            </a:r>
          </a:p>
          <a:p>
            <a:r>
              <a:rPr lang="id-ID" dirty="0" smtClean="0"/>
              <a:t>(6) Dalam hal terdapat anggota yang pensiun atau berhalangan 6 (enam) bulan </a:t>
            </a:r>
          </a:p>
          <a:p>
            <a:r>
              <a:rPr lang="id-ID" dirty="0" smtClean="0"/>
              <a:t>      atau lebih, maka Ketua mengusulkan penggantian anggota secara definitif </a:t>
            </a:r>
          </a:p>
          <a:p>
            <a:r>
              <a:rPr lang="id-ID" dirty="0" smtClean="0"/>
              <a:t>      sesuai masa kerja yang tersisa kepada pejabat yang berwenang menetapkan </a:t>
            </a:r>
          </a:p>
          <a:p>
            <a:r>
              <a:rPr lang="id-ID" dirty="0" smtClean="0"/>
              <a:t>      Tim Penilai.</a:t>
            </a:r>
          </a:p>
          <a:p>
            <a:r>
              <a:rPr lang="id-ID" dirty="0" smtClean="0"/>
              <a:t>(7) Anggota yang telah menjabat dalam 2 (dua) kali masa jabatan secara </a:t>
            </a:r>
          </a:p>
          <a:p>
            <a:r>
              <a:rPr lang="id-ID" dirty="0" smtClean="0"/>
              <a:t>      berturut-turut sebagaimana dimaksud pada ayat (3), </a:t>
            </a:r>
            <a:r>
              <a:rPr lang="id-ID" b="1" dirty="0" smtClean="0"/>
              <a:t>dapat diangkat </a:t>
            </a:r>
          </a:p>
          <a:p>
            <a:r>
              <a:rPr lang="id-ID" b="1" dirty="0" smtClean="0"/>
              <a:t>      kembali setelah melampaui masa tenggang waktu 1 (satu) masa </a:t>
            </a:r>
          </a:p>
          <a:p>
            <a:r>
              <a:rPr lang="id-ID" b="1" dirty="0" smtClean="0"/>
              <a:t>      jabatan.</a:t>
            </a:r>
            <a:r>
              <a:rPr lang="id-ID" dirty="0" smtClean="0"/>
              <a:t> </a:t>
            </a:r>
          </a:p>
          <a:p>
            <a:r>
              <a:rPr lang="id-ID" dirty="0" smtClean="0"/>
              <a:t>(8) Dalam hal komposisi jumlah anggota sebagaimana </a:t>
            </a:r>
            <a:r>
              <a:rPr lang="sv-SE" dirty="0" smtClean="0"/>
              <a:t>dimaksud pada ayat (2) </a:t>
            </a:r>
            <a:endParaRPr lang="id-ID" dirty="0" smtClean="0"/>
          </a:p>
          <a:p>
            <a:r>
              <a:rPr lang="id-ID" dirty="0" smtClean="0"/>
              <a:t>      </a:t>
            </a:r>
            <a:r>
              <a:rPr lang="sv-SE" dirty="0" smtClean="0"/>
              <a:t>huruf d tidak dapat dipenuhi, maka</a:t>
            </a:r>
            <a:r>
              <a:rPr lang="id-ID" dirty="0" smtClean="0"/>
              <a:t> anggota dapat diangkat dari pejabat lain </a:t>
            </a:r>
          </a:p>
          <a:p>
            <a:r>
              <a:rPr lang="id-ID" dirty="0" smtClean="0"/>
              <a:t>      yang mempunyai </a:t>
            </a:r>
            <a:r>
              <a:rPr lang="fi-FI" dirty="0" smtClean="0"/>
              <a:t>kompetensi dalam penilaian prestasi kerja Dosen. </a:t>
            </a:r>
            <a:endParaRPr lang="id-ID" dirty="0" smtClean="0"/>
          </a:p>
          <a:p>
            <a:r>
              <a:rPr lang="id-ID" dirty="0" smtClean="0"/>
              <a:t>(9) Tata kerja Tim Penilai Jabatan Akademik Dosen dan tata cara penilaian </a:t>
            </a:r>
          </a:p>
          <a:p>
            <a:r>
              <a:rPr lang="id-ID" dirty="0" smtClean="0"/>
              <a:t>      angka kredit ditetapkan oleh Menteri Pendidikan dan Kebudayaan selaku </a:t>
            </a:r>
          </a:p>
          <a:p>
            <a:r>
              <a:rPr lang="id-ID" dirty="0" smtClean="0"/>
              <a:t>      Pimpinan Instansi Pembina Jabatan Akademik Dosen. </a:t>
            </a:r>
          </a:p>
        </p:txBody>
      </p:sp>
      <p:sp>
        <p:nvSpPr>
          <p:cNvPr id="6" name="Rectangle 5"/>
          <p:cNvSpPr/>
          <p:nvPr/>
        </p:nvSpPr>
        <p:spPr>
          <a:xfrm>
            <a:off x="214282" y="723109"/>
            <a:ext cx="8643998" cy="369332"/>
          </a:xfrm>
          <a:prstGeom prst="rect">
            <a:avLst/>
          </a:prstGeom>
        </p:spPr>
        <p:txBody>
          <a:bodyPr wrap="square">
            <a:spAutoFit/>
          </a:bodyPr>
          <a:lstStyle/>
          <a:p>
            <a:pPr algn="r"/>
            <a:r>
              <a:rPr lang="id-ID" b="1" dirty="0" smtClean="0"/>
              <a:t>TIM PENILAI </a:t>
            </a:r>
          </a:p>
        </p:txBody>
      </p:sp>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108BC9-7E21-46EE-9DA1-A4B4CB722597}" type="slidenum">
              <a:rPr lang="en-US"/>
              <a:pPr/>
              <a:t>41</a:t>
            </a:fld>
            <a:endParaRPr lang="en-US" dirty="0"/>
          </a:p>
        </p:txBody>
      </p:sp>
      <p:sp>
        <p:nvSpPr>
          <p:cNvPr id="6" name="Rectangle 5"/>
          <p:cNvSpPr/>
          <p:nvPr/>
        </p:nvSpPr>
        <p:spPr>
          <a:xfrm>
            <a:off x="428596" y="549734"/>
            <a:ext cx="8286808" cy="6001643"/>
          </a:xfrm>
          <a:prstGeom prst="rect">
            <a:avLst/>
          </a:prstGeom>
        </p:spPr>
        <p:txBody>
          <a:bodyPr wrap="square">
            <a:spAutoFit/>
          </a:bodyPr>
          <a:lstStyle/>
          <a:p>
            <a:pPr eaLnBrk="1" fontAlgn="auto" hangingPunct="1">
              <a:spcBef>
                <a:spcPts val="0"/>
              </a:spcBef>
              <a:spcAft>
                <a:spcPts val="0"/>
              </a:spcAft>
              <a:defRPr/>
            </a:pPr>
            <a:r>
              <a:rPr lang="en-US" sz="2400" b="1" dirty="0" err="1">
                <a:ea typeface="Arial Unicode MS" panose="020B0604020202020204" pitchFamily="34" charset="-128"/>
                <a:cs typeface="Arial Unicode MS" panose="020B0604020202020204" pitchFamily="34" charset="-128"/>
              </a:rPr>
              <a:t>Pasal</a:t>
            </a:r>
            <a:r>
              <a:rPr lang="en-US" sz="2400" b="1" dirty="0">
                <a:ea typeface="Arial Unicode MS" panose="020B0604020202020204" pitchFamily="34" charset="-128"/>
                <a:cs typeface="Arial Unicode MS" panose="020B0604020202020204" pitchFamily="34" charset="-128"/>
              </a:rPr>
              <a:t> </a:t>
            </a:r>
            <a:r>
              <a:rPr lang="id-ID" sz="2400" b="1" dirty="0" smtClean="0">
                <a:ea typeface="Arial Unicode MS" panose="020B0604020202020204" pitchFamily="34" charset="-128"/>
                <a:cs typeface="Arial Unicode MS" panose="020B0604020202020204" pitchFamily="34" charset="-128"/>
              </a:rPr>
              <a:t>23</a:t>
            </a:r>
          </a:p>
          <a:p>
            <a:endParaRPr lang="id-ID" dirty="0" smtClean="0"/>
          </a:p>
          <a:p>
            <a:r>
              <a:rPr lang="id-ID" dirty="0" smtClean="0"/>
              <a:t>(1) </a:t>
            </a:r>
            <a:r>
              <a:rPr lang="id-ID" b="1" dirty="0" smtClean="0"/>
              <a:t>Tugas pokok Tim Penilai Pusat</a:t>
            </a:r>
            <a:r>
              <a:rPr lang="id-ID" dirty="0" smtClean="0"/>
              <a:t>: </a:t>
            </a:r>
          </a:p>
          <a:p>
            <a:r>
              <a:rPr lang="id-ID" dirty="0" smtClean="0"/>
              <a:t>      a. Membantu Direktur Jenderal yang membidangi pendidikan tinggi </a:t>
            </a:r>
          </a:p>
          <a:p>
            <a:r>
              <a:rPr lang="id-ID" dirty="0" smtClean="0"/>
              <a:t>          Kementerian Pendidikan dan Kebudayaan atau pejabat lain yang ditunjuk </a:t>
            </a:r>
          </a:p>
          <a:p>
            <a:r>
              <a:rPr lang="id-ID" dirty="0" smtClean="0"/>
              <a:t>          dalam menetapkan angka kredit bagi </a:t>
            </a:r>
            <a:r>
              <a:rPr lang="id-ID" b="1" dirty="0" smtClean="0"/>
              <a:t>Lektor Kepala dan Profesor</a:t>
            </a:r>
            <a:r>
              <a:rPr lang="id-ID" dirty="0" smtClean="0"/>
              <a:t>; </a:t>
            </a:r>
          </a:p>
          <a:p>
            <a:r>
              <a:rPr lang="id-ID" dirty="0" smtClean="0"/>
              <a:t>          dan</a:t>
            </a:r>
          </a:p>
          <a:p>
            <a:r>
              <a:rPr lang="id-ID" dirty="0" smtClean="0"/>
              <a:t>      </a:t>
            </a:r>
            <a:r>
              <a:rPr lang="fi-FI" dirty="0" smtClean="0"/>
              <a:t>b. Melaksanakan tugas-tugas lain yang diberikan oleh </a:t>
            </a:r>
            <a:r>
              <a:rPr lang="id-ID" dirty="0" smtClean="0"/>
              <a:t>Direktur Jenderal </a:t>
            </a:r>
          </a:p>
          <a:p>
            <a:r>
              <a:rPr lang="id-ID" dirty="0" smtClean="0"/>
              <a:t>          yang membidangi pendidikan tinggi Kementerian Pendidikan dan </a:t>
            </a:r>
          </a:p>
          <a:p>
            <a:r>
              <a:rPr lang="id-ID" dirty="0" smtClean="0"/>
              <a:t>         Kebudayaan atau pejabat lain yang ditunjuk yang berhubungan dengan </a:t>
            </a:r>
          </a:p>
          <a:p>
            <a:r>
              <a:rPr lang="id-ID" dirty="0" smtClean="0"/>
              <a:t>         penetapan angka kredit sebagaimana dimaksud dalam huruf a. </a:t>
            </a:r>
          </a:p>
          <a:p>
            <a:r>
              <a:rPr lang="id-ID" dirty="0" smtClean="0"/>
              <a:t>(2) </a:t>
            </a:r>
            <a:r>
              <a:rPr lang="id-ID" b="1" dirty="0" smtClean="0"/>
              <a:t>Tugas pokok Tim Penilai Perguruan Tinggi</a:t>
            </a:r>
            <a:r>
              <a:rPr lang="id-ID" dirty="0" smtClean="0"/>
              <a:t>:</a:t>
            </a:r>
          </a:p>
          <a:p>
            <a:r>
              <a:rPr lang="id-ID" dirty="0" smtClean="0"/>
              <a:t>       </a:t>
            </a:r>
            <a:r>
              <a:rPr lang="pt-BR" dirty="0" smtClean="0"/>
              <a:t>a. Membantu Rektor/Ketua/Direktur pada perguruan </a:t>
            </a:r>
            <a:r>
              <a:rPr lang="id-ID" dirty="0" smtClean="0"/>
              <a:t>tinggi di lingkungan </a:t>
            </a:r>
          </a:p>
          <a:p>
            <a:r>
              <a:rPr lang="id-ID" dirty="0" smtClean="0"/>
              <a:t>           Kementerian Pendidikan dan </a:t>
            </a:r>
            <a:r>
              <a:rPr lang="sv-SE" dirty="0" smtClean="0"/>
              <a:t>Kebudayaan dan instansi pusat lainnya </a:t>
            </a:r>
            <a:endParaRPr lang="id-ID" dirty="0" smtClean="0"/>
          </a:p>
          <a:p>
            <a:r>
              <a:rPr lang="id-ID" dirty="0" smtClean="0"/>
              <a:t>           </a:t>
            </a:r>
            <a:r>
              <a:rPr lang="sv-SE" dirty="0" smtClean="0"/>
              <a:t>dalam</a:t>
            </a:r>
            <a:r>
              <a:rPr lang="id-ID" dirty="0" smtClean="0"/>
              <a:t> menetapkan angka kredit bagi </a:t>
            </a:r>
            <a:r>
              <a:rPr lang="id-ID" b="1" dirty="0" smtClean="0"/>
              <a:t>Asisten Ahli dan Lektor</a:t>
            </a:r>
            <a:r>
              <a:rPr lang="id-ID" dirty="0" smtClean="0"/>
              <a:t> di </a:t>
            </a:r>
          </a:p>
          <a:p>
            <a:r>
              <a:rPr lang="id-ID" dirty="0" smtClean="0"/>
              <a:t>           lingkungannya masing-masing; dan </a:t>
            </a:r>
          </a:p>
          <a:p>
            <a:r>
              <a:rPr lang="id-ID" dirty="0" smtClean="0"/>
              <a:t>      </a:t>
            </a:r>
            <a:r>
              <a:rPr lang="fi-FI" dirty="0" smtClean="0"/>
              <a:t>b. Melaksanakan tugas-tugas lain yang diberikan oleh</a:t>
            </a:r>
            <a:r>
              <a:rPr lang="id-ID" dirty="0" smtClean="0"/>
              <a:t> </a:t>
            </a:r>
            <a:r>
              <a:rPr lang="nn-NO" dirty="0" smtClean="0"/>
              <a:t>Rektor/Ketua/</a:t>
            </a:r>
            <a:r>
              <a:rPr lang="id-ID" dirty="0" smtClean="0"/>
              <a:t> </a:t>
            </a:r>
          </a:p>
          <a:p>
            <a:r>
              <a:rPr lang="id-ID" dirty="0" smtClean="0"/>
              <a:t>          </a:t>
            </a:r>
            <a:r>
              <a:rPr lang="nn-NO" dirty="0" smtClean="0"/>
              <a:t>Direktur pada perguruan tinggi di</a:t>
            </a:r>
            <a:r>
              <a:rPr lang="id-ID" dirty="0" smtClean="0"/>
              <a:t> lingkungan Kementerian Pendidikan </a:t>
            </a:r>
          </a:p>
          <a:p>
            <a:r>
              <a:rPr lang="id-ID" dirty="0" smtClean="0"/>
              <a:t>          dan Kebudayaan dan instansi pusat lainnya yang berhubungan dengan</a:t>
            </a:r>
          </a:p>
          <a:p>
            <a:r>
              <a:rPr lang="id-ID" dirty="0" smtClean="0"/>
              <a:t>          penetapan angka kredit sebagaimana dimaksud dalam huruf a. </a:t>
            </a:r>
          </a:p>
          <a:p>
            <a:pPr eaLnBrk="1" fontAlgn="auto" hangingPunct="1">
              <a:spcBef>
                <a:spcPts val="0"/>
              </a:spcBef>
              <a:spcAft>
                <a:spcPts val="0"/>
              </a:spcAft>
              <a:defRPr/>
            </a:pPr>
            <a:endParaRPr lang="id-ID" b="1" dirty="0" smtClean="0">
              <a:ea typeface="Arial Unicode MS" panose="020B0604020202020204" pitchFamily="34" charset="-128"/>
              <a:cs typeface="Arial Unicode MS" panose="020B0604020202020204" pitchFamily="34" charset="-128"/>
            </a:endParaRPr>
          </a:p>
        </p:txBody>
      </p:sp>
      <p:sp>
        <p:nvSpPr>
          <p:cNvPr id="7" name="Rectangle 6"/>
          <p:cNvSpPr/>
          <p:nvPr/>
        </p:nvSpPr>
        <p:spPr>
          <a:xfrm>
            <a:off x="214282" y="723109"/>
            <a:ext cx="8643998" cy="369332"/>
          </a:xfrm>
          <a:prstGeom prst="rect">
            <a:avLst/>
          </a:prstGeom>
        </p:spPr>
        <p:txBody>
          <a:bodyPr wrap="square">
            <a:spAutoFit/>
          </a:bodyPr>
          <a:lstStyle/>
          <a:p>
            <a:pPr algn="r"/>
            <a:r>
              <a:rPr lang="id-ID" b="1" dirty="0" smtClean="0"/>
              <a:t>TIM PENILAI </a:t>
            </a:r>
          </a:p>
        </p:txBody>
      </p:sp>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108BC9-7E21-46EE-9DA1-A4B4CB722597}" type="slidenum">
              <a:rPr lang="en-US"/>
              <a:pPr/>
              <a:t>42</a:t>
            </a:fld>
            <a:endParaRPr lang="en-US" dirty="0"/>
          </a:p>
        </p:txBody>
      </p:sp>
      <p:sp>
        <p:nvSpPr>
          <p:cNvPr id="6" name="Rectangle 5"/>
          <p:cNvSpPr/>
          <p:nvPr/>
        </p:nvSpPr>
        <p:spPr>
          <a:xfrm>
            <a:off x="428596" y="1018176"/>
            <a:ext cx="8286808" cy="4339650"/>
          </a:xfrm>
          <a:prstGeom prst="rect">
            <a:avLst/>
          </a:prstGeom>
        </p:spPr>
        <p:txBody>
          <a:bodyPr wrap="square">
            <a:spAutoFit/>
          </a:bodyPr>
          <a:lstStyle/>
          <a:p>
            <a:pPr eaLnBrk="1" fontAlgn="auto" hangingPunct="1">
              <a:spcBef>
                <a:spcPts val="0"/>
              </a:spcBef>
              <a:spcAft>
                <a:spcPts val="0"/>
              </a:spcAft>
              <a:defRPr/>
            </a:pPr>
            <a:r>
              <a:rPr lang="en-US" sz="2400" b="1" dirty="0" err="1">
                <a:ea typeface="Arial Unicode MS" panose="020B0604020202020204" pitchFamily="34" charset="-128"/>
                <a:cs typeface="Arial Unicode MS" panose="020B0604020202020204" pitchFamily="34" charset="-128"/>
              </a:rPr>
              <a:t>Pasal</a:t>
            </a:r>
            <a:r>
              <a:rPr lang="en-US" sz="2400" b="1" dirty="0">
                <a:ea typeface="Arial Unicode MS" panose="020B0604020202020204" pitchFamily="34" charset="-128"/>
                <a:cs typeface="Arial Unicode MS" panose="020B0604020202020204" pitchFamily="34" charset="-128"/>
              </a:rPr>
              <a:t> </a:t>
            </a:r>
            <a:r>
              <a:rPr lang="id-ID" sz="2400" b="1" dirty="0" smtClean="0">
                <a:ea typeface="Arial Unicode MS" panose="020B0604020202020204" pitchFamily="34" charset="-128"/>
                <a:cs typeface="Arial Unicode MS" panose="020B0604020202020204" pitchFamily="34" charset="-128"/>
              </a:rPr>
              <a:t>23</a:t>
            </a:r>
          </a:p>
          <a:p>
            <a:endParaRPr lang="id-ID" dirty="0" smtClean="0"/>
          </a:p>
          <a:p>
            <a:r>
              <a:rPr lang="id-ID" dirty="0" smtClean="0"/>
              <a:t>(1) </a:t>
            </a:r>
            <a:r>
              <a:rPr lang="id-ID" b="1" dirty="0" smtClean="0"/>
              <a:t>.......................................................................................................</a:t>
            </a:r>
            <a:endParaRPr lang="id-ID" dirty="0" smtClean="0"/>
          </a:p>
          <a:p>
            <a:r>
              <a:rPr lang="id-ID" dirty="0" smtClean="0"/>
              <a:t>(2) </a:t>
            </a:r>
            <a:r>
              <a:rPr lang="id-ID" b="1" dirty="0" smtClean="0"/>
              <a:t>.......................................................................................................</a:t>
            </a:r>
            <a:endParaRPr lang="id-ID" dirty="0" smtClean="0"/>
          </a:p>
          <a:p>
            <a:r>
              <a:rPr lang="id-ID" dirty="0" smtClean="0"/>
              <a:t>(3) </a:t>
            </a:r>
            <a:r>
              <a:rPr lang="id-ID" b="1" dirty="0" smtClean="0"/>
              <a:t>Tugas pokok Tim Penilai Penilai Lembaga (Kopertis/Kopertais)</a:t>
            </a:r>
            <a:r>
              <a:rPr lang="id-ID" dirty="0" smtClean="0"/>
              <a:t>: </a:t>
            </a:r>
          </a:p>
          <a:p>
            <a:r>
              <a:rPr lang="id-ID" dirty="0" smtClean="0"/>
              <a:t>      a. Membantu Kepala/Ketua Lembaga Layanan Pendidikan Tinggi </a:t>
            </a:r>
          </a:p>
          <a:p>
            <a:r>
              <a:rPr lang="id-ID" dirty="0" smtClean="0"/>
              <a:t>          (Koordinator Kopertis/Kopertais) dalam menetapkan angka kredit bagi </a:t>
            </a:r>
          </a:p>
          <a:p>
            <a:r>
              <a:rPr lang="id-ID" dirty="0" smtClean="0"/>
              <a:t>         </a:t>
            </a:r>
            <a:r>
              <a:rPr lang="id-ID" b="1" dirty="0" smtClean="0"/>
              <a:t>Asisten Ahli dan Lektor</a:t>
            </a:r>
            <a:r>
              <a:rPr lang="id-ID" dirty="0" smtClean="0"/>
              <a:t> pada perguruan tinggi di lingkungan Lembaga </a:t>
            </a:r>
          </a:p>
          <a:p>
            <a:r>
              <a:rPr lang="id-ID" dirty="0" smtClean="0"/>
              <a:t>         Layanan Pendidikan Tinggi (Kopertis) masing-masing; dan </a:t>
            </a:r>
          </a:p>
          <a:p>
            <a:r>
              <a:rPr lang="id-ID" dirty="0" smtClean="0"/>
              <a:t>     </a:t>
            </a:r>
            <a:r>
              <a:rPr lang="fi-FI" dirty="0" smtClean="0"/>
              <a:t>b. Melaksanakan tugas-tugas lain yang diberikan oleh</a:t>
            </a:r>
            <a:r>
              <a:rPr lang="id-ID" dirty="0" smtClean="0"/>
              <a:t> Kepala/Ketua </a:t>
            </a:r>
          </a:p>
          <a:p>
            <a:r>
              <a:rPr lang="id-ID" dirty="0" smtClean="0"/>
              <a:t>         Lembaga Layanan Pendidikan Tinggi (Koordinator Kopertis/Kopertais) </a:t>
            </a:r>
          </a:p>
          <a:p>
            <a:r>
              <a:rPr lang="id-ID" dirty="0" smtClean="0"/>
              <a:t>         yang berhubungan </a:t>
            </a:r>
            <a:r>
              <a:rPr lang="sv-SE" dirty="0" smtClean="0"/>
              <a:t>dengan penetapan angka kredit sebagaimana dimaksud</a:t>
            </a:r>
          </a:p>
          <a:p>
            <a:r>
              <a:rPr lang="id-ID" dirty="0" smtClean="0"/>
              <a:t>         dalam huruf a. </a:t>
            </a:r>
          </a:p>
          <a:p>
            <a:endParaRPr lang="id-ID" dirty="0" smtClean="0"/>
          </a:p>
          <a:p>
            <a:pPr eaLnBrk="1" fontAlgn="auto" hangingPunct="1">
              <a:spcBef>
                <a:spcPts val="0"/>
              </a:spcBef>
              <a:spcAft>
                <a:spcPts val="0"/>
              </a:spcAft>
              <a:defRPr/>
            </a:pPr>
            <a:endParaRPr lang="id-ID" b="1" dirty="0" smtClean="0">
              <a:ea typeface="Arial Unicode MS" panose="020B0604020202020204" pitchFamily="34" charset="-128"/>
              <a:cs typeface="Arial Unicode MS" panose="020B0604020202020204" pitchFamily="34" charset="-128"/>
            </a:endParaRPr>
          </a:p>
        </p:txBody>
      </p:sp>
      <p:sp>
        <p:nvSpPr>
          <p:cNvPr id="5" name="Rectangle 4"/>
          <p:cNvSpPr/>
          <p:nvPr/>
        </p:nvSpPr>
        <p:spPr>
          <a:xfrm>
            <a:off x="214282" y="723109"/>
            <a:ext cx="8643998" cy="369332"/>
          </a:xfrm>
          <a:prstGeom prst="rect">
            <a:avLst/>
          </a:prstGeom>
        </p:spPr>
        <p:txBody>
          <a:bodyPr wrap="square">
            <a:spAutoFit/>
          </a:bodyPr>
          <a:lstStyle/>
          <a:p>
            <a:pPr algn="r"/>
            <a:r>
              <a:rPr lang="id-ID" b="1" dirty="0" smtClean="0"/>
              <a:t>TIM PENILAI </a:t>
            </a:r>
          </a:p>
        </p:txBody>
      </p:sp>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108BC9-7E21-46EE-9DA1-A4B4CB722597}" type="slidenum">
              <a:rPr lang="en-US"/>
              <a:pPr/>
              <a:t>43</a:t>
            </a:fld>
            <a:endParaRPr lang="en-US" dirty="0"/>
          </a:p>
        </p:txBody>
      </p:sp>
      <p:sp>
        <p:nvSpPr>
          <p:cNvPr id="6" name="Rectangle 5"/>
          <p:cNvSpPr/>
          <p:nvPr/>
        </p:nvSpPr>
        <p:spPr>
          <a:xfrm>
            <a:off x="428596" y="549734"/>
            <a:ext cx="8286808" cy="5909310"/>
          </a:xfrm>
          <a:prstGeom prst="rect">
            <a:avLst/>
          </a:prstGeom>
        </p:spPr>
        <p:txBody>
          <a:bodyPr wrap="square">
            <a:spAutoFit/>
          </a:bodyPr>
          <a:lstStyle/>
          <a:p>
            <a:pPr eaLnBrk="1" fontAlgn="auto" hangingPunct="1">
              <a:spcBef>
                <a:spcPts val="0"/>
              </a:spcBef>
              <a:spcAft>
                <a:spcPts val="0"/>
              </a:spcAft>
              <a:defRPr/>
            </a:pPr>
            <a:r>
              <a:rPr lang="en-US" b="1" dirty="0" err="1">
                <a:ea typeface="Arial Unicode MS" panose="020B0604020202020204" pitchFamily="34" charset="-128"/>
                <a:cs typeface="Arial Unicode MS" panose="020B0604020202020204" pitchFamily="34" charset="-128"/>
              </a:rPr>
              <a:t>Pasal</a:t>
            </a:r>
            <a:r>
              <a:rPr lang="en-US" b="1" dirty="0">
                <a:ea typeface="Arial Unicode MS" panose="020B0604020202020204" pitchFamily="34" charset="-128"/>
                <a:cs typeface="Arial Unicode MS" panose="020B0604020202020204" pitchFamily="34" charset="-128"/>
              </a:rPr>
              <a:t> </a:t>
            </a:r>
            <a:r>
              <a:rPr lang="id-ID" b="1" dirty="0" smtClean="0">
                <a:ea typeface="Arial Unicode MS" panose="020B0604020202020204" pitchFamily="34" charset="-128"/>
                <a:cs typeface="Arial Unicode MS" panose="020B0604020202020204" pitchFamily="34" charset="-128"/>
              </a:rPr>
              <a:t>24</a:t>
            </a:r>
            <a:endParaRPr lang="id-ID" dirty="0" smtClean="0"/>
          </a:p>
          <a:p>
            <a:endParaRPr lang="id-ID" dirty="0" smtClean="0"/>
          </a:p>
          <a:p>
            <a:pPr marL="342900" indent="-342900">
              <a:buAutoNum type="arabicParenBoth"/>
            </a:pPr>
            <a:r>
              <a:rPr lang="id-ID" dirty="0" smtClean="0"/>
              <a:t>Untuk membantu Tim Penilai Jabatan Akademik Dosen dalam </a:t>
            </a:r>
          </a:p>
          <a:p>
            <a:pPr marL="342900" indent="-342900"/>
            <a:r>
              <a:rPr lang="id-ID" dirty="0" smtClean="0"/>
              <a:t>       melaksanakan tugasnya, dibentuk Sekretariat yang dipimpin oleh pejabat yang secara fungsional bertanggung jawab di bidang kepegawaian. </a:t>
            </a:r>
          </a:p>
          <a:p>
            <a:r>
              <a:rPr lang="id-ID" dirty="0" smtClean="0"/>
              <a:t>(2) Sekretariat dibentuk dengan keputusan </a:t>
            </a:r>
            <a:r>
              <a:rPr lang="id-ID" b="1" dirty="0" smtClean="0"/>
              <a:t>pejabat yang berwenang </a:t>
            </a:r>
          </a:p>
          <a:p>
            <a:r>
              <a:rPr lang="id-ID" b="1" dirty="0" smtClean="0"/>
              <a:t>       menetapkan angka kredit. </a:t>
            </a:r>
          </a:p>
          <a:p>
            <a:endParaRPr lang="id-ID" dirty="0" smtClean="0"/>
          </a:p>
          <a:p>
            <a:r>
              <a:rPr lang="id-ID" b="1" dirty="0" smtClean="0"/>
              <a:t>Pasal 25</a:t>
            </a:r>
          </a:p>
          <a:p>
            <a:pPr marL="342900" indent="-342900">
              <a:buAutoNum type="arabicParenBoth"/>
            </a:pPr>
            <a:r>
              <a:rPr lang="id-ID" dirty="0" smtClean="0"/>
              <a:t>Pejabat yang berwenang menetapkan angka kredit dapat membentuk </a:t>
            </a:r>
            <a:r>
              <a:rPr lang="id-ID" b="1" dirty="0" smtClean="0"/>
              <a:t>Tim </a:t>
            </a:r>
          </a:p>
          <a:p>
            <a:pPr marL="342900" indent="-342900"/>
            <a:r>
              <a:rPr lang="id-ID" b="1" dirty="0" smtClean="0"/>
              <a:t>      Teknis </a:t>
            </a:r>
            <a:r>
              <a:rPr lang="id-ID" dirty="0" smtClean="0"/>
              <a:t>yang anggotanya terdiri dari para ahli, baik yang berkedudukan sebagai Pegawai Negeri Sipil atau bukan Pegawai Negeri Sipil yang mempunyai kemampuan teknis yang diperlukan. </a:t>
            </a:r>
          </a:p>
          <a:p>
            <a:r>
              <a:rPr lang="id-ID" dirty="0" smtClean="0"/>
              <a:t>(2) </a:t>
            </a:r>
            <a:r>
              <a:rPr lang="id-ID" b="1" dirty="0" smtClean="0"/>
              <a:t>Tugas pokok Tim Teknis</a:t>
            </a:r>
            <a:r>
              <a:rPr lang="id-ID" dirty="0" smtClean="0"/>
              <a:t> adalah memberikan saran </a:t>
            </a:r>
            <a:r>
              <a:rPr lang="pt-BR" dirty="0" smtClean="0"/>
              <a:t>dan pendapat </a:t>
            </a:r>
            <a:endParaRPr lang="id-ID" dirty="0" smtClean="0"/>
          </a:p>
          <a:p>
            <a:r>
              <a:rPr lang="id-ID" dirty="0" smtClean="0"/>
              <a:t>       </a:t>
            </a:r>
            <a:r>
              <a:rPr lang="pt-BR" dirty="0" smtClean="0"/>
              <a:t>kepada Ketua Tim Penilai dalam hal</a:t>
            </a:r>
            <a:r>
              <a:rPr lang="id-ID" dirty="0" smtClean="0"/>
              <a:t> memberikan penilaian atas kegiatan </a:t>
            </a:r>
          </a:p>
          <a:p>
            <a:r>
              <a:rPr lang="id-ID" dirty="0" smtClean="0"/>
              <a:t>       yang bersifat khusus atau kegiatan yang memerlukan keahlian tertentu. </a:t>
            </a:r>
          </a:p>
          <a:p>
            <a:r>
              <a:rPr lang="id-ID" dirty="0" smtClean="0"/>
              <a:t>(3) Tim Teknis menerima tugas dari dan bertanggung jawab kepada Ketua Tim </a:t>
            </a:r>
          </a:p>
          <a:p>
            <a:r>
              <a:rPr lang="id-ID" dirty="0" smtClean="0"/>
              <a:t>      Penilai. </a:t>
            </a:r>
          </a:p>
          <a:p>
            <a:r>
              <a:rPr lang="id-ID" dirty="0" smtClean="0"/>
              <a:t>(4) Pembentukan Tim Teknis hanya </a:t>
            </a:r>
            <a:r>
              <a:rPr lang="id-ID" b="1" dirty="0" smtClean="0"/>
              <a:t>bersifat sementara</a:t>
            </a:r>
            <a:r>
              <a:rPr lang="id-ID" dirty="0" smtClean="0"/>
              <a:t> apabila terdapat </a:t>
            </a:r>
          </a:p>
          <a:p>
            <a:r>
              <a:rPr lang="id-ID" dirty="0" smtClean="0"/>
              <a:t>      kegiatan yang bersifat khusus atau kegiatan yang memerlukan keahlian </a:t>
            </a:r>
          </a:p>
          <a:p>
            <a:r>
              <a:rPr lang="id-ID" dirty="0" smtClean="0"/>
              <a:t>      tertentu sebagaimana dimaksud pada ayat (2). </a:t>
            </a:r>
            <a:endParaRPr lang="id-ID" b="1" dirty="0" smtClean="0">
              <a:ea typeface="Arial Unicode MS" panose="020B0604020202020204" pitchFamily="34" charset="-128"/>
              <a:cs typeface="Arial Unicode MS" panose="020B0604020202020204" pitchFamily="34" charset="-128"/>
            </a:endParaRPr>
          </a:p>
        </p:txBody>
      </p:sp>
      <p:sp>
        <p:nvSpPr>
          <p:cNvPr id="5" name="Rectangle 4"/>
          <p:cNvSpPr/>
          <p:nvPr/>
        </p:nvSpPr>
        <p:spPr>
          <a:xfrm>
            <a:off x="214282" y="723109"/>
            <a:ext cx="8643998" cy="369332"/>
          </a:xfrm>
          <a:prstGeom prst="rect">
            <a:avLst/>
          </a:prstGeom>
        </p:spPr>
        <p:txBody>
          <a:bodyPr wrap="square">
            <a:spAutoFit/>
          </a:bodyPr>
          <a:lstStyle/>
          <a:p>
            <a:pPr algn="r"/>
            <a:r>
              <a:rPr lang="id-ID" b="1" dirty="0" smtClean="0"/>
              <a:t>TIM PENILAI </a:t>
            </a:r>
          </a:p>
        </p:txBody>
      </p:sp>
    </p:spTree>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108BC9-7E21-46EE-9DA1-A4B4CB722597}" type="slidenum">
              <a:rPr lang="en-US"/>
              <a:pPr/>
              <a:t>44</a:t>
            </a:fld>
            <a:endParaRPr lang="en-US" dirty="0"/>
          </a:p>
        </p:txBody>
      </p:sp>
      <p:sp>
        <p:nvSpPr>
          <p:cNvPr id="6" name="Rectangle 5"/>
          <p:cNvSpPr/>
          <p:nvPr/>
        </p:nvSpPr>
        <p:spPr>
          <a:xfrm>
            <a:off x="428596" y="549734"/>
            <a:ext cx="8286808" cy="5986254"/>
          </a:xfrm>
          <a:prstGeom prst="rect">
            <a:avLst/>
          </a:prstGeom>
        </p:spPr>
        <p:txBody>
          <a:bodyPr wrap="square">
            <a:spAutoFit/>
          </a:bodyPr>
          <a:lstStyle/>
          <a:p>
            <a:pPr eaLnBrk="1" fontAlgn="auto" hangingPunct="1">
              <a:spcBef>
                <a:spcPts val="0"/>
              </a:spcBef>
              <a:spcAft>
                <a:spcPts val="0"/>
              </a:spcAft>
              <a:defRPr/>
            </a:pPr>
            <a:r>
              <a:rPr lang="en-US" sz="2400" b="1" dirty="0" err="1">
                <a:ea typeface="Arial Unicode MS" panose="020B0604020202020204" pitchFamily="34" charset="-128"/>
                <a:cs typeface="Arial Unicode MS" panose="020B0604020202020204" pitchFamily="34" charset="-128"/>
              </a:rPr>
              <a:t>Pasal</a:t>
            </a:r>
            <a:r>
              <a:rPr lang="en-US" sz="2400" b="1" dirty="0">
                <a:ea typeface="Arial Unicode MS" panose="020B0604020202020204" pitchFamily="34" charset="-128"/>
                <a:cs typeface="Arial Unicode MS" panose="020B0604020202020204" pitchFamily="34" charset="-128"/>
              </a:rPr>
              <a:t> </a:t>
            </a:r>
            <a:r>
              <a:rPr lang="id-ID" sz="2400" b="1" dirty="0" smtClean="0">
                <a:ea typeface="Arial Unicode MS" panose="020B0604020202020204" pitchFamily="34" charset="-128"/>
                <a:cs typeface="Arial Unicode MS" panose="020B0604020202020204" pitchFamily="34" charset="-128"/>
              </a:rPr>
              <a:t>26</a:t>
            </a:r>
          </a:p>
          <a:p>
            <a:endParaRPr lang="id-ID" dirty="0" smtClean="0"/>
          </a:p>
          <a:p>
            <a:r>
              <a:rPr lang="id-ID" sz="1900" b="1" dirty="0" smtClean="0"/>
              <a:t>Pejabat yang mengusulkan penetapan angka kredit</a:t>
            </a:r>
            <a:r>
              <a:rPr lang="id-ID" sz="1900" dirty="0" smtClean="0"/>
              <a:t>, yaitu:</a:t>
            </a:r>
          </a:p>
          <a:p>
            <a:pPr marL="342900" indent="-342900">
              <a:buAutoNum type="alphaLcPeriod"/>
            </a:pPr>
            <a:r>
              <a:rPr lang="id-ID" sz="1900" b="1" dirty="0" smtClean="0"/>
              <a:t>Rektor/Ketua/Direktur</a:t>
            </a:r>
            <a:r>
              <a:rPr lang="id-ID" sz="1900" dirty="0" smtClean="0"/>
              <a:t> pada perguruan tinggi di lingkungan </a:t>
            </a:r>
            <a:r>
              <a:rPr lang="nl-NL" sz="1900" dirty="0" smtClean="0"/>
              <a:t>Kementerian </a:t>
            </a:r>
            <a:r>
              <a:rPr lang="id-ID" sz="1900" dirty="0" smtClean="0"/>
              <a:t>P</a:t>
            </a:r>
            <a:r>
              <a:rPr lang="nl-NL" sz="1900" dirty="0" smtClean="0"/>
              <a:t>endidikan dan Kebudayaan dan instansi</a:t>
            </a:r>
            <a:r>
              <a:rPr lang="id-ID" sz="1900" dirty="0" smtClean="0"/>
              <a:t> pusat lainnya, Kepala/Ketua Lembaga Layanan Pendidikan Tinggi (Koordinator Kopertis/Kopertais) kepada Direktur Jenderal yang membidangi pendidikan tinggi Kementerian Pendidikan dan Kebudayaan atau pejabat lain yang ditunjuk, untuk angka kredit bagi </a:t>
            </a:r>
            <a:r>
              <a:rPr lang="id-ID" sz="1900" b="1" dirty="0" smtClean="0"/>
              <a:t>Lektor Kepala dan Profesor. </a:t>
            </a:r>
          </a:p>
          <a:p>
            <a:pPr marL="457200" indent="-457200">
              <a:buAutoNum type="alphaLcPeriod" startAt="2"/>
            </a:pPr>
            <a:r>
              <a:rPr lang="id-ID" sz="1900" b="1" dirty="0" smtClean="0"/>
              <a:t>Pejabat struktural eselon III atau eselon IV</a:t>
            </a:r>
            <a:r>
              <a:rPr lang="id-ID" sz="1900" dirty="0" smtClean="0"/>
              <a:t> yang membidangi </a:t>
            </a:r>
          </a:p>
          <a:p>
            <a:pPr marL="457200" indent="-457200"/>
            <a:r>
              <a:rPr lang="id-ID" sz="1900" dirty="0" smtClean="0"/>
              <a:t>        kepegawaian kepada Rektor/Ketua/Direktur pada perguruan tinggi di lingkungan Kementerian Pendidikan dan </a:t>
            </a:r>
            <a:r>
              <a:rPr lang="sv-SE" sz="1900" dirty="0" smtClean="0"/>
              <a:t>Kebudayaan dan instansi pusat lainnya, untuk angka kredit</a:t>
            </a:r>
            <a:r>
              <a:rPr lang="id-ID" sz="1900" dirty="0" smtClean="0"/>
              <a:t> </a:t>
            </a:r>
            <a:r>
              <a:rPr lang="nb-NO" sz="1900" dirty="0" smtClean="0"/>
              <a:t>bagi </a:t>
            </a:r>
            <a:r>
              <a:rPr lang="nb-NO" sz="1900" b="1" dirty="0" smtClean="0"/>
              <a:t>Asisten Ahli dan Lektor</a:t>
            </a:r>
            <a:r>
              <a:rPr lang="nb-NO" sz="1900" dirty="0" smtClean="0"/>
              <a:t>. </a:t>
            </a:r>
          </a:p>
          <a:p>
            <a:pPr marL="342900" indent="-342900">
              <a:buAutoNum type="alphaLcPeriod" startAt="3"/>
            </a:pPr>
            <a:r>
              <a:rPr lang="id-ID" sz="1900" b="1" dirty="0" smtClean="0"/>
              <a:t>Pejabat struktural eselon III atau eselon IV</a:t>
            </a:r>
            <a:r>
              <a:rPr lang="id-ID" sz="1900" dirty="0" smtClean="0"/>
              <a:t> yang membidangi kepegawaian kepada Kepala/Ketua Lembaga Layanan </a:t>
            </a:r>
            <a:r>
              <a:rPr lang="nn-NO" sz="1900" dirty="0" smtClean="0"/>
              <a:t>Pendidikan Tinggi (Koordinator Kopertis) di lingkungan</a:t>
            </a:r>
            <a:r>
              <a:rPr lang="id-ID" sz="1900" dirty="0" smtClean="0"/>
              <a:t> Lembaga Layanan Pendidikan Tinggi (Kopertis) masingmasing, untuk angka kredit bagi </a:t>
            </a:r>
            <a:r>
              <a:rPr lang="id-ID" sz="1900" b="1" dirty="0" smtClean="0"/>
              <a:t>Asisten Ahli dan Lektor</a:t>
            </a:r>
            <a:r>
              <a:rPr lang="id-ID" sz="1900" dirty="0" smtClean="0"/>
              <a:t>.</a:t>
            </a:r>
          </a:p>
          <a:p>
            <a:endParaRPr lang="id-ID" dirty="0" smtClean="0"/>
          </a:p>
        </p:txBody>
      </p:sp>
    </p:spTree>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108BC9-7E21-46EE-9DA1-A4B4CB722597}" type="slidenum">
              <a:rPr lang="en-US"/>
              <a:pPr/>
              <a:t>45</a:t>
            </a:fld>
            <a:endParaRPr lang="en-US" dirty="0"/>
          </a:p>
        </p:txBody>
      </p:sp>
      <p:sp>
        <p:nvSpPr>
          <p:cNvPr id="5" name="Rectangle 4"/>
          <p:cNvSpPr/>
          <p:nvPr/>
        </p:nvSpPr>
        <p:spPr>
          <a:xfrm>
            <a:off x="357158" y="1000108"/>
            <a:ext cx="8286808" cy="6247864"/>
          </a:xfrm>
          <a:prstGeom prst="rect">
            <a:avLst/>
          </a:prstGeom>
        </p:spPr>
        <p:txBody>
          <a:bodyPr wrap="square">
            <a:spAutoFit/>
          </a:bodyPr>
          <a:lstStyle/>
          <a:p>
            <a:pPr eaLnBrk="1" fontAlgn="auto" hangingPunct="1">
              <a:spcBef>
                <a:spcPts val="0"/>
              </a:spcBef>
              <a:spcAft>
                <a:spcPts val="0"/>
              </a:spcAft>
              <a:defRPr/>
            </a:pPr>
            <a:r>
              <a:rPr lang="en-US" sz="2000" b="1" dirty="0" err="1">
                <a:ea typeface="Arial Unicode MS" panose="020B0604020202020204" pitchFamily="34" charset="-128"/>
                <a:cs typeface="Arial Unicode MS" panose="020B0604020202020204" pitchFamily="34" charset="-128"/>
              </a:rPr>
              <a:t>Pasal</a:t>
            </a:r>
            <a:r>
              <a:rPr lang="en-US" sz="2000" b="1" dirty="0">
                <a:ea typeface="Arial Unicode MS" panose="020B0604020202020204" pitchFamily="34" charset="-128"/>
                <a:cs typeface="Arial Unicode MS" panose="020B0604020202020204" pitchFamily="34" charset="-128"/>
              </a:rPr>
              <a:t> </a:t>
            </a:r>
            <a:r>
              <a:rPr lang="id-ID" sz="2000" b="1" dirty="0" smtClean="0">
                <a:ea typeface="Arial Unicode MS" panose="020B0604020202020204" pitchFamily="34" charset="-128"/>
                <a:cs typeface="Arial Unicode MS" panose="020B0604020202020204" pitchFamily="34" charset="-128"/>
              </a:rPr>
              <a:t>27</a:t>
            </a:r>
            <a:endParaRPr lang="id-ID" sz="2000" dirty="0" smtClean="0"/>
          </a:p>
          <a:p>
            <a:endParaRPr lang="id-ID" dirty="0" smtClean="0"/>
          </a:p>
          <a:p>
            <a:r>
              <a:rPr lang="id-ID" b="1" dirty="0" smtClean="0"/>
              <a:t>Penetapan angka kredit</a:t>
            </a:r>
            <a:r>
              <a:rPr lang="id-ID" dirty="0" smtClean="0"/>
              <a:t> sebagaimana dimaksud dalam Pasal 17  ayat (2) digunakan sebagai dasar untuk mempertimbangkan </a:t>
            </a:r>
            <a:r>
              <a:rPr lang="fi-FI" dirty="0" smtClean="0"/>
              <a:t>kenaikan jabatan dan/atau kenaikan pangkat Dosen sesuai</a:t>
            </a:r>
            <a:r>
              <a:rPr lang="id-ID" dirty="0" smtClean="0"/>
              <a:t> dengan peraturan perundang-undangan. </a:t>
            </a:r>
          </a:p>
          <a:p>
            <a:endParaRPr lang="id-ID" dirty="0" smtClean="0"/>
          </a:p>
          <a:p>
            <a:r>
              <a:rPr lang="id-ID" sz="2000" b="1" dirty="0" smtClean="0"/>
              <a:t>Pasal 28</a:t>
            </a:r>
          </a:p>
          <a:p>
            <a:pPr marL="342900" indent="-342900">
              <a:buAutoNum type="arabicParenBoth"/>
            </a:pPr>
            <a:r>
              <a:rPr lang="id-ID" b="1" dirty="0" smtClean="0"/>
              <a:t>Jumlah angka kredit kumulatif paling rendah yang harus dipenuhi </a:t>
            </a:r>
            <a:r>
              <a:rPr lang="id-ID" dirty="0" smtClean="0"/>
              <a:t>oleh setiap Dosen untuk </a:t>
            </a:r>
            <a:r>
              <a:rPr lang="id-ID" b="1" dirty="0" smtClean="0"/>
              <a:t>kenaikan jabatan </a:t>
            </a:r>
            <a:r>
              <a:rPr lang="fi-FI" b="1" dirty="0" smtClean="0"/>
              <a:t>dan/atau kenaikan pangkat</a:t>
            </a:r>
            <a:r>
              <a:rPr lang="fi-FI" dirty="0" smtClean="0"/>
              <a:t>, terdiri atas: </a:t>
            </a:r>
          </a:p>
          <a:p>
            <a:r>
              <a:rPr lang="id-ID" dirty="0" smtClean="0"/>
              <a:t>      a. </a:t>
            </a:r>
            <a:r>
              <a:rPr lang="id-ID" b="1" dirty="0" smtClean="0"/>
              <a:t>Paling rendah 90%</a:t>
            </a:r>
            <a:r>
              <a:rPr lang="id-ID" dirty="0" smtClean="0"/>
              <a:t> (sembilan puluh persen) angka kredit berasal dari </a:t>
            </a:r>
          </a:p>
          <a:p>
            <a:r>
              <a:rPr lang="id-ID" dirty="0" smtClean="0"/>
              <a:t>          unsur utama, kecuali yang berasal dari pendidikan formal; dan </a:t>
            </a:r>
          </a:p>
          <a:p>
            <a:r>
              <a:rPr lang="id-ID" dirty="0" smtClean="0"/>
              <a:t>      b. </a:t>
            </a:r>
            <a:r>
              <a:rPr lang="id-ID" b="1" dirty="0" smtClean="0"/>
              <a:t>Paling tinggi 10%</a:t>
            </a:r>
            <a:r>
              <a:rPr lang="id-ID" dirty="0" smtClean="0"/>
              <a:t> (sepuluh persen) angka kredit berasal dari unsur </a:t>
            </a:r>
          </a:p>
          <a:p>
            <a:r>
              <a:rPr lang="id-ID" dirty="0" smtClean="0"/>
              <a:t>          penunjang. </a:t>
            </a:r>
          </a:p>
          <a:p>
            <a:r>
              <a:rPr lang="id-ID" dirty="0" smtClean="0"/>
              <a:t>(2) Jumlah angka kredit kumulatif paling rendah dari tugas pokok dan </a:t>
            </a:r>
          </a:p>
          <a:p>
            <a:r>
              <a:rPr lang="id-ID" dirty="0" smtClean="0"/>
              <a:t>       penunjang tugas sebagaimana dimaksud pada </a:t>
            </a:r>
            <a:r>
              <a:rPr lang="it-IT" dirty="0" smtClean="0"/>
              <a:t>ayat (1) tercantum dalam </a:t>
            </a:r>
            <a:endParaRPr lang="id-ID" dirty="0" smtClean="0"/>
          </a:p>
          <a:p>
            <a:r>
              <a:rPr lang="id-ID" dirty="0" smtClean="0"/>
              <a:t>       </a:t>
            </a:r>
            <a:r>
              <a:rPr lang="it-IT" b="1" dirty="0" smtClean="0"/>
              <a:t>Lampiran IV</a:t>
            </a:r>
            <a:r>
              <a:rPr lang="it-IT" dirty="0" smtClean="0"/>
              <a:t> Peraturan Menteri</a:t>
            </a:r>
            <a:r>
              <a:rPr lang="id-ID" dirty="0" smtClean="0"/>
              <a:t> </a:t>
            </a:r>
            <a:r>
              <a:rPr lang="es-ES" dirty="0" err="1" smtClean="0"/>
              <a:t>Pendayagunaan</a:t>
            </a:r>
            <a:r>
              <a:rPr lang="es-ES" dirty="0" smtClean="0"/>
              <a:t> </a:t>
            </a:r>
            <a:r>
              <a:rPr lang="es-ES" dirty="0" err="1" smtClean="0"/>
              <a:t>Aparatur</a:t>
            </a:r>
            <a:r>
              <a:rPr lang="es-ES" dirty="0" smtClean="0"/>
              <a:t> Negara dan </a:t>
            </a:r>
            <a:endParaRPr lang="id-ID" dirty="0" smtClean="0"/>
          </a:p>
          <a:p>
            <a:r>
              <a:rPr lang="id-ID" dirty="0" smtClean="0"/>
              <a:t>       </a:t>
            </a:r>
            <a:r>
              <a:rPr lang="es-ES" dirty="0" err="1" smtClean="0"/>
              <a:t>Reformasi</a:t>
            </a:r>
            <a:r>
              <a:rPr lang="es-ES" dirty="0" smtClean="0"/>
              <a:t> </a:t>
            </a:r>
            <a:r>
              <a:rPr lang="es-ES" dirty="0" err="1" smtClean="0"/>
              <a:t>Birokrasi</a:t>
            </a:r>
            <a:r>
              <a:rPr lang="id-ID" dirty="0" smtClean="0"/>
              <a:t> Nomor 17 Tahun 2013, sebagaimana telah diubah </a:t>
            </a:r>
          </a:p>
          <a:p>
            <a:r>
              <a:rPr lang="id-ID" dirty="0" smtClean="0"/>
              <a:t>       dengan Peraturan Menteri Pendayagunaan Aparatur Negara dan Reformasi </a:t>
            </a:r>
          </a:p>
          <a:p>
            <a:r>
              <a:rPr lang="id-ID" dirty="0" smtClean="0"/>
              <a:t>      Birokrasi Republik Indonesia Nomor 46 Tahun 2013. </a:t>
            </a:r>
          </a:p>
          <a:p>
            <a:endParaRPr lang="id-ID" dirty="0" smtClean="0"/>
          </a:p>
          <a:p>
            <a:endParaRPr lang="id-ID" dirty="0" smtClean="0"/>
          </a:p>
        </p:txBody>
      </p:sp>
      <p:sp>
        <p:nvSpPr>
          <p:cNvPr id="7" name="Rectangle 6"/>
          <p:cNvSpPr/>
          <p:nvPr/>
        </p:nvSpPr>
        <p:spPr>
          <a:xfrm>
            <a:off x="0" y="571480"/>
            <a:ext cx="9144000" cy="400110"/>
          </a:xfrm>
          <a:prstGeom prst="rect">
            <a:avLst/>
          </a:prstGeom>
        </p:spPr>
        <p:txBody>
          <a:bodyPr wrap="square">
            <a:spAutoFit/>
          </a:bodyPr>
          <a:lstStyle/>
          <a:p>
            <a:r>
              <a:rPr lang="id-ID" sz="2000" b="1" dirty="0" smtClean="0">
                <a:solidFill>
                  <a:srgbClr val="002060"/>
                </a:solidFill>
              </a:rPr>
              <a:t>PENETAPAN ANGKA </a:t>
            </a:r>
            <a:r>
              <a:rPr lang="id-ID" sz="1900" b="1" dirty="0" smtClean="0">
                <a:solidFill>
                  <a:srgbClr val="002060"/>
                </a:solidFill>
              </a:rPr>
              <a:t>KREDIT, KENAIKAN</a:t>
            </a:r>
            <a:r>
              <a:rPr lang="id-ID" sz="2000" b="1" dirty="0" smtClean="0">
                <a:solidFill>
                  <a:srgbClr val="002060"/>
                </a:solidFill>
              </a:rPr>
              <a:t> JABATAN DAN PANGKAT </a:t>
            </a:r>
            <a:endParaRPr lang="id-ID" sz="2000" b="1" dirty="0">
              <a:solidFill>
                <a:srgbClr val="002060"/>
              </a:solidFill>
            </a:endParaRPr>
          </a:p>
        </p:txBody>
      </p:sp>
    </p:spTree>
  </p:cSld>
  <p:clrMapOvr>
    <a:masterClrMapping/>
  </p:clrMapOvr>
  <p:transition>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108BC9-7E21-46EE-9DA1-A4B4CB722597}" type="slidenum">
              <a:rPr lang="en-US"/>
              <a:pPr/>
              <a:t>46</a:t>
            </a:fld>
            <a:endParaRPr lang="en-US" dirty="0"/>
          </a:p>
        </p:txBody>
      </p:sp>
      <p:sp>
        <p:nvSpPr>
          <p:cNvPr id="5" name="Rectangle 4"/>
          <p:cNvSpPr/>
          <p:nvPr/>
        </p:nvSpPr>
        <p:spPr>
          <a:xfrm>
            <a:off x="285720" y="928670"/>
            <a:ext cx="8572560" cy="5893921"/>
          </a:xfrm>
          <a:prstGeom prst="rect">
            <a:avLst/>
          </a:prstGeom>
        </p:spPr>
        <p:txBody>
          <a:bodyPr wrap="square">
            <a:spAutoFit/>
          </a:bodyPr>
          <a:lstStyle/>
          <a:p>
            <a:pPr eaLnBrk="1" fontAlgn="auto" hangingPunct="1">
              <a:spcBef>
                <a:spcPts val="0"/>
              </a:spcBef>
              <a:spcAft>
                <a:spcPts val="0"/>
              </a:spcAft>
              <a:defRPr/>
            </a:pPr>
            <a:r>
              <a:rPr lang="en-US" sz="2000" b="1" dirty="0" err="1">
                <a:ea typeface="Arial Unicode MS" panose="020B0604020202020204" pitchFamily="34" charset="-128"/>
                <a:cs typeface="Arial Unicode MS" panose="020B0604020202020204" pitchFamily="34" charset="-128"/>
              </a:rPr>
              <a:t>Pasal</a:t>
            </a:r>
            <a:r>
              <a:rPr lang="en-US" sz="2000" b="1" dirty="0">
                <a:ea typeface="Arial Unicode MS" panose="020B0604020202020204" pitchFamily="34" charset="-128"/>
                <a:cs typeface="Arial Unicode MS" panose="020B0604020202020204" pitchFamily="34" charset="-128"/>
              </a:rPr>
              <a:t> </a:t>
            </a:r>
            <a:r>
              <a:rPr lang="id-ID" sz="2000" b="1" dirty="0" smtClean="0">
                <a:ea typeface="Arial Unicode MS" panose="020B0604020202020204" pitchFamily="34" charset="-128"/>
                <a:cs typeface="Arial Unicode MS" panose="020B0604020202020204" pitchFamily="34" charset="-128"/>
              </a:rPr>
              <a:t>29</a:t>
            </a:r>
            <a:endParaRPr lang="id-ID" sz="2000" dirty="0" smtClean="0"/>
          </a:p>
          <a:p>
            <a:pPr marL="342900" indent="-342900">
              <a:buAutoNum type="arabicParenBoth"/>
            </a:pPr>
            <a:r>
              <a:rPr lang="id-ID" sz="1700" b="1" dirty="0" smtClean="0"/>
              <a:t>Kenaikan jabatan </a:t>
            </a:r>
            <a:r>
              <a:rPr lang="id-ID" sz="1700" dirty="0" smtClean="0"/>
              <a:t>sebagaimana dimaksud dalam Pasal 27, dapat dipertimbangkan apabila:  </a:t>
            </a:r>
          </a:p>
          <a:p>
            <a:r>
              <a:rPr lang="id-ID" sz="1700" dirty="0" smtClean="0"/>
              <a:t>       </a:t>
            </a:r>
            <a:r>
              <a:rPr lang="sv-SE" sz="1700" dirty="0" smtClean="0"/>
              <a:t>a. Mencapai angka kredit yang disyaratkan; </a:t>
            </a:r>
          </a:p>
          <a:p>
            <a:r>
              <a:rPr lang="id-ID" sz="1700" dirty="0" smtClean="0"/>
              <a:t>       b. Paling singkat 2 (dua) tahun dalam jabatan terakhir; </a:t>
            </a:r>
          </a:p>
          <a:p>
            <a:r>
              <a:rPr lang="id-ID" sz="1700" dirty="0" smtClean="0"/>
              <a:t>       c. Nilai prestasi kerja paling kurang bernilai baik dalam 1 (satu) tahun </a:t>
            </a:r>
          </a:p>
          <a:p>
            <a:r>
              <a:rPr lang="id-ID" sz="1700" dirty="0" smtClean="0"/>
              <a:t>           terakhir; dan</a:t>
            </a:r>
          </a:p>
          <a:p>
            <a:r>
              <a:rPr lang="id-ID" sz="1700" dirty="0" smtClean="0"/>
              <a:t>       </a:t>
            </a:r>
            <a:r>
              <a:rPr lang="sv-SE" sz="1700" dirty="0" smtClean="0"/>
              <a:t>d. Memiliki integritas dalam menjalankan tugas. </a:t>
            </a:r>
            <a:endParaRPr lang="id-ID" sz="1700" dirty="0" smtClean="0"/>
          </a:p>
          <a:p>
            <a:r>
              <a:rPr lang="id-ID" sz="1700" dirty="0" smtClean="0"/>
              <a:t>(2) </a:t>
            </a:r>
            <a:r>
              <a:rPr lang="id-ID" sz="1700" b="1" dirty="0" smtClean="0"/>
              <a:t>Kenaikan Jabatan</a:t>
            </a:r>
            <a:r>
              <a:rPr lang="id-ID" sz="1700" dirty="0" smtClean="0"/>
              <a:t> Akademik Dosen untuk menjadi:</a:t>
            </a:r>
          </a:p>
          <a:p>
            <a:r>
              <a:rPr lang="id-ID" sz="1700" dirty="0" smtClean="0"/>
              <a:t>       a. </a:t>
            </a:r>
            <a:r>
              <a:rPr lang="id-ID" sz="1700" b="1" dirty="0" smtClean="0"/>
              <a:t>Lektor</a:t>
            </a:r>
            <a:r>
              <a:rPr lang="id-ID" sz="1700" dirty="0" smtClean="0"/>
              <a:t> minimal wajib memiliki karya ilmiah yang diterbitkan pada jurnal </a:t>
            </a:r>
          </a:p>
          <a:p>
            <a:r>
              <a:rPr lang="id-ID" sz="1700" dirty="0" smtClean="0"/>
              <a:t>           ilmiah.</a:t>
            </a:r>
          </a:p>
          <a:p>
            <a:r>
              <a:rPr lang="id-ID" sz="1700" dirty="0" smtClean="0"/>
              <a:t>       b. </a:t>
            </a:r>
            <a:r>
              <a:rPr lang="id-ID" sz="1700" b="1" dirty="0" smtClean="0"/>
              <a:t>Lektor Kepala</a:t>
            </a:r>
            <a:r>
              <a:rPr lang="id-ID" sz="1700" dirty="0" smtClean="0"/>
              <a:t> yang memiliki: </a:t>
            </a:r>
          </a:p>
          <a:p>
            <a:r>
              <a:rPr lang="id-ID" sz="1700" dirty="0" smtClean="0"/>
              <a:t>           1) Ijazah Doktor (S3) atau yang sederajat harus </a:t>
            </a:r>
            <a:r>
              <a:rPr lang="fi-FI" sz="1700" dirty="0" smtClean="0"/>
              <a:t>memiliki karya ilmiah </a:t>
            </a:r>
            <a:endParaRPr lang="id-ID" sz="1700" dirty="0" smtClean="0"/>
          </a:p>
          <a:p>
            <a:r>
              <a:rPr lang="id-ID" sz="1700" dirty="0" smtClean="0"/>
              <a:t>               </a:t>
            </a:r>
            <a:r>
              <a:rPr lang="fi-FI" sz="1700" dirty="0" smtClean="0"/>
              <a:t>yang dipublikasikan pada</a:t>
            </a:r>
            <a:r>
              <a:rPr lang="id-ID" sz="1700" dirty="0" smtClean="0"/>
              <a:t> jurnal nasional terakreditasi.  </a:t>
            </a:r>
          </a:p>
          <a:p>
            <a:r>
              <a:rPr lang="id-ID" sz="1700" dirty="0" smtClean="0"/>
              <a:t>          2) Ijazah Magister (S2) atau yang sederajat harus </a:t>
            </a:r>
            <a:r>
              <a:rPr lang="fi-FI" sz="1700" dirty="0" smtClean="0"/>
              <a:t>memiliki karya ilmiah </a:t>
            </a:r>
            <a:endParaRPr lang="id-ID" sz="1700" dirty="0" smtClean="0"/>
          </a:p>
          <a:p>
            <a:r>
              <a:rPr lang="id-ID" sz="1700" dirty="0" smtClean="0"/>
              <a:t>               </a:t>
            </a:r>
            <a:r>
              <a:rPr lang="fi-FI" sz="1700" dirty="0" smtClean="0"/>
              <a:t>yang dipublikasikan pada </a:t>
            </a:r>
            <a:r>
              <a:rPr lang="id-ID" sz="1700" dirty="0" smtClean="0"/>
              <a:t>jurnal internasional. </a:t>
            </a:r>
          </a:p>
          <a:p>
            <a:r>
              <a:rPr lang="id-ID" sz="1700" dirty="0" smtClean="0"/>
              <a:t>       c. </a:t>
            </a:r>
            <a:r>
              <a:rPr lang="id-ID" sz="1700" b="1" dirty="0" smtClean="0"/>
              <a:t>Profesor</a:t>
            </a:r>
            <a:r>
              <a:rPr lang="id-ID" sz="1700" dirty="0" smtClean="0"/>
              <a:t> harus memiliki: </a:t>
            </a:r>
          </a:p>
          <a:p>
            <a:r>
              <a:rPr lang="id-ID" sz="1700" dirty="0" smtClean="0"/>
              <a:t>          1) Ijazah Doktor (S3) atau yang sederajat;</a:t>
            </a:r>
          </a:p>
          <a:p>
            <a:r>
              <a:rPr lang="id-ID" sz="1700" dirty="0" smtClean="0"/>
              <a:t>          2) Paling singkat 3 (tiga) tahun setelah memperoleh  ijazah Doktor (S3);</a:t>
            </a:r>
          </a:p>
          <a:p>
            <a:r>
              <a:rPr lang="id-ID" sz="1700" dirty="0" smtClean="0"/>
              <a:t>          3) Karya ilmiah yang dipublikasikan pada jurnal internasional bereputasi; dan</a:t>
            </a:r>
          </a:p>
          <a:p>
            <a:r>
              <a:rPr lang="id-ID" sz="1700" dirty="0" smtClean="0"/>
              <a:t>          </a:t>
            </a:r>
            <a:r>
              <a:rPr lang="fi-FI" sz="1700" dirty="0" smtClean="0"/>
              <a:t>4) Memiliki pengalaman kerja sebagai dosen tetap</a:t>
            </a:r>
            <a:r>
              <a:rPr lang="id-ID" sz="1700" dirty="0" smtClean="0"/>
              <a:t> paling singkat 10 (sepuluh) </a:t>
            </a:r>
          </a:p>
          <a:p>
            <a:r>
              <a:rPr lang="id-ID" sz="1700" dirty="0" smtClean="0"/>
              <a:t>               tahun.</a:t>
            </a:r>
          </a:p>
        </p:txBody>
      </p:sp>
      <p:sp>
        <p:nvSpPr>
          <p:cNvPr id="7" name="Rectangle 6"/>
          <p:cNvSpPr/>
          <p:nvPr/>
        </p:nvSpPr>
        <p:spPr>
          <a:xfrm>
            <a:off x="0" y="528560"/>
            <a:ext cx="9144000" cy="400110"/>
          </a:xfrm>
          <a:prstGeom prst="rect">
            <a:avLst/>
          </a:prstGeom>
        </p:spPr>
        <p:txBody>
          <a:bodyPr wrap="square">
            <a:spAutoFit/>
          </a:bodyPr>
          <a:lstStyle/>
          <a:p>
            <a:r>
              <a:rPr lang="id-ID" sz="2000" b="1" dirty="0" smtClean="0">
                <a:solidFill>
                  <a:srgbClr val="002060"/>
                </a:solidFill>
              </a:rPr>
              <a:t>PENETAPAN ANGKA </a:t>
            </a:r>
            <a:r>
              <a:rPr lang="id-ID" sz="1900" b="1" dirty="0" smtClean="0">
                <a:solidFill>
                  <a:srgbClr val="002060"/>
                </a:solidFill>
              </a:rPr>
              <a:t>KREDIT, KENAIKAN</a:t>
            </a:r>
            <a:r>
              <a:rPr lang="id-ID" sz="2000" b="1" dirty="0" smtClean="0">
                <a:solidFill>
                  <a:srgbClr val="002060"/>
                </a:solidFill>
              </a:rPr>
              <a:t> JABATAN DAN PANGKAT </a:t>
            </a:r>
            <a:endParaRPr lang="id-ID" sz="2000" b="1" dirty="0">
              <a:solidFill>
                <a:srgbClr val="002060"/>
              </a:solidFill>
            </a:endParaRPr>
          </a:p>
        </p:txBody>
      </p:sp>
    </p:spTree>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108BC9-7E21-46EE-9DA1-A4B4CB722597}" type="slidenum">
              <a:rPr lang="en-US"/>
              <a:pPr/>
              <a:t>47</a:t>
            </a:fld>
            <a:endParaRPr lang="en-US" dirty="0"/>
          </a:p>
        </p:txBody>
      </p:sp>
      <p:sp>
        <p:nvSpPr>
          <p:cNvPr id="5" name="Rectangle 4"/>
          <p:cNvSpPr/>
          <p:nvPr/>
        </p:nvSpPr>
        <p:spPr>
          <a:xfrm>
            <a:off x="285720" y="1456687"/>
            <a:ext cx="8572560" cy="4401205"/>
          </a:xfrm>
          <a:prstGeom prst="rect">
            <a:avLst/>
          </a:prstGeom>
        </p:spPr>
        <p:txBody>
          <a:bodyPr wrap="square">
            <a:spAutoFit/>
          </a:bodyPr>
          <a:lstStyle/>
          <a:p>
            <a:pPr eaLnBrk="1" fontAlgn="auto" hangingPunct="1">
              <a:spcBef>
                <a:spcPts val="0"/>
              </a:spcBef>
              <a:spcAft>
                <a:spcPts val="0"/>
              </a:spcAft>
              <a:defRPr/>
            </a:pPr>
            <a:r>
              <a:rPr lang="en-US" sz="2000" b="1" dirty="0" err="1">
                <a:ea typeface="Arial Unicode MS" panose="020B0604020202020204" pitchFamily="34" charset="-128"/>
                <a:cs typeface="Arial Unicode MS" panose="020B0604020202020204" pitchFamily="34" charset="-128"/>
              </a:rPr>
              <a:t>Pasal</a:t>
            </a:r>
            <a:r>
              <a:rPr lang="en-US" sz="2000" b="1" dirty="0">
                <a:ea typeface="Arial Unicode MS" panose="020B0604020202020204" pitchFamily="34" charset="-128"/>
                <a:cs typeface="Arial Unicode MS" panose="020B0604020202020204" pitchFamily="34" charset="-128"/>
              </a:rPr>
              <a:t> </a:t>
            </a:r>
            <a:r>
              <a:rPr lang="id-ID" sz="2000" b="1" dirty="0" smtClean="0">
                <a:ea typeface="Arial Unicode MS" panose="020B0604020202020204" pitchFamily="34" charset="-128"/>
                <a:cs typeface="Arial Unicode MS" panose="020B0604020202020204" pitchFamily="34" charset="-128"/>
              </a:rPr>
              <a:t>29</a:t>
            </a:r>
            <a:endParaRPr lang="id-ID" sz="2000" dirty="0" smtClean="0"/>
          </a:p>
          <a:p>
            <a:pPr marL="342900" indent="-342900">
              <a:buAutoNum type="arabicParenBoth"/>
            </a:pPr>
            <a:r>
              <a:rPr lang="id-ID" sz="2000" b="1" dirty="0" smtClean="0"/>
              <a:t>...............................................................................................</a:t>
            </a:r>
            <a:endParaRPr lang="id-ID" sz="2000" dirty="0" smtClean="0"/>
          </a:p>
          <a:p>
            <a:r>
              <a:rPr lang="id-ID" sz="2000" dirty="0" smtClean="0"/>
              <a:t>(2) </a:t>
            </a:r>
            <a:r>
              <a:rPr lang="id-ID" sz="2000" b="1" dirty="0" smtClean="0"/>
              <a:t>..............................................................................................</a:t>
            </a:r>
          </a:p>
          <a:p>
            <a:r>
              <a:rPr lang="id-ID" sz="2000" dirty="0" smtClean="0"/>
              <a:t>(3) </a:t>
            </a:r>
            <a:r>
              <a:rPr lang="id-ID" sz="2000" b="1" dirty="0" smtClean="0"/>
              <a:t>Dosen yang berprestasi luar biasa</a:t>
            </a:r>
            <a:r>
              <a:rPr lang="id-ID" sz="2000" dirty="0" smtClean="0"/>
              <a:t> dan memenuhi persyaratan </a:t>
            </a:r>
          </a:p>
          <a:p>
            <a:r>
              <a:rPr lang="id-ID" sz="2000" dirty="0" smtClean="0"/>
              <a:t>      lainnya dapat diangkat ke jenjang jabatan akademis dua tingkat lebih </a:t>
            </a:r>
          </a:p>
          <a:p>
            <a:r>
              <a:rPr lang="id-ID" sz="2000" dirty="0" smtClean="0"/>
              <a:t>      tinggi atau </a:t>
            </a:r>
            <a:r>
              <a:rPr lang="id-ID" sz="2000" b="1" dirty="0" smtClean="0"/>
              <a:t>loncat jabatan</a:t>
            </a:r>
            <a:r>
              <a:rPr lang="id-ID" sz="2000" dirty="0" smtClean="0"/>
              <a:t>.</a:t>
            </a:r>
          </a:p>
          <a:p>
            <a:r>
              <a:rPr lang="sv-SE" sz="2000" dirty="0" smtClean="0"/>
              <a:t>(4) </a:t>
            </a:r>
            <a:r>
              <a:rPr lang="sv-SE" sz="2000" b="1" dirty="0" smtClean="0"/>
              <a:t>Dikecualikan paling singkat 3 (tiga) tahun</a:t>
            </a:r>
            <a:r>
              <a:rPr lang="sv-SE" sz="2000" dirty="0" smtClean="0"/>
              <a:t> sebagaimana </a:t>
            </a:r>
            <a:endParaRPr lang="id-ID" sz="2000" dirty="0" smtClean="0"/>
          </a:p>
          <a:p>
            <a:r>
              <a:rPr lang="id-ID" sz="2000" dirty="0" smtClean="0"/>
              <a:t>      </a:t>
            </a:r>
            <a:r>
              <a:rPr lang="es-ES" sz="2000" dirty="0" err="1" smtClean="0"/>
              <a:t>dimaksud</a:t>
            </a:r>
            <a:r>
              <a:rPr lang="es-ES" sz="2000" dirty="0" smtClean="0"/>
              <a:t> pada </a:t>
            </a:r>
            <a:r>
              <a:rPr lang="es-ES" sz="2000" dirty="0" err="1" smtClean="0"/>
              <a:t>ayat</a:t>
            </a:r>
            <a:r>
              <a:rPr lang="es-ES" sz="2000" dirty="0" smtClean="0"/>
              <a:t> (2) </a:t>
            </a:r>
            <a:r>
              <a:rPr lang="es-ES" sz="2000" dirty="0" err="1" smtClean="0"/>
              <a:t>huruf</a:t>
            </a:r>
            <a:r>
              <a:rPr lang="es-ES" sz="2000" dirty="0" smtClean="0"/>
              <a:t> c </a:t>
            </a:r>
            <a:r>
              <a:rPr lang="es-ES" sz="2000" dirty="0" err="1" smtClean="0"/>
              <a:t>angka</a:t>
            </a:r>
            <a:r>
              <a:rPr lang="es-ES" sz="2000" dirty="0" smtClean="0"/>
              <a:t> 2), apabila </a:t>
            </a:r>
            <a:r>
              <a:rPr lang="es-ES" sz="2000" dirty="0" err="1" smtClean="0"/>
              <a:t>Dosen</a:t>
            </a:r>
            <a:r>
              <a:rPr lang="id-ID" sz="2000" dirty="0" smtClean="0"/>
              <a:t> yang   </a:t>
            </a:r>
          </a:p>
          <a:p>
            <a:r>
              <a:rPr lang="id-ID" sz="2000" dirty="0" smtClean="0"/>
              <a:t>      bersangkutan memiliki tambahan karya ilmiah yang dipublikasikan </a:t>
            </a:r>
          </a:p>
          <a:p>
            <a:r>
              <a:rPr lang="id-ID" sz="2000" dirty="0" smtClean="0"/>
              <a:t>      pada jurnal internasional bereputasi </a:t>
            </a:r>
            <a:r>
              <a:rPr lang="id-ID" sz="2000" b="1" dirty="0" smtClean="0"/>
              <a:t>setelah </a:t>
            </a:r>
            <a:r>
              <a:rPr lang="id-ID" sz="2000" dirty="0" smtClean="0"/>
              <a:t>memperoleh gelar </a:t>
            </a:r>
          </a:p>
          <a:p>
            <a:r>
              <a:rPr lang="id-ID" sz="2000" dirty="0" smtClean="0"/>
              <a:t>      Doktor (S3) dan memenuhi persyaratan lainnya. </a:t>
            </a:r>
          </a:p>
          <a:p>
            <a:r>
              <a:rPr lang="id-ID" sz="2000" dirty="0" smtClean="0"/>
              <a:t>(5) Keputusan kenaikan jabatan Dosen dibuat menurut contoh formulir </a:t>
            </a:r>
          </a:p>
          <a:p>
            <a:r>
              <a:rPr lang="id-ID" sz="2000" dirty="0" smtClean="0"/>
              <a:t>      sebagaimana tercantum dalam </a:t>
            </a:r>
            <a:r>
              <a:rPr lang="id-ID" sz="2000" b="1" dirty="0" smtClean="0"/>
              <a:t>Lampiran IX</a:t>
            </a:r>
            <a:r>
              <a:rPr lang="id-ID" sz="2000" dirty="0" smtClean="0"/>
              <a:t> yang </a:t>
            </a:r>
            <a:r>
              <a:rPr lang="sv-SE" sz="2000" dirty="0" smtClean="0"/>
              <a:t>merupakan bagian </a:t>
            </a:r>
            <a:endParaRPr lang="id-ID" sz="2000" dirty="0" smtClean="0"/>
          </a:p>
          <a:p>
            <a:r>
              <a:rPr lang="id-ID" sz="2000" dirty="0" smtClean="0"/>
              <a:t>      </a:t>
            </a:r>
            <a:r>
              <a:rPr lang="sv-SE" sz="2000" dirty="0" smtClean="0"/>
              <a:t>tidak terpisahkan dari Peraturan</a:t>
            </a:r>
            <a:r>
              <a:rPr lang="id-ID" sz="2000" dirty="0" smtClean="0"/>
              <a:t> Bersama ini.</a:t>
            </a:r>
          </a:p>
        </p:txBody>
      </p:sp>
      <p:sp>
        <p:nvSpPr>
          <p:cNvPr id="7" name="Rectangle 6"/>
          <p:cNvSpPr/>
          <p:nvPr/>
        </p:nvSpPr>
        <p:spPr>
          <a:xfrm>
            <a:off x="0" y="842263"/>
            <a:ext cx="9144000" cy="400110"/>
          </a:xfrm>
          <a:prstGeom prst="rect">
            <a:avLst/>
          </a:prstGeom>
        </p:spPr>
        <p:txBody>
          <a:bodyPr wrap="square">
            <a:spAutoFit/>
          </a:bodyPr>
          <a:lstStyle/>
          <a:p>
            <a:r>
              <a:rPr lang="id-ID" sz="2000" b="1" dirty="0" smtClean="0">
                <a:solidFill>
                  <a:srgbClr val="002060"/>
                </a:solidFill>
              </a:rPr>
              <a:t>PENETAPAN ANGKA </a:t>
            </a:r>
            <a:r>
              <a:rPr lang="id-ID" sz="1900" b="1" dirty="0" smtClean="0">
                <a:solidFill>
                  <a:srgbClr val="002060"/>
                </a:solidFill>
              </a:rPr>
              <a:t>KREDIT, KENAIKAN</a:t>
            </a:r>
            <a:r>
              <a:rPr lang="id-ID" sz="2000" b="1" dirty="0" smtClean="0">
                <a:solidFill>
                  <a:srgbClr val="002060"/>
                </a:solidFill>
              </a:rPr>
              <a:t> JABATAN DAN PANGKAT </a:t>
            </a:r>
            <a:endParaRPr lang="id-ID" sz="2000" b="1" dirty="0">
              <a:solidFill>
                <a:srgbClr val="002060"/>
              </a:solidFill>
            </a:endParaRPr>
          </a:p>
        </p:txBody>
      </p:sp>
    </p:spTree>
  </p:cSld>
  <p:clrMapOvr>
    <a:masterClrMapping/>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108BC9-7E21-46EE-9DA1-A4B4CB722597}" type="slidenum">
              <a:rPr lang="en-US"/>
              <a:pPr/>
              <a:t>48</a:t>
            </a:fld>
            <a:endParaRPr lang="en-US" dirty="0"/>
          </a:p>
        </p:txBody>
      </p:sp>
      <p:pic>
        <p:nvPicPr>
          <p:cNvPr id="100354" name="Picture 2"/>
          <p:cNvPicPr>
            <a:picLocks noChangeAspect="1" noChangeArrowheads="1"/>
          </p:cNvPicPr>
          <p:nvPr/>
        </p:nvPicPr>
        <p:blipFill>
          <a:blip r:embed="rId2"/>
          <a:srcRect/>
          <a:stretch>
            <a:fillRect/>
          </a:stretch>
        </p:blipFill>
        <p:spPr bwMode="auto">
          <a:xfrm>
            <a:off x="0" y="0"/>
            <a:ext cx="9144000" cy="5214950"/>
          </a:xfrm>
          <a:prstGeom prst="rect">
            <a:avLst/>
          </a:prstGeom>
          <a:noFill/>
          <a:ln w="9525">
            <a:noFill/>
            <a:miter lim="800000"/>
            <a:headEnd/>
            <a:tailEnd/>
          </a:ln>
          <a:effectLst/>
        </p:spPr>
      </p:pic>
      <p:sp>
        <p:nvSpPr>
          <p:cNvPr id="5" name="Rectangle 4"/>
          <p:cNvSpPr/>
          <p:nvPr/>
        </p:nvSpPr>
        <p:spPr>
          <a:xfrm>
            <a:off x="357158" y="80167"/>
            <a:ext cx="8643998" cy="276999"/>
          </a:xfrm>
          <a:prstGeom prst="rect">
            <a:avLst/>
          </a:prstGeom>
        </p:spPr>
        <p:txBody>
          <a:bodyPr wrap="square">
            <a:spAutoFit/>
          </a:bodyPr>
          <a:lstStyle/>
          <a:p>
            <a:pPr algn="r"/>
            <a:r>
              <a:rPr lang="id-ID" sz="1200" b="1" dirty="0" smtClean="0"/>
              <a:t>LAMPIRAN IX </a:t>
            </a:r>
          </a:p>
        </p:txBody>
      </p:sp>
      <p:pic>
        <p:nvPicPr>
          <p:cNvPr id="100355" name="Picture 3"/>
          <p:cNvPicPr>
            <a:picLocks noChangeAspect="1" noChangeArrowheads="1"/>
          </p:cNvPicPr>
          <p:nvPr/>
        </p:nvPicPr>
        <p:blipFill>
          <a:blip r:embed="rId3"/>
          <a:srcRect/>
          <a:stretch>
            <a:fillRect/>
          </a:stretch>
        </p:blipFill>
        <p:spPr bwMode="auto">
          <a:xfrm>
            <a:off x="0" y="5214950"/>
            <a:ext cx="9001156" cy="1600201"/>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108BC9-7E21-46EE-9DA1-A4B4CB722597}" type="slidenum">
              <a:rPr lang="en-US"/>
              <a:pPr/>
              <a:t>49</a:t>
            </a:fld>
            <a:endParaRPr lang="en-US" dirty="0"/>
          </a:p>
        </p:txBody>
      </p:sp>
      <p:sp>
        <p:nvSpPr>
          <p:cNvPr id="5" name="Rectangle 4"/>
          <p:cNvSpPr/>
          <p:nvPr/>
        </p:nvSpPr>
        <p:spPr>
          <a:xfrm>
            <a:off x="214282" y="1229391"/>
            <a:ext cx="8572560" cy="5386090"/>
          </a:xfrm>
          <a:prstGeom prst="rect">
            <a:avLst/>
          </a:prstGeom>
        </p:spPr>
        <p:txBody>
          <a:bodyPr wrap="square">
            <a:spAutoFit/>
          </a:bodyPr>
          <a:lstStyle/>
          <a:p>
            <a:pPr eaLnBrk="1" fontAlgn="auto" hangingPunct="1">
              <a:spcBef>
                <a:spcPts val="0"/>
              </a:spcBef>
              <a:spcAft>
                <a:spcPts val="0"/>
              </a:spcAft>
              <a:defRPr/>
            </a:pPr>
            <a:r>
              <a:rPr lang="en-US" sz="2000" b="1" dirty="0" err="1">
                <a:ea typeface="Arial Unicode MS" panose="020B0604020202020204" pitchFamily="34" charset="-128"/>
                <a:cs typeface="Arial Unicode MS" panose="020B0604020202020204" pitchFamily="34" charset="-128"/>
              </a:rPr>
              <a:t>Pasal</a:t>
            </a:r>
            <a:r>
              <a:rPr lang="en-US" sz="2000" b="1" dirty="0">
                <a:ea typeface="Arial Unicode MS" panose="020B0604020202020204" pitchFamily="34" charset="-128"/>
                <a:cs typeface="Arial Unicode MS" panose="020B0604020202020204" pitchFamily="34" charset="-128"/>
              </a:rPr>
              <a:t> </a:t>
            </a:r>
            <a:r>
              <a:rPr lang="id-ID" sz="2000" b="1" dirty="0" smtClean="0">
                <a:ea typeface="Arial Unicode MS" panose="020B0604020202020204" pitchFamily="34" charset="-128"/>
                <a:cs typeface="Arial Unicode MS" panose="020B0604020202020204" pitchFamily="34" charset="-128"/>
              </a:rPr>
              <a:t>30</a:t>
            </a:r>
          </a:p>
          <a:p>
            <a:pPr marL="342900" indent="-342900">
              <a:buAutoNum type="arabicParenBoth"/>
            </a:pPr>
            <a:r>
              <a:rPr lang="id-ID" b="1" dirty="0" smtClean="0"/>
              <a:t>Kenaikan pangkat</a:t>
            </a:r>
            <a:r>
              <a:rPr lang="id-ID" dirty="0" smtClean="0"/>
              <a:t> sebagaimana dimaksud dalam Pasal 27,  dapat </a:t>
            </a:r>
          </a:p>
          <a:p>
            <a:pPr marL="342900" indent="-342900"/>
            <a:r>
              <a:rPr lang="id-ID" dirty="0" smtClean="0"/>
              <a:t>      dipertimbangkan apabila:</a:t>
            </a:r>
          </a:p>
          <a:p>
            <a:r>
              <a:rPr lang="id-ID" dirty="0" smtClean="0"/>
              <a:t>      </a:t>
            </a:r>
            <a:r>
              <a:rPr lang="sv-SE" dirty="0" smtClean="0"/>
              <a:t>a. Mencapai angka kredit yang disyaratkan; </a:t>
            </a:r>
          </a:p>
          <a:p>
            <a:r>
              <a:rPr lang="id-ID" dirty="0" smtClean="0"/>
              <a:t>      b. Paling singkat 2 (dua) tahun dalam pangkat terakhir;</a:t>
            </a:r>
          </a:p>
          <a:p>
            <a:r>
              <a:rPr lang="id-ID" dirty="0" smtClean="0"/>
              <a:t>      c. Nilai prestasi kerja paling kurang bernilai baik dalam 2 (dua) tahun terakhir;      </a:t>
            </a:r>
          </a:p>
          <a:p>
            <a:r>
              <a:rPr lang="id-ID" dirty="0" smtClean="0"/>
              <a:t>          dan</a:t>
            </a:r>
          </a:p>
          <a:p>
            <a:r>
              <a:rPr lang="id-ID" dirty="0" smtClean="0"/>
              <a:t>     </a:t>
            </a:r>
            <a:r>
              <a:rPr lang="sv-SE" dirty="0" smtClean="0"/>
              <a:t>d. Memiliki integritas dalam menjalankan tugas. </a:t>
            </a:r>
          </a:p>
          <a:p>
            <a:r>
              <a:rPr lang="id-ID" dirty="0" smtClean="0"/>
              <a:t>(2) Kenaikan pangkat Lektor Kepala, pangkat Pembina Tingkat I, golongan ruang </a:t>
            </a:r>
          </a:p>
          <a:p>
            <a:r>
              <a:rPr lang="id-ID" dirty="0" smtClean="0"/>
              <a:t>      IV/b untuk menjadi pangkat Pembina Utama Muda, golongan ruang IV/c </a:t>
            </a:r>
          </a:p>
          <a:p>
            <a:r>
              <a:rPr lang="id-ID" dirty="0" smtClean="0"/>
              <a:t>      sampai dengan menjadi Profesor, pangkat Pembina Utama, golongan ruang </a:t>
            </a:r>
          </a:p>
          <a:p>
            <a:r>
              <a:rPr lang="id-ID" dirty="0" smtClean="0"/>
              <a:t>      IV/e ditetapkan dengan Keputusan Presiden setelah mendapat </a:t>
            </a:r>
            <a:r>
              <a:rPr lang="sv-SE" dirty="0" smtClean="0"/>
              <a:t>pertimbangan </a:t>
            </a:r>
            <a:endParaRPr lang="id-ID" dirty="0" smtClean="0"/>
          </a:p>
          <a:p>
            <a:r>
              <a:rPr lang="id-ID" dirty="0" smtClean="0"/>
              <a:t>      </a:t>
            </a:r>
            <a:r>
              <a:rPr lang="sv-SE" dirty="0" smtClean="0"/>
              <a:t>teknis Kepala Badan Kepegawaian Negara. </a:t>
            </a:r>
          </a:p>
          <a:p>
            <a:r>
              <a:rPr lang="fi-FI" dirty="0" smtClean="0"/>
              <a:t>(3) Kenaikan pangkat Asisten Ahli, pangkat Penata Muda</a:t>
            </a:r>
            <a:r>
              <a:rPr lang="id-ID" dirty="0" smtClean="0"/>
              <a:t> Tingkat I, golongan </a:t>
            </a:r>
          </a:p>
          <a:p>
            <a:r>
              <a:rPr lang="id-ID" dirty="0" smtClean="0"/>
              <a:t>      ruang III/b untuk menjadi Lektor pangkat Penata, golongan ruang III/c sampai </a:t>
            </a:r>
          </a:p>
          <a:p>
            <a:r>
              <a:rPr lang="id-ID" dirty="0" smtClean="0"/>
              <a:t>     dengan menjadi Lektor Kepala, pangkat Pembina Tingkat I golongan ruang </a:t>
            </a:r>
          </a:p>
          <a:p>
            <a:r>
              <a:rPr lang="id-ID" dirty="0" smtClean="0"/>
              <a:t>     IV/b, ditetapkan dengan Keputusan Pejabat Pembina Kepegawaian setelah </a:t>
            </a:r>
          </a:p>
          <a:p>
            <a:r>
              <a:rPr lang="id-ID" dirty="0" smtClean="0"/>
              <a:t>     mendapat persetujuan teknis Kepala Badan Kepegawaian Negara. </a:t>
            </a:r>
          </a:p>
          <a:p>
            <a:pPr eaLnBrk="1" fontAlgn="auto" hangingPunct="1">
              <a:spcBef>
                <a:spcPts val="0"/>
              </a:spcBef>
              <a:spcAft>
                <a:spcPts val="0"/>
              </a:spcAft>
              <a:defRPr/>
            </a:pPr>
            <a:endParaRPr lang="id-ID" dirty="0" smtClean="0"/>
          </a:p>
        </p:txBody>
      </p:sp>
      <p:sp>
        <p:nvSpPr>
          <p:cNvPr id="7" name="Rectangle 6"/>
          <p:cNvSpPr/>
          <p:nvPr/>
        </p:nvSpPr>
        <p:spPr>
          <a:xfrm>
            <a:off x="0" y="714356"/>
            <a:ext cx="9144000" cy="400110"/>
          </a:xfrm>
          <a:prstGeom prst="rect">
            <a:avLst/>
          </a:prstGeom>
        </p:spPr>
        <p:txBody>
          <a:bodyPr wrap="square">
            <a:spAutoFit/>
          </a:bodyPr>
          <a:lstStyle/>
          <a:p>
            <a:r>
              <a:rPr lang="id-ID" sz="2000" b="1" dirty="0" smtClean="0">
                <a:solidFill>
                  <a:srgbClr val="002060"/>
                </a:solidFill>
              </a:rPr>
              <a:t>PENETAPAN ANGKA </a:t>
            </a:r>
            <a:r>
              <a:rPr lang="id-ID" sz="1900" b="1" dirty="0" smtClean="0">
                <a:solidFill>
                  <a:srgbClr val="002060"/>
                </a:solidFill>
              </a:rPr>
              <a:t>KREDIT, KENAIKAN</a:t>
            </a:r>
            <a:r>
              <a:rPr lang="id-ID" sz="2000" b="1" dirty="0" smtClean="0">
                <a:solidFill>
                  <a:srgbClr val="002060"/>
                </a:solidFill>
              </a:rPr>
              <a:t> JABATAN DAN PANGKAT </a:t>
            </a:r>
            <a:endParaRPr lang="id-ID" sz="2000" b="1" dirty="0">
              <a:solidFill>
                <a:srgbClr val="002060"/>
              </a:solidFill>
            </a:endParaRP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108BC9-7E21-46EE-9DA1-A4B4CB722597}" type="slidenum">
              <a:rPr lang="en-US"/>
              <a:pPr/>
              <a:t>5</a:t>
            </a:fld>
            <a:endParaRPr lang="en-US" dirty="0"/>
          </a:p>
        </p:txBody>
      </p:sp>
      <p:sp>
        <p:nvSpPr>
          <p:cNvPr id="5" name="Rectangle 4"/>
          <p:cNvSpPr/>
          <p:nvPr/>
        </p:nvSpPr>
        <p:spPr>
          <a:xfrm>
            <a:off x="428596" y="1297151"/>
            <a:ext cx="8143932" cy="4708981"/>
          </a:xfrm>
          <a:prstGeom prst="rect">
            <a:avLst/>
          </a:prstGeom>
        </p:spPr>
        <p:txBody>
          <a:bodyPr wrap="square">
            <a:spAutoFit/>
          </a:bodyPr>
          <a:lstStyle/>
          <a:p>
            <a:pPr eaLnBrk="1" fontAlgn="auto" hangingPunct="1">
              <a:spcBef>
                <a:spcPts val="0"/>
              </a:spcBef>
              <a:spcAft>
                <a:spcPts val="0"/>
              </a:spcAft>
              <a:defRPr/>
            </a:pPr>
            <a:r>
              <a:rPr lang="en-US" sz="2000" b="1" dirty="0" err="1">
                <a:ea typeface="Arial Unicode MS" panose="020B0604020202020204" pitchFamily="34" charset="-128"/>
                <a:cs typeface="Arial Unicode MS" panose="020B0604020202020204" pitchFamily="34" charset="-128"/>
              </a:rPr>
              <a:t>Pasal</a:t>
            </a:r>
            <a:r>
              <a:rPr lang="en-US" sz="2000" b="1" dirty="0">
                <a:ea typeface="Arial Unicode MS" panose="020B0604020202020204" pitchFamily="34" charset="-128"/>
                <a:cs typeface="Arial Unicode MS" panose="020B0604020202020204" pitchFamily="34" charset="-128"/>
              </a:rPr>
              <a:t> </a:t>
            </a:r>
            <a:r>
              <a:rPr lang="id-ID" sz="2000" b="1" dirty="0" smtClean="0">
                <a:ea typeface="Arial Unicode MS" panose="020B0604020202020204" pitchFamily="34" charset="-128"/>
                <a:cs typeface="Arial Unicode MS" panose="020B0604020202020204" pitchFamily="34" charset="-128"/>
              </a:rPr>
              <a:t>8</a:t>
            </a:r>
          </a:p>
          <a:p>
            <a:pPr eaLnBrk="1" fontAlgn="auto" hangingPunct="1">
              <a:spcBef>
                <a:spcPts val="0"/>
              </a:spcBef>
              <a:spcAft>
                <a:spcPts val="0"/>
              </a:spcAft>
              <a:defRPr/>
            </a:pPr>
            <a:endParaRPr lang="id-ID" sz="2000" dirty="0" smtClean="0"/>
          </a:p>
          <a:p>
            <a:pPr marL="457200" indent="-457200">
              <a:buAutoNum type="arabicParenBoth"/>
            </a:pPr>
            <a:r>
              <a:rPr lang="sv-SE" sz="2000" dirty="0" smtClean="0"/>
              <a:t>Dalam melaksanakan tugas pokok pendidikan sebagaimana </a:t>
            </a:r>
            <a:endParaRPr lang="id-ID" sz="2000" dirty="0" smtClean="0"/>
          </a:p>
          <a:p>
            <a:pPr marL="457200" indent="-457200"/>
            <a:r>
              <a:rPr lang="id-ID" sz="2000" dirty="0" smtClean="0"/>
              <a:t>        dimaksud dalam Pasal 3, Dosen memiliki </a:t>
            </a:r>
            <a:r>
              <a:rPr lang="id-ID" sz="2000" b="1" dirty="0" smtClean="0"/>
              <a:t>wewenang dan tanggung jawab</a:t>
            </a:r>
            <a:r>
              <a:rPr lang="id-ID" sz="2000" dirty="0" smtClean="0"/>
              <a:t> dalam </a:t>
            </a:r>
            <a:r>
              <a:rPr lang="id-ID" sz="2000" b="1" dirty="0" smtClean="0"/>
              <a:t>mengajar</a:t>
            </a:r>
            <a:r>
              <a:rPr lang="id-ID" sz="2000" dirty="0" smtClean="0"/>
              <a:t> program studi dan </a:t>
            </a:r>
            <a:r>
              <a:rPr lang="id-ID" sz="2000" b="1" dirty="0" smtClean="0"/>
              <a:t>bimbingan</a:t>
            </a:r>
            <a:r>
              <a:rPr lang="id-ID" sz="2000" dirty="0" smtClean="0"/>
              <a:t> tugas akhir. </a:t>
            </a:r>
          </a:p>
          <a:p>
            <a:pPr marL="457200" indent="-457200">
              <a:buAutoNum type="arabicParenBoth" startAt="2"/>
            </a:pPr>
            <a:r>
              <a:rPr lang="id-ID" sz="2000" b="1" dirty="0" smtClean="0"/>
              <a:t>Wewenang dan tanggung jawab</a:t>
            </a:r>
            <a:r>
              <a:rPr lang="id-ID" sz="2000" dirty="0" smtClean="0"/>
              <a:t> Dosen sebagaimana </a:t>
            </a:r>
          </a:p>
          <a:p>
            <a:pPr marL="457200" indent="-457200"/>
            <a:r>
              <a:rPr lang="id-ID" sz="2000" dirty="0" smtClean="0"/>
              <a:t>       dimaksud pada ayat (1) sebagaimana tercantum dalam: </a:t>
            </a:r>
          </a:p>
          <a:p>
            <a:r>
              <a:rPr lang="id-ID" sz="2000" dirty="0" smtClean="0"/>
              <a:t>	a. </a:t>
            </a:r>
            <a:r>
              <a:rPr lang="id-ID" sz="2000" b="1" dirty="0" smtClean="0"/>
              <a:t>Lampiran V</a:t>
            </a:r>
            <a:r>
              <a:rPr lang="id-ID" sz="2000" dirty="0" smtClean="0"/>
              <a:t> untuk mengajar program studi; dan</a:t>
            </a:r>
          </a:p>
          <a:p>
            <a:r>
              <a:rPr lang="id-ID" sz="2000" dirty="0" smtClean="0"/>
              <a:t>	b. </a:t>
            </a:r>
            <a:r>
              <a:rPr lang="id-ID" sz="2000" b="1" dirty="0" smtClean="0"/>
              <a:t>Lampiran VI</a:t>
            </a:r>
            <a:r>
              <a:rPr lang="id-ID" sz="2000" dirty="0" smtClean="0"/>
              <a:t> untuk bimbingan tugas akhir,</a:t>
            </a:r>
          </a:p>
          <a:p>
            <a:r>
              <a:rPr lang="id-ID" sz="2000" dirty="0" smtClean="0"/>
              <a:t>        Peraturan Menteri Pendayagunaan Aparatur Negara dan </a:t>
            </a:r>
          </a:p>
          <a:p>
            <a:r>
              <a:rPr lang="id-ID" sz="2000" dirty="0" smtClean="0"/>
              <a:t>        </a:t>
            </a:r>
            <a:r>
              <a:rPr lang="es-ES" sz="2000" dirty="0" err="1" smtClean="0"/>
              <a:t>Reformasi</a:t>
            </a:r>
            <a:r>
              <a:rPr lang="es-ES" sz="2000" dirty="0" smtClean="0"/>
              <a:t> </a:t>
            </a:r>
            <a:r>
              <a:rPr lang="es-ES" sz="2000" dirty="0" err="1" smtClean="0"/>
              <a:t>Birokrasi</a:t>
            </a:r>
            <a:r>
              <a:rPr lang="es-ES" sz="2000" dirty="0" smtClean="0"/>
              <a:t> </a:t>
            </a:r>
            <a:r>
              <a:rPr lang="es-ES" sz="2000" dirty="0" err="1" smtClean="0"/>
              <a:t>Nomor</a:t>
            </a:r>
            <a:r>
              <a:rPr lang="es-ES" sz="2000" dirty="0" smtClean="0"/>
              <a:t> 17 </a:t>
            </a:r>
            <a:r>
              <a:rPr lang="es-ES" sz="2000" dirty="0" err="1" smtClean="0"/>
              <a:t>Tahun</a:t>
            </a:r>
            <a:r>
              <a:rPr lang="es-ES" sz="2000" dirty="0" smtClean="0"/>
              <a:t> 2013, </a:t>
            </a:r>
            <a:r>
              <a:rPr lang="es-ES" sz="2000" dirty="0" err="1" smtClean="0"/>
              <a:t>sebagaimana</a:t>
            </a:r>
            <a:r>
              <a:rPr lang="id-ID" sz="2000" dirty="0" smtClean="0"/>
              <a:t> telah </a:t>
            </a:r>
          </a:p>
          <a:p>
            <a:r>
              <a:rPr lang="id-ID" sz="2000" dirty="0" smtClean="0"/>
              <a:t>        diubah dengan Peraturan Menteri Pendayagunaan Aparatur </a:t>
            </a:r>
          </a:p>
          <a:p>
            <a:r>
              <a:rPr lang="id-ID" sz="2000" dirty="0" smtClean="0"/>
              <a:t>        Negara dan Reformasi Birokrasi Republik </a:t>
            </a:r>
            <a:r>
              <a:rPr lang="pt-BR" sz="2000" dirty="0" smtClean="0"/>
              <a:t>Indonesia Nomor 46 </a:t>
            </a:r>
            <a:endParaRPr lang="id-ID" sz="2000" dirty="0" smtClean="0"/>
          </a:p>
          <a:p>
            <a:r>
              <a:rPr lang="id-ID" sz="2000" dirty="0" smtClean="0"/>
              <a:t>        </a:t>
            </a:r>
            <a:r>
              <a:rPr lang="pt-BR" sz="2000" dirty="0" smtClean="0"/>
              <a:t>Tahun 2013.</a:t>
            </a:r>
            <a:endParaRPr lang="id-ID" sz="2000" dirty="0" smtClean="0"/>
          </a:p>
        </p:txBody>
      </p:sp>
      <p:sp>
        <p:nvSpPr>
          <p:cNvPr id="7" name="Rectangle 6"/>
          <p:cNvSpPr/>
          <p:nvPr/>
        </p:nvSpPr>
        <p:spPr>
          <a:xfrm>
            <a:off x="1000100" y="671436"/>
            <a:ext cx="8001056" cy="400110"/>
          </a:xfrm>
          <a:prstGeom prst="rect">
            <a:avLst/>
          </a:prstGeom>
        </p:spPr>
        <p:txBody>
          <a:bodyPr wrap="square">
            <a:spAutoFit/>
          </a:bodyPr>
          <a:lstStyle/>
          <a:p>
            <a:pPr algn="r"/>
            <a:r>
              <a:rPr lang="id-ID" sz="2000" b="1" dirty="0" smtClean="0">
                <a:solidFill>
                  <a:srgbClr val="7030A0"/>
                </a:solidFill>
              </a:rPr>
              <a:t>WEWENANG DAN TANGGUNG JAWAB</a:t>
            </a:r>
            <a:endParaRPr lang="id-ID" sz="2000" b="1" dirty="0">
              <a:solidFill>
                <a:srgbClr val="7030A0"/>
              </a:solidFill>
            </a:endParaRPr>
          </a:p>
        </p:txBody>
      </p:sp>
    </p:spTree>
  </p:cSld>
  <p:clrMapOvr>
    <a:masterClrMapping/>
  </p:clrMapOvr>
  <p:transition>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108BC9-7E21-46EE-9DA1-A4B4CB722597}" type="slidenum">
              <a:rPr lang="en-US"/>
              <a:pPr/>
              <a:t>50</a:t>
            </a:fld>
            <a:endParaRPr lang="en-US" dirty="0"/>
          </a:p>
        </p:txBody>
      </p:sp>
      <p:sp>
        <p:nvSpPr>
          <p:cNvPr id="5" name="Rectangle 4"/>
          <p:cNvSpPr/>
          <p:nvPr/>
        </p:nvSpPr>
        <p:spPr>
          <a:xfrm>
            <a:off x="214282" y="1229391"/>
            <a:ext cx="8572560" cy="4524315"/>
          </a:xfrm>
          <a:prstGeom prst="rect">
            <a:avLst/>
          </a:prstGeom>
        </p:spPr>
        <p:txBody>
          <a:bodyPr wrap="square">
            <a:spAutoFit/>
          </a:bodyPr>
          <a:lstStyle/>
          <a:p>
            <a:pPr eaLnBrk="1" fontAlgn="auto" hangingPunct="1">
              <a:spcBef>
                <a:spcPts val="0"/>
              </a:spcBef>
              <a:spcAft>
                <a:spcPts val="0"/>
              </a:spcAft>
              <a:defRPr/>
            </a:pPr>
            <a:r>
              <a:rPr lang="en-US" sz="2400" b="1" dirty="0" err="1">
                <a:ea typeface="Arial Unicode MS" panose="020B0604020202020204" pitchFamily="34" charset="-128"/>
                <a:cs typeface="Arial Unicode MS" panose="020B0604020202020204" pitchFamily="34" charset="-128"/>
              </a:rPr>
              <a:t>Pasal</a:t>
            </a:r>
            <a:r>
              <a:rPr lang="en-US" sz="2400" b="1" dirty="0">
                <a:ea typeface="Arial Unicode MS" panose="020B0604020202020204" pitchFamily="34" charset="-128"/>
                <a:cs typeface="Arial Unicode MS" panose="020B0604020202020204" pitchFamily="34" charset="-128"/>
              </a:rPr>
              <a:t> </a:t>
            </a:r>
            <a:r>
              <a:rPr lang="id-ID" sz="2400" b="1" dirty="0" smtClean="0">
                <a:ea typeface="Arial Unicode MS" panose="020B0604020202020204" pitchFamily="34" charset="-128"/>
                <a:cs typeface="Arial Unicode MS" panose="020B0604020202020204" pitchFamily="34" charset="-128"/>
              </a:rPr>
              <a:t>31</a:t>
            </a:r>
          </a:p>
          <a:p>
            <a:endParaRPr lang="id-ID" sz="2400" dirty="0" smtClean="0"/>
          </a:p>
          <a:p>
            <a:pPr marL="457200" indent="-457200">
              <a:buAutoNum type="arabicParenBoth"/>
            </a:pPr>
            <a:r>
              <a:rPr lang="id-ID" sz="2400" dirty="0" smtClean="0"/>
              <a:t>Dosen yang memiliki </a:t>
            </a:r>
            <a:r>
              <a:rPr lang="id-ID" sz="2400" b="1" dirty="0" smtClean="0"/>
              <a:t>angka kredit melebihi angka </a:t>
            </a:r>
          </a:p>
          <a:p>
            <a:pPr marL="457200" indent="-457200"/>
            <a:r>
              <a:rPr lang="id-ID" sz="2400" b="1" dirty="0" smtClean="0"/>
              <a:t>      kredit</a:t>
            </a:r>
            <a:r>
              <a:rPr lang="id-ID" sz="2400" dirty="0" smtClean="0"/>
              <a:t> yang ditentukan untuk kenaikan jabatan dan/atau pangkat setingkat lebih tinggi, kelebihan angka kredit tersebut </a:t>
            </a:r>
            <a:r>
              <a:rPr lang="id-ID" sz="2400" b="1" dirty="0" smtClean="0"/>
              <a:t>dapat diperhitungkan untuk kenaikan jabatan dan/atau pangkat berikutnya</a:t>
            </a:r>
            <a:r>
              <a:rPr lang="id-ID" sz="2400" dirty="0" smtClean="0"/>
              <a:t>. </a:t>
            </a:r>
          </a:p>
          <a:p>
            <a:r>
              <a:rPr lang="id-ID" sz="2400" dirty="0" smtClean="0"/>
              <a:t>(2) Kenaikan pangkat bagi Dosen dalam jenjang jabatan yang</a:t>
            </a:r>
          </a:p>
          <a:p>
            <a:r>
              <a:rPr lang="id-ID" sz="2400" dirty="0" smtClean="0"/>
              <a:t>      lebih tinggi </a:t>
            </a:r>
            <a:r>
              <a:rPr lang="id-ID" sz="2400" b="1" dirty="0" smtClean="0"/>
              <a:t>dapat dipertimbangkan apabila    </a:t>
            </a:r>
          </a:p>
          <a:p>
            <a:r>
              <a:rPr lang="id-ID" sz="2400" b="1" dirty="0" smtClean="0"/>
              <a:t>      kenaikan jabatannya telah ditetapkan</a:t>
            </a:r>
            <a:r>
              <a:rPr lang="id-ID" sz="2400" dirty="0" smtClean="0"/>
              <a:t> oleh pejabat </a:t>
            </a:r>
          </a:p>
          <a:p>
            <a:r>
              <a:rPr lang="id-ID" sz="2400" dirty="0" smtClean="0"/>
              <a:t>      yang berwenang sesuai dengan peraturan perundang-</a:t>
            </a:r>
          </a:p>
          <a:p>
            <a:r>
              <a:rPr lang="id-ID" sz="2400" dirty="0" smtClean="0"/>
              <a:t>      undangan. </a:t>
            </a:r>
          </a:p>
        </p:txBody>
      </p:sp>
      <p:sp>
        <p:nvSpPr>
          <p:cNvPr id="7" name="Rectangle 6"/>
          <p:cNvSpPr/>
          <p:nvPr/>
        </p:nvSpPr>
        <p:spPr>
          <a:xfrm>
            <a:off x="0" y="714356"/>
            <a:ext cx="9144000" cy="400110"/>
          </a:xfrm>
          <a:prstGeom prst="rect">
            <a:avLst/>
          </a:prstGeom>
        </p:spPr>
        <p:txBody>
          <a:bodyPr wrap="square">
            <a:spAutoFit/>
          </a:bodyPr>
          <a:lstStyle/>
          <a:p>
            <a:r>
              <a:rPr lang="id-ID" sz="2000" b="1" dirty="0" smtClean="0">
                <a:solidFill>
                  <a:srgbClr val="002060"/>
                </a:solidFill>
              </a:rPr>
              <a:t>PENETAPAN ANGKA </a:t>
            </a:r>
            <a:r>
              <a:rPr lang="id-ID" sz="1900" b="1" dirty="0" smtClean="0">
                <a:solidFill>
                  <a:srgbClr val="002060"/>
                </a:solidFill>
              </a:rPr>
              <a:t>KREDIT, KENAIKAN</a:t>
            </a:r>
            <a:r>
              <a:rPr lang="id-ID" sz="2000" b="1" dirty="0" smtClean="0">
                <a:solidFill>
                  <a:srgbClr val="002060"/>
                </a:solidFill>
              </a:rPr>
              <a:t> JABATAN DAN PANGKAT </a:t>
            </a:r>
            <a:endParaRPr lang="id-ID" sz="2000" b="1" dirty="0">
              <a:solidFill>
                <a:srgbClr val="002060"/>
              </a:solidFill>
            </a:endParaRPr>
          </a:p>
        </p:txBody>
      </p:sp>
    </p:spTree>
  </p:cSld>
  <p:clrMapOvr>
    <a:masterClrMapping/>
  </p:clrMapOvr>
  <p:transition>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108BC9-7E21-46EE-9DA1-A4B4CB722597}" type="slidenum">
              <a:rPr lang="en-US"/>
              <a:pPr/>
              <a:t>51</a:t>
            </a:fld>
            <a:endParaRPr lang="en-US" dirty="0"/>
          </a:p>
        </p:txBody>
      </p:sp>
      <p:sp>
        <p:nvSpPr>
          <p:cNvPr id="5" name="Rectangle 4"/>
          <p:cNvSpPr/>
          <p:nvPr/>
        </p:nvSpPr>
        <p:spPr>
          <a:xfrm>
            <a:off x="214282" y="1286422"/>
            <a:ext cx="8572560" cy="5632311"/>
          </a:xfrm>
          <a:prstGeom prst="rect">
            <a:avLst/>
          </a:prstGeom>
        </p:spPr>
        <p:txBody>
          <a:bodyPr wrap="square">
            <a:spAutoFit/>
          </a:bodyPr>
          <a:lstStyle/>
          <a:p>
            <a:pPr eaLnBrk="1" fontAlgn="auto" hangingPunct="1">
              <a:spcBef>
                <a:spcPts val="0"/>
              </a:spcBef>
              <a:spcAft>
                <a:spcPts val="0"/>
              </a:spcAft>
              <a:defRPr/>
            </a:pPr>
            <a:r>
              <a:rPr lang="en-US" sz="2000" b="1" dirty="0" err="1">
                <a:ea typeface="Arial Unicode MS" panose="020B0604020202020204" pitchFamily="34" charset="-128"/>
                <a:cs typeface="Arial Unicode MS" panose="020B0604020202020204" pitchFamily="34" charset="-128"/>
              </a:rPr>
              <a:t>Pasal</a:t>
            </a:r>
            <a:r>
              <a:rPr lang="en-US" sz="2000" b="1" dirty="0">
                <a:ea typeface="Arial Unicode MS" panose="020B0604020202020204" pitchFamily="34" charset="-128"/>
                <a:cs typeface="Arial Unicode MS" panose="020B0604020202020204" pitchFamily="34" charset="-128"/>
              </a:rPr>
              <a:t> </a:t>
            </a:r>
            <a:r>
              <a:rPr lang="id-ID" sz="2000" b="1" dirty="0" smtClean="0">
                <a:ea typeface="Arial Unicode MS" panose="020B0604020202020204" pitchFamily="34" charset="-128"/>
                <a:cs typeface="Arial Unicode MS" panose="020B0604020202020204" pitchFamily="34" charset="-128"/>
              </a:rPr>
              <a:t>32</a:t>
            </a:r>
          </a:p>
          <a:p>
            <a:r>
              <a:rPr lang="id-ID" sz="2000" dirty="0" smtClean="0"/>
              <a:t>(1) </a:t>
            </a:r>
            <a:r>
              <a:rPr lang="id-ID" sz="2000" b="1" dirty="0" smtClean="0"/>
              <a:t>Dosen dibebaskan sementara dari jabatannya</a:t>
            </a:r>
            <a:r>
              <a:rPr lang="id-ID" sz="2000" dirty="0" smtClean="0"/>
              <a:t>, apabila: </a:t>
            </a:r>
          </a:p>
          <a:p>
            <a:r>
              <a:rPr lang="id-ID" sz="2000" dirty="0" smtClean="0"/>
              <a:t>      a. Diberhentikan sementara sebagai Pegawai Negeri Sipil;</a:t>
            </a:r>
          </a:p>
          <a:p>
            <a:r>
              <a:rPr lang="id-ID" sz="2000" dirty="0" smtClean="0"/>
              <a:t>      </a:t>
            </a:r>
            <a:r>
              <a:rPr lang="sv-SE" sz="2000" dirty="0" smtClean="0"/>
              <a:t>b. Ditugaskan secara penuh di luar Jabatan Akademik </a:t>
            </a:r>
            <a:r>
              <a:rPr lang="id-ID" sz="2000" dirty="0" smtClean="0"/>
              <a:t>Dosen;</a:t>
            </a:r>
          </a:p>
          <a:p>
            <a:r>
              <a:rPr lang="id-ID" sz="2000" dirty="0" smtClean="0"/>
              <a:t>      </a:t>
            </a:r>
            <a:r>
              <a:rPr lang="it-IT" sz="2000" dirty="0" smtClean="0"/>
              <a:t>c. Menjalani cuti di luar tanggungan negara; atau</a:t>
            </a:r>
          </a:p>
          <a:p>
            <a:r>
              <a:rPr lang="id-ID" sz="2000" dirty="0" smtClean="0"/>
              <a:t>      d. Menjalani tugas belajar lebih dari 6 (enam) bulan. </a:t>
            </a:r>
          </a:p>
          <a:p>
            <a:r>
              <a:rPr lang="id-ID" sz="2000" dirty="0" smtClean="0"/>
              <a:t>(2) Pembebasan sementara dari Jabatan Akademik Dosen, dibuat </a:t>
            </a:r>
          </a:p>
          <a:p>
            <a:r>
              <a:rPr lang="id-ID" sz="2000" dirty="0" smtClean="0"/>
              <a:t>      menurut contoh formulir sebagaimana tercantum dalam </a:t>
            </a:r>
            <a:r>
              <a:rPr lang="id-ID" sz="2000" b="1" dirty="0" smtClean="0"/>
              <a:t>Lampiran X</a:t>
            </a:r>
            <a:r>
              <a:rPr lang="id-ID" sz="2000" dirty="0" smtClean="0"/>
              <a:t> </a:t>
            </a:r>
          </a:p>
          <a:p>
            <a:r>
              <a:rPr lang="id-ID" sz="2000" dirty="0" smtClean="0"/>
              <a:t>      yang merupakan bagian tidak </a:t>
            </a:r>
            <a:r>
              <a:rPr lang="it-IT" sz="2000" dirty="0" smtClean="0"/>
              <a:t>terpisahkan dari Peraturan Bersama ini.</a:t>
            </a:r>
            <a:endParaRPr lang="id-ID" sz="2000" dirty="0" smtClean="0"/>
          </a:p>
          <a:p>
            <a:endParaRPr lang="id-ID" sz="2000" b="1" dirty="0" smtClean="0">
              <a:ea typeface="Arial Unicode MS" panose="020B0604020202020204" pitchFamily="34" charset="-128"/>
              <a:cs typeface="Arial Unicode MS" panose="020B0604020202020204" pitchFamily="34" charset="-128"/>
            </a:endParaRPr>
          </a:p>
          <a:p>
            <a:r>
              <a:rPr lang="en-US" sz="2000" b="1" dirty="0" err="1" smtClean="0">
                <a:ea typeface="Arial Unicode MS" panose="020B0604020202020204" pitchFamily="34" charset="-128"/>
                <a:cs typeface="Arial Unicode MS" panose="020B0604020202020204" pitchFamily="34" charset="-128"/>
              </a:rPr>
              <a:t>Pasal</a:t>
            </a:r>
            <a:r>
              <a:rPr lang="en-US" sz="2000" b="1" dirty="0" smtClean="0">
                <a:ea typeface="Arial Unicode MS" panose="020B0604020202020204" pitchFamily="34" charset="-128"/>
                <a:cs typeface="Arial Unicode MS" panose="020B0604020202020204" pitchFamily="34" charset="-128"/>
              </a:rPr>
              <a:t> </a:t>
            </a:r>
            <a:r>
              <a:rPr lang="id-ID" sz="2000" b="1" dirty="0" smtClean="0">
                <a:ea typeface="Arial Unicode MS" panose="020B0604020202020204" pitchFamily="34" charset="-128"/>
                <a:cs typeface="Arial Unicode MS" panose="020B0604020202020204" pitchFamily="34" charset="-128"/>
              </a:rPr>
              <a:t>33</a:t>
            </a:r>
            <a:endParaRPr lang="id-ID" sz="2000" dirty="0" smtClean="0"/>
          </a:p>
          <a:p>
            <a:pPr marL="457200" indent="-457200">
              <a:buAutoNum type="arabicParenBoth"/>
            </a:pPr>
            <a:r>
              <a:rPr lang="id-ID" sz="2000" dirty="0" smtClean="0"/>
              <a:t>Dosen yang dijatuhi </a:t>
            </a:r>
            <a:r>
              <a:rPr lang="id-ID" sz="2000" b="1" dirty="0" smtClean="0"/>
              <a:t>hukuman disiplin tingkat berat</a:t>
            </a:r>
            <a:r>
              <a:rPr lang="id-ID" sz="2000" dirty="0" smtClean="0"/>
              <a:t> berupa </a:t>
            </a:r>
          </a:p>
          <a:p>
            <a:pPr marL="457200" indent="-457200"/>
            <a:r>
              <a:rPr lang="id-ID" sz="2000" dirty="0" smtClean="0"/>
              <a:t>        pemindahan dalam rangka penurunan jabatan, melaksanakan tugas sesuai dengan jenjang jabatan yang baru.</a:t>
            </a:r>
          </a:p>
          <a:p>
            <a:r>
              <a:rPr lang="fi-FI" sz="2000" dirty="0" smtClean="0"/>
              <a:t>(2) </a:t>
            </a:r>
            <a:r>
              <a:rPr lang="id-ID" sz="2000" dirty="0" smtClean="0"/>
              <a:t> </a:t>
            </a:r>
            <a:r>
              <a:rPr lang="fi-FI" sz="2000" dirty="0" smtClean="0"/>
              <a:t>Penilaian prestasi kerja dalam masa hukuman disiplin </a:t>
            </a:r>
            <a:r>
              <a:rPr lang="id-ID" sz="2000" dirty="0" smtClean="0"/>
              <a:t>sebagaimana </a:t>
            </a:r>
          </a:p>
          <a:p>
            <a:r>
              <a:rPr lang="id-ID" sz="2000" dirty="0" smtClean="0"/>
              <a:t>       dimaksud pada ayat (1), dinilai sesuai dengan jabatan yang baru. </a:t>
            </a:r>
          </a:p>
          <a:p>
            <a:endParaRPr lang="id-ID" sz="2000" dirty="0" smtClean="0"/>
          </a:p>
          <a:p>
            <a:endParaRPr lang="id-ID" sz="2000" dirty="0" smtClean="0"/>
          </a:p>
        </p:txBody>
      </p:sp>
      <p:sp>
        <p:nvSpPr>
          <p:cNvPr id="7" name="Rectangle 6"/>
          <p:cNvSpPr/>
          <p:nvPr/>
        </p:nvSpPr>
        <p:spPr>
          <a:xfrm>
            <a:off x="0" y="642918"/>
            <a:ext cx="9144000" cy="707886"/>
          </a:xfrm>
          <a:prstGeom prst="rect">
            <a:avLst/>
          </a:prstGeom>
        </p:spPr>
        <p:txBody>
          <a:bodyPr wrap="square">
            <a:spAutoFit/>
          </a:bodyPr>
          <a:lstStyle/>
          <a:p>
            <a:pPr algn="r"/>
            <a:r>
              <a:rPr lang="id-ID" sz="2000" b="1" dirty="0" smtClean="0">
                <a:solidFill>
                  <a:srgbClr val="002060"/>
                </a:solidFill>
              </a:rPr>
              <a:t>PEMBEBASAN SEMENTARA, PENURUNAN JABATAN, PENGANGKATAN KEMBALI, DAN PEMBERHENTIAN</a:t>
            </a:r>
            <a:endParaRPr lang="id-ID" sz="2000" b="1" dirty="0">
              <a:solidFill>
                <a:srgbClr val="002060"/>
              </a:solidFill>
            </a:endParaRPr>
          </a:p>
        </p:txBody>
      </p:sp>
    </p:spTree>
  </p:cSld>
  <p:clrMapOvr>
    <a:masterClrMapping/>
  </p:clrMapOvr>
  <p:transition>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108BC9-7E21-46EE-9DA1-A4B4CB722597}" type="slidenum">
              <a:rPr lang="en-US"/>
              <a:pPr/>
              <a:t>52</a:t>
            </a:fld>
            <a:endParaRPr lang="en-US" dirty="0"/>
          </a:p>
        </p:txBody>
      </p:sp>
      <p:pic>
        <p:nvPicPr>
          <p:cNvPr id="101378" name="Picture 2"/>
          <p:cNvPicPr>
            <a:picLocks noChangeAspect="1" noChangeArrowheads="1"/>
          </p:cNvPicPr>
          <p:nvPr/>
        </p:nvPicPr>
        <p:blipFill>
          <a:blip r:embed="rId2"/>
          <a:srcRect/>
          <a:stretch>
            <a:fillRect/>
          </a:stretch>
        </p:blipFill>
        <p:spPr bwMode="auto">
          <a:xfrm>
            <a:off x="0" y="0"/>
            <a:ext cx="9144000" cy="5143512"/>
          </a:xfrm>
          <a:prstGeom prst="rect">
            <a:avLst/>
          </a:prstGeom>
          <a:noFill/>
          <a:ln w="9525">
            <a:noFill/>
            <a:miter lim="800000"/>
            <a:headEnd/>
            <a:tailEnd/>
          </a:ln>
          <a:effectLst/>
        </p:spPr>
      </p:pic>
      <p:sp>
        <p:nvSpPr>
          <p:cNvPr id="5" name="Rectangle 4"/>
          <p:cNvSpPr/>
          <p:nvPr/>
        </p:nvSpPr>
        <p:spPr>
          <a:xfrm>
            <a:off x="357158" y="80167"/>
            <a:ext cx="8643998" cy="276999"/>
          </a:xfrm>
          <a:prstGeom prst="rect">
            <a:avLst/>
          </a:prstGeom>
        </p:spPr>
        <p:txBody>
          <a:bodyPr wrap="square">
            <a:spAutoFit/>
          </a:bodyPr>
          <a:lstStyle/>
          <a:p>
            <a:pPr algn="r"/>
            <a:r>
              <a:rPr lang="id-ID" sz="1200" b="1" dirty="0" smtClean="0"/>
              <a:t>LAMPIRAN X </a:t>
            </a:r>
          </a:p>
        </p:txBody>
      </p:sp>
      <p:pic>
        <p:nvPicPr>
          <p:cNvPr id="101379" name="Picture 3"/>
          <p:cNvPicPr>
            <a:picLocks noChangeAspect="1" noChangeArrowheads="1"/>
          </p:cNvPicPr>
          <p:nvPr/>
        </p:nvPicPr>
        <p:blipFill>
          <a:blip r:embed="rId3"/>
          <a:srcRect/>
          <a:stretch>
            <a:fillRect/>
          </a:stretch>
        </p:blipFill>
        <p:spPr bwMode="auto">
          <a:xfrm>
            <a:off x="214314" y="5000636"/>
            <a:ext cx="8929718" cy="1781175"/>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108BC9-7E21-46EE-9DA1-A4B4CB722597}" type="slidenum">
              <a:rPr lang="en-US"/>
              <a:pPr/>
              <a:t>53</a:t>
            </a:fld>
            <a:endParaRPr lang="en-US" dirty="0"/>
          </a:p>
        </p:txBody>
      </p:sp>
      <p:sp>
        <p:nvSpPr>
          <p:cNvPr id="5" name="Rectangle 4"/>
          <p:cNvSpPr/>
          <p:nvPr/>
        </p:nvSpPr>
        <p:spPr>
          <a:xfrm>
            <a:off x="214282" y="1286422"/>
            <a:ext cx="8572560" cy="5386090"/>
          </a:xfrm>
          <a:prstGeom prst="rect">
            <a:avLst/>
          </a:prstGeom>
        </p:spPr>
        <p:txBody>
          <a:bodyPr wrap="square">
            <a:spAutoFit/>
          </a:bodyPr>
          <a:lstStyle/>
          <a:p>
            <a:pPr eaLnBrk="1" fontAlgn="auto" hangingPunct="1">
              <a:spcBef>
                <a:spcPts val="0"/>
              </a:spcBef>
              <a:spcAft>
                <a:spcPts val="0"/>
              </a:spcAft>
              <a:defRPr/>
            </a:pPr>
            <a:r>
              <a:rPr lang="en-US" sz="2000" b="1" dirty="0" err="1">
                <a:ea typeface="Arial Unicode MS" panose="020B0604020202020204" pitchFamily="34" charset="-128"/>
                <a:cs typeface="Arial Unicode MS" panose="020B0604020202020204" pitchFamily="34" charset="-128"/>
              </a:rPr>
              <a:t>Pasal</a:t>
            </a:r>
            <a:r>
              <a:rPr lang="en-US" sz="2000" b="1" dirty="0">
                <a:ea typeface="Arial Unicode MS" panose="020B0604020202020204" pitchFamily="34" charset="-128"/>
                <a:cs typeface="Arial Unicode MS" panose="020B0604020202020204" pitchFamily="34" charset="-128"/>
              </a:rPr>
              <a:t> </a:t>
            </a:r>
            <a:r>
              <a:rPr lang="id-ID" sz="2000" b="1" dirty="0" smtClean="0">
                <a:ea typeface="Arial Unicode MS" panose="020B0604020202020204" pitchFamily="34" charset="-128"/>
                <a:cs typeface="Arial Unicode MS" panose="020B0604020202020204" pitchFamily="34" charset="-128"/>
              </a:rPr>
              <a:t>34</a:t>
            </a:r>
          </a:p>
          <a:p>
            <a:endParaRPr lang="id-ID" dirty="0" smtClean="0"/>
          </a:p>
          <a:p>
            <a:pPr marL="342900" indent="-342900">
              <a:buAutoNum type="arabicParenBoth"/>
            </a:pPr>
            <a:r>
              <a:rPr lang="id-ID" dirty="0" smtClean="0"/>
              <a:t>Dosen</a:t>
            </a:r>
            <a:r>
              <a:rPr lang="id-ID" i="1" dirty="0" smtClean="0"/>
              <a:t> yang dibebaskan sementara sebagaimana dimaksud </a:t>
            </a:r>
            <a:r>
              <a:rPr lang="id-ID" dirty="0" smtClean="0"/>
              <a:t>dalam Pasal 32 </a:t>
            </a:r>
          </a:p>
          <a:p>
            <a:pPr marL="342900" indent="-342900"/>
            <a:r>
              <a:rPr lang="id-ID" dirty="0" smtClean="0"/>
              <a:t>       ayat (1) huruf a,</a:t>
            </a:r>
            <a:r>
              <a:rPr lang="id-ID" b="1" dirty="0" smtClean="0"/>
              <a:t> dapat diangkat kembali</a:t>
            </a:r>
            <a:r>
              <a:rPr lang="id-ID" dirty="0" smtClean="0"/>
              <a:t> dalam Jabatan Akademik Dosen</a:t>
            </a:r>
            <a:r>
              <a:rPr lang="id-ID" i="1" dirty="0" smtClean="0"/>
              <a:t> apabila pemeriksaan oleh </a:t>
            </a:r>
            <a:r>
              <a:rPr lang="id-ID" dirty="0" smtClean="0"/>
              <a:t>yang berwajib telah selesai atau telah ada putusan </a:t>
            </a:r>
            <a:r>
              <a:rPr lang="sv-SE" dirty="0" smtClean="0"/>
              <a:t>pengadilan yang telah mempunyai kekuatan hukum yang</a:t>
            </a:r>
            <a:r>
              <a:rPr lang="id-ID" dirty="0" smtClean="0"/>
              <a:t> tetap dan dinyatakan bahwa yang bersangkutan tidak bersalah. </a:t>
            </a:r>
          </a:p>
          <a:p>
            <a:r>
              <a:rPr lang="id-ID" dirty="0" smtClean="0"/>
              <a:t>(2) Dosen yang dibebaskan sementara sebagaimana dimaksud dalam Pasal 32 ayat </a:t>
            </a:r>
          </a:p>
          <a:p>
            <a:r>
              <a:rPr lang="id-ID" dirty="0" smtClean="0"/>
              <a:t>      (1) huruf b, </a:t>
            </a:r>
            <a:r>
              <a:rPr lang="id-ID" b="1" dirty="0" smtClean="0"/>
              <a:t>dapat diangkat kembali</a:t>
            </a:r>
            <a:r>
              <a:rPr lang="id-ID" dirty="0" smtClean="0"/>
              <a:t> ke dalam Jabatan Akademik Dosen </a:t>
            </a:r>
          </a:p>
          <a:p>
            <a:r>
              <a:rPr lang="id-ID" dirty="0" smtClean="0"/>
              <a:t>      sebelum mencapai batas usia pensiun sesuai dengan jabatan terakhir yang </a:t>
            </a:r>
          </a:p>
          <a:p>
            <a:r>
              <a:rPr lang="id-ID" dirty="0" smtClean="0"/>
              <a:t>      didudukinya. </a:t>
            </a:r>
          </a:p>
          <a:p>
            <a:r>
              <a:rPr lang="id-ID" dirty="0" smtClean="0"/>
              <a:t>(3) Dosen yang telah selesai menjalani pembebasan sementara sebagaimana </a:t>
            </a:r>
          </a:p>
          <a:p>
            <a:r>
              <a:rPr lang="id-ID" dirty="0" smtClean="0"/>
              <a:t>      dimaksud dalam Pasal 32 ayat (1) huruf c, </a:t>
            </a:r>
            <a:r>
              <a:rPr lang="id-ID" b="1" dirty="0" smtClean="0"/>
              <a:t>dapat diangkat kembali</a:t>
            </a:r>
            <a:r>
              <a:rPr lang="id-ID" dirty="0" smtClean="0"/>
              <a:t> ke dalam </a:t>
            </a:r>
          </a:p>
          <a:p>
            <a:r>
              <a:rPr lang="id-ID" dirty="0" smtClean="0"/>
              <a:t>      Jabatan Akademik Dosen </a:t>
            </a:r>
            <a:r>
              <a:rPr lang="it-IT" dirty="0" smtClean="0"/>
              <a:t>apabila telah selesai menjalani cuti di luar </a:t>
            </a:r>
            <a:endParaRPr lang="id-ID" dirty="0" smtClean="0"/>
          </a:p>
          <a:p>
            <a:r>
              <a:rPr lang="id-ID" dirty="0" smtClean="0"/>
              <a:t>       </a:t>
            </a:r>
            <a:r>
              <a:rPr lang="it-IT" dirty="0" smtClean="0"/>
              <a:t>tanggungan</a:t>
            </a:r>
            <a:r>
              <a:rPr lang="id-ID" dirty="0" smtClean="0"/>
              <a:t> negara. </a:t>
            </a:r>
          </a:p>
          <a:p>
            <a:r>
              <a:rPr lang="id-ID" dirty="0" smtClean="0"/>
              <a:t>(4) Dosen yang telah selesai menjalani pembebasan sementara</a:t>
            </a:r>
          </a:p>
          <a:p>
            <a:r>
              <a:rPr lang="id-ID" dirty="0" smtClean="0"/>
              <a:t>       sebagaimana dimaksud dalam Pasal 32 ayat (1) huruf d, </a:t>
            </a:r>
            <a:r>
              <a:rPr lang="id-ID" b="1" dirty="0" smtClean="0"/>
              <a:t>diangkat kembali</a:t>
            </a:r>
            <a:r>
              <a:rPr lang="id-ID" dirty="0" smtClean="0"/>
              <a:t> </a:t>
            </a:r>
          </a:p>
          <a:p>
            <a:r>
              <a:rPr lang="id-ID" dirty="0" smtClean="0"/>
              <a:t>      ke dalam Jabatan Akademik Dosen </a:t>
            </a:r>
            <a:r>
              <a:rPr lang="fi-FI" dirty="0" smtClean="0"/>
              <a:t>apabila telah selesai menjalani tugas </a:t>
            </a:r>
            <a:endParaRPr lang="id-ID" dirty="0" smtClean="0"/>
          </a:p>
          <a:p>
            <a:r>
              <a:rPr lang="id-ID" dirty="0" smtClean="0"/>
              <a:t>      </a:t>
            </a:r>
            <a:r>
              <a:rPr lang="fi-FI" dirty="0" smtClean="0"/>
              <a:t>belajar. </a:t>
            </a:r>
            <a:endParaRPr lang="id-ID" dirty="0" smtClean="0"/>
          </a:p>
        </p:txBody>
      </p:sp>
      <p:sp>
        <p:nvSpPr>
          <p:cNvPr id="7" name="Rectangle 6"/>
          <p:cNvSpPr/>
          <p:nvPr/>
        </p:nvSpPr>
        <p:spPr>
          <a:xfrm>
            <a:off x="0" y="571480"/>
            <a:ext cx="9144000" cy="707886"/>
          </a:xfrm>
          <a:prstGeom prst="rect">
            <a:avLst/>
          </a:prstGeom>
        </p:spPr>
        <p:txBody>
          <a:bodyPr wrap="square">
            <a:spAutoFit/>
          </a:bodyPr>
          <a:lstStyle/>
          <a:p>
            <a:pPr algn="r"/>
            <a:r>
              <a:rPr lang="id-ID" sz="2000" b="1" dirty="0" smtClean="0">
                <a:solidFill>
                  <a:srgbClr val="002060"/>
                </a:solidFill>
              </a:rPr>
              <a:t>PEMBEBASAN SEMENTARA, PENURUNAN JABATAN, PENGANGKATAN KEMBALI, DAN PEMBERHENTIAN</a:t>
            </a:r>
            <a:endParaRPr lang="id-ID" sz="2000" b="1" dirty="0">
              <a:solidFill>
                <a:srgbClr val="002060"/>
              </a:solidFill>
            </a:endParaRPr>
          </a:p>
        </p:txBody>
      </p:sp>
    </p:spTree>
  </p:cSld>
  <p:clrMapOvr>
    <a:masterClrMapping/>
  </p:clrMapOvr>
  <p:transition>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108BC9-7E21-46EE-9DA1-A4B4CB722597}" type="slidenum">
              <a:rPr lang="en-US"/>
              <a:pPr/>
              <a:t>54</a:t>
            </a:fld>
            <a:endParaRPr lang="en-US" dirty="0"/>
          </a:p>
        </p:txBody>
      </p:sp>
      <p:sp>
        <p:nvSpPr>
          <p:cNvPr id="5" name="Rectangle 4"/>
          <p:cNvSpPr/>
          <p:nvPr/>
        </p:nvSpPr>
        <p:spPr>
          <a:xfrm>
            <a:off x="214282" y="1286422"/>
            <a:ext cx="8572560" cy="5539978"/>
          </a:xfrm>
          <a:prstGeom prst="rect">
            <a:avLst/>
          </a:prstGeom>
        </p:spPr>
        <p:txBody>
          <a:bodyPr wrap="square">
            <a:spAutoFit/>
          </a:bodyPr>
          <a:lstStyle/>
          <a:p>
            <a:pPr eaLnBrk="1" fontAlgn="auto" hangingPunct="1">
              <a:spcBef>
                <a:spcPts val="0"/>
              </a:spcBef>
              <a:spcAft>
                <a:spcPts val="0"/>
              </a:spcAft>
              <a:defRPr/>
            </a:pPr>
            <a:r>
              <a:rPr lang="en-US" b="1" dirty="0" err="1">
                <a:ea typeface="Arial Unicode MS" panose="020B0604020202020204" pitchFamily="34" charset="-128"/>
                <a:cs typeface="Arial Unicode MS" panose="020B0604020202020204" pitchFamily="34" charset="-128"/>
              </a:rPr>
              <a:t>Pasal</a:t>
            </a:r>
            <a:r>
              <a:rPr lang="en-US" b="1" dirty="0">
                <a:ea typeface="Arial Unicode MS" panose="020B0604020202020204" pitchFamily="34" charset="-128"/>
                <a:cs typeface="Arial Unicode MS" panose="020B0604020202020204" pitchFamily="34" charset="-128"/>
              </a:rPr>
              <a:t> </a:t>
            </a:r>
            <a:r>
              <a:rPr lang="id-ID" b="1" dirty="0" smtClean="0">
                <a:ea typeface="Arial Unicode MS" panose="020B0604020202020204" pitchFamily="34" charset="-128"/>
                <a:cs typeface="Arial Unicode MS" panose="020B0604020202020204" pitchFamily="34" charset="-128"/>
              </a:rPr>
              <a:t>34</a:t>
            </a:r>
          </a:p>
          <a:p>
            <a:pPr marL="342900" indent="-342900">
              <a:buAutoNum type="arabicParenBoth"/>
            </a:pPr>
            <a:r>
              <a:rPr lang="id-ID" sz="1600" dirty="0" smtClean="0"/>
              <a:t>................................................................................................................................</a:t>
            </a:r>
          </a:p>
          <a:p>
            <a:r>
              <a:rPr lang="id-ID" sz="1600" dirty="0" smtClean="0"/>
              <a:t>(2) ................................................................................................................................ </a:t>
            </a:r>
          </a:p>
          <a:p>
            <a:r>
              <a:rPr lang="id-ID" sz="1600" dirty="0" smtClean="0"/>
              <a:t>(3) ................................................................................................................................</a:t>
            </a:r>
          </a:p>
          <a:p>
            <a:r>
              <a:rPr lang="id-ID" sz="1600" dirty="0" smtClean="0"/>
              <a:t>(4) ................................................................................................................................</a:t>
            </a:r>
          </a:p>
          <a:p>
            <a:r>
              <a:rPr lang="id-ID" sz="1600" dirty="0" smtClean="0"/>
              <a:t>(5) </a:t>
            </a:r>
            <a:r>
              <a:rPr lang="id-ID" sz="1600" b="1" dirty="0" smtClean="0"/>
              <a:t>Pengangkatan kembali</a:t>
            </a:r>
            <a:r>
              <a:rPr lang="id-ID" sz="1600" dirty="0" smtClean="0"/>
              <a:t> dalam Jabatan Akademik Dosen sebagaimana dimaksud pada </a:t>
            </a:r>
          </a:p>
          <a:p>
            <a:r>
              <a:rPr lang="id-ID" sz="1600" dirty="0" smtClean="0"/>
              <a:t>       ayat (1) dan ayat (3) menggunakan angka kredit terakhir yang dimiliki. </a:t>
            </a:r>
          </a:p>
          <a:p>
            <a:r>
              <a:rPr lang="id-ID" sz="1600" dirty="0" smtClean="0"/>
              <a:t>(6) </a:t>
            </a:r>
            <a:r>
              <a:rPr lang="id-ID" sz="1600" b="1" dirty="0" smtClean="0"/>
              <a:t>Pengangkatan kembali</a:t>
            </a:r>
            <a:r>
              <a:rPr lang="id-ID" sz="1600" dirty="0" smtClean="0"/>
              <a:t> dalam Jabatan Akademik Dosen sebagaimana dimaksud pada </a:t>
            </a:r>
          </a:p>
          <a:p>
            <a:r>
              <a:rPr lang="id-ID" sz="1600" dirty="0" smtClean="0"/>
              <a:t>       ayat (2) dan ayat (4) menggunakan angka kredit terakhir yang dimiliki dan dapat </a:t>
            </a:r>
          </a:p>
          <a:p>
            <a:r>
              <a:rPr lang="id-ID" sz="1600" dirty="0" smtClean="0"/>
              <a:t>       ditambah angka kredit dari pengembangan profesi </a:t>
            </a:r>
            <a:r>
              <a:rPr lang="es-ES" sz="1600" dirty="0" smtClean="0"/>
              <a:t>yang </a:t>
            </a:r>
            <a:r>
              <a:rPr lang="es-ES" sz="1600" dirty="0" err="1" smtClean="0"/>
              <a:t>diperoleh</a:t>
            </a:r>
            <a:r>
              <a:rPr lang="es-ES" sz="1600" dirty="0" smtClean="0"/>
              <a:t> </a:t>
            </a:r>
            <a:r>
              <a:rPr lang="es-ES" sz="1600" dirty="0" err="1" smtClean="0"/>
              <a:t>selama</a:t>
            </a:r>
            <a:r>
              <a:rPr lang="es-ES" sz="1600" dirty="0" smtClean="0"/>
              <a:t> </a:t>
            </a:r>
            <a:r>
              <a:rPr lang="es-ES" sz="1600" dirty="0" err="1" smtClean="0"/>
              <a:t>pembebasan</a:t>
            </a:r>
            <a:r>
              <a:rPr lang="es-ES" sz="1600" dirty="0" smtClean="0"/>
              <a:t> </a:t>
            </a:r>
            <a:endParaRPr lang="id-ID" sz="1600" dirty="0" smtClean="0"/>
          </a:p>
          <a:p>
            <a:r>
              <a:rPr lang="id-ID" sz="1600" dirty="0" smtClean="0"/>
              <a:t>       </a:t>
            </a:r>
            <a:r>
              <a:rPr lang="es-ES" sz="1600" dirty="0" smtClean="0"/>
              <a:t>sementara. </a:t>
            </a:r>
            <a:endParaRPr lang="id-ID" sz="1600" dirty="0" smtClean="0"/>
          </a:p>
          <a:p>
            <a:r>
              <a:rPr lang="id-ID" sz="1600" dirty="0" smtClean="0"/>
              <a:t>(7) Pangkat yang ditetapkan bagi Pegawai Negeri Sipil </a:t>
            </a:r>
            <a:r>
              <a:rPr lang="es-ES" sz="1600" dirty="0" err="1" smtClean="0"/>
              <a:t>sebagaimana</a:t>
            </a:r>
            <a:r>
              <a:rPr lang="es-ES" sz="1600" dirty="0" smtClean="0"/>
              <a:t> </a:t>
            </a:r>
            <a:r>
              <a:rPr lang="es-ES" sz="1600" dirty="0" err="1" smtClean="0"/>
              <a:t>dimaksud</a:t>
            </a:r>
            <a:r>
              <a:rPr lang="es-ES" sz="1600" dirty="0" smtClean="0"/>
              <a:t> </a:t>
            </a:r>
            <a:r>
              <a:rPr lang="id-ID" sz="1600" dirty="0" smtClean="0"/>
              <a:t> p</a:t>
            </a:r>
            <a:r>
              <a:rPr lang="es-ES" sz="1600" dirty="0" err="1" smtClean="0"/>
              <a:t>ada</a:t>
            </a:r>
            <a:r>
              <a:rPr lang="es-ES" sz="1600" dirty="0" smtClean="0"/>
              <a:t> </a:t>
            </a:r>
            <a:r>
              <a:rPr lang="es-ES" sz="1600" dirty="0" err="1" smtClean="0"/>
              <a:t>ayat</a:t>
            </a:r>
            <a:r>
              <a:rPr lang="es-ES" sz="1600" dirty="0" smtClean="0"/>
              <a:t> (5) </a:t>
            </a:r>
            <a:endParaRPr lang="id-ID" sz="1600" dirty="0" smtClean="0"/>
          </a:p>
          <a:p>
            <a:r>
              <a:rPr lang="id-ID" sz="1600" dirty="0" smtClean="0"/>
              <a:t>      </a:t>
            </a:r>
            <a:r>
              <a:rPr lang="es-ES" sz="1600" dirty="0" smtClean="0"/>
              <a:t>dan </a:t>
            </a:r>
            <a:r>
              <a:rPr lang="es-ES" sz="1600" dirty="0" err="1" smtClean="0"/>
              <a:t>ayat</a:t>
            </a:r>
            <a:r>
              <a:rPr lang="es-ES" sz="1600" dirty="0" smtClean="0"/>
              <a:t> (6), sama </a:t>
            </a:r>
            <a:r>
              <a:rPr lang="id-ID" sz="1600" dirty="0" smtClean="0"/>
              <a:t>dengan pangkat terakhir yang dimiliki.</a:t>
            </a:r>
          </a:p>
          <a:p>
            <a:r>
              <a:rPr lang="id-ID" sz="1600" dirty="0" smtClean="0"/>
              <a:t>(8) Keputusan pengangkatan kembali dalam Jabatan Akademik Dosen dibuat menurut </a:t>
            </a:r>
          </a:p>
          <a:p>
            <a:r>
              <a:rPr lang="id-ID" sz="1600" dirty="0" smtClean="0"/>
              <a:t>       contoh formulir sebagaimana tercantum dalam </a:t>
            </a:r>
            <a:r>
              <a:rPr lang="id-ID" sz="1600" b="1" dirty="0" smtClean="0"/>
              <a:t>Lampiran XI </a:t>
            </a:r>
            <a:r>
              <a:rPr lang="id-ID" sz="1600" dirty="0" smtClean="0"/>
              <a:t>yang </a:t>
            </a:r>
            <a:r>
              <a:rPr lang="sv-SE" sz="1600" dirty="0" smtClean="0"/>
              <a:t>merupakan bagian </a:t>
            </a:r>
            <a:endParaRPr lang="id-ID" sz="1600" dirty="0" smtClean="0"/>
          </a:p>
          <a:p>
            <a:r>
              <a:rPr lang="id-ID" sz="1600" dirty="0" smtClean="0"/>
              <a:t>       </a:t>
            </a:r>
            <a:r>
              <a:rPr lang="sv-SE" sz="1600" dirty="0" smtClean="0"/>
              <a:t>tidak terpisahkan dari Peraturan</a:t>
            </a:r>
            <a:r>
              <a:rPr lang="id-ID" sz="1600" dirty="0" smtClean="0"/>
              <a:t> Bersama ini. </a:t>
            </a:r>
          </a:p>
          <a:p>
            <a:endParaRPr lang="id-ID" sz="1600" dirty="0" smtClean="0"/>
          </a:p>
          <a:p>
            <a:r>
              <a:rPr lang="en-US" sz="1600" b="1" dirty="0" err="1" smtClean="0">
                <a:ea typeface="Arial Unicode MS" panose="020B0604020202020204" pitchFamily="34" charset="-128"/>
                <a:cs typeface="Arial Unicode MS" panose="020B0604020202020204" pitchFamily="34" charset="-128"/>
              </a:rPr>
              <a:t>Pasal</a:t>
            </a:r>
            <a:r>
              <a:rPr lang="en-US" sz="1600" b="1" dirty="0" smtClean="0">
                <a:ea typeface="Arial Unicode MS" panose="020B0604020202020204" pitchFamily="34" charset="-128"/>
                <a:cs typeface="Arial Unicode MS" panose="020B0604020202020204" pitchFamily="34" charset="-128"/>
              </a:rPr>
              <a:t> </a:t>
            </a:r>
            <a:r>
              <a:rPr lang="id-ID" sz="1600" b="1" dirty="0" smtClean="0">
                <a:ea typeface="Arial Unicode MS" panose="020B0604020202020204" pitchFamily="34" charset="-128"/>
                <a:cs typeface="Arial Unicode MS" panose="020B0604020202020204" pitchFamily="34" charset="-128"/>
              </a:rPr>
              <a:t>35</a:t>
            </a:r>
            <a:endParaRPr lang="id-ID" sz="1600" dirty="0" smtClean="0"/>
          </a:p>
          <a:p>
            <a:r>
              <a:rPr lang="id-ID" sz="1600" b="1" dirty="0" smtClean="0"/>
              <a:t>Pengangkatan kembali</a:t>
            </a:r>
            <a:r>
              <a:rPr lang="id-ID" sz="1600" dirty="0" smtClean="0"/>
              <a:t> ke dalam Jabatan Akademik Dosen sebagaimana dimaksud dalam Pasal 34 ayat (2) dapat dilakukan </a:t>
            </a:r>
            <a:r>
              <a:rPr lang="fi-FI" sz="1600" dirty="0" smtClean="0"/>
              <a:t>dengan ketentuan pengajuan usulan sudah diterima oleh</a:t>
            </a:r>
          </a:p>
          <a:p>
            <a:r>
              <a:rPr lang="id-ID" sz="1600" dirty="0" smtClean="0"/>
              <a:t>pejabat yang berwenang </a:t>
            </a:r>
            <a:r>
              <a:rPr lang="id-ID" sz="1600" b="1" dirty="0" smtClean="0"/>
              <a:t>paling kurang 6 (enam) bulan sebelum mencapai usia yang dipersyaratkan. </a:t>
            </a:r>
          </a:p>
        </p:txBody>
      </p:sp>
      <p:sp>
        <p:nvSpPr>
          <p:cNvPr id="7" name="Rectangle 6"/>
          <p:cNvSpPr/>
          <p:nvPr/>
        </p:nvSpPr>
        <p:spPr>
          <a:xfrm>
            <a:off x="0" y="571480"/>
            <a:ext cx="9144000" cy="707886"/>
          </a:xfrm>
          <a:prstGeom prst="rect">
            <a:avLst/>
          </a:prstGeom>
        </p:spPr>
        <p:txBody>
          <a:bodyPr wrap="square">
            <a:spAutoFit/>
          </a:bodyPr>
          <a:lstStyle/>
          <a:p>
            <a:pPr algn="r"/>
            <a:r>
              <a:rPr lang="id-ID" sz="2000" b="1" dirty="0" smtClean="0">
                <a:solidFill>
                  <a:srgbClr val="002060"/>
                </a:solidFill>
              </a:rPr>
              <a:t>PEMBEBASAN SEMENTARA, PENURUNAN JABATAN, PENGANGKATAN KEMBALI, DAN PEMBERHENTIAN</a:t>
            </a:r>
            <a:endParaRPr lang="id-ID" sz="2000" b="1" dirty="0">
              <a:solidFill>
                <a:srgbClr val="002060"/>
              </a:solidFill>
            </a:endParaRPr>
          </a:p>
        </p:txBody>
      </p:sp>
    </p:spTree>
  </p:cSld>
  <p:clrMapOvr>
    <a:masterClrMapping/>
  </p:clrMapOvr>
  <p:transition>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108BC9-7E21-46EE-9DA1-A4B4CB722597}" type="slidenum">
              <a:rPr lang="en-US"/>
              <a:pPr/>
              <a:t>55</a:t>
            </a:fld>
            <a:endParaRPr lang="en-US" dirty="0"/>
          </a:p>
        </p:txBody>
      </p:sp>
      <p:pic>
        <p:nvPicPr>
          <p:cNvPr id="102402" name="Picture 2"/>
          <p:cNvPicPr>
            <a:picLocks noChangeAspect="1" noChangeArrowheads="1"/>
          </p:cNvPicPr>
          <p:nvPr/>
        </p:nvPicPr>
        <p:blipFill>
          <a:blip r:embed="rId2"/>
          <a:srcRect/>
          <a:stretch>
            <a:fillRect/>
          </a:stretch>
        </p:blipFill>
        <p:spPr bwMode="auto">
          <a:xfrm>
            <a:off x="0" y="1"/>
            <a:ext cx="9144000" cy="4929197"/>
          </a:xfrm>
          <a:prstGeom prst="rect">
            <a:avLst/>
          </a:prstGeom>
          <a:noFill/>
          <a:ln w="9525">
            <a:noFill/>
            <a:miter lim="800000"/>
            <a:headEnd/>
            <a:tailEnd/>
          </a:ln>
          <a:effectLst/>
        </p:spPr>
      </p:pic>
      <p:pic>
        <p:nvPicPr>
          <p:cNvPr id="103426" name="Picture 2"/>
          <p:cNvPicPr>
            <a:picLocks noChangeAspect="1" noChangeArrowheads="1"/>
          </p:cNvPicPr>
          <p:nvPr/>
        </p:nvPicPr>
        <p:blipFill>
          <a:blip r:embed="rId3"/>
          <a:srcRect/>
          <a:stretch>
            <a:fillRect/>
          </a:stretch>
        </p:blipFill>
        <p:spPr bwMode="auto">
          <a:xfrm>
            <a:off x="0" y="4929198"/>
            <a:ext cx="9144000" cy="1928802"/>
          </a:xfrm>
          <a:prstGeom prst="rect">
            <a:avLst/>
          </a:prstGeom>
          <a:noFill/>
          <a:ln w="9525">
            <a:noFill/>
            <a:miter lim="800000"/>
            <a:headEnd/>
            <a:tailEnd/>
          </a:ln>
          <a:effectLst/>
        </p:spPr>
      </p:pic>
      <p:sp>
        <p:nvSpPr>
          <p:cNvPr id="8" name="Rectangle 7"/>
          <p:cNvSpPr/>
          <p:nvPr/>
        </p:nvSpPr>
        <p:spPr>
          <a:xfrm>
            <a:off x="357158" y="80167"/>
            <a:ext cx="8643998" cy="276999"/>
          </a:xfrm>
          <a:prstGeom prst="rect">
            <a:avLst/>
          </a:prstGeom>
        </p:spPr>
        <p:txBody>
          <a:bodyPr wrap="square">
            <a:spAutoFit/>
          </a:bodyPr>
          <a:lstStyle/>
          <a:p>
            <a:pPr algn="r"/>
            <a:r>
              <a:rPr lang="id-ID" sz="1200" b="1" dirty="0" smtClean="0"/>
              <a:t>LAMPIRAN XI </a:t>
            </a:r>
          </a:p>
        </p:txBody>
      </p:sp>
    </p:spTree>
  </p:cSld>
  <p:clrMapOvr>
    <a:masterClrMapping/>
  </p:clrMapOvr>
  <p:transition>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108BC9-7E21-46EE-9DA1-A4B4CB722597}" type="slidenum">
              <a:rPr lang="en-US"/>
              <a:pPr/>
              <a:t>56</a:t>
            </a:fld>
            <a:endParaRPr lang="en-US" dirty="0"/>
          </a:p>
        </p:txBody>
      </p:sp>
      <p:sp>
        <p:nvSpPr>
          <p:cNvPr id="5" name="Rectangle 4"/>
          <p:cNvSpPr/>
          <p:nvPr/>
        </p:nvSpPr>
        <p:spPr>
          <a:xfrm>
            <a:off x="214282" y="1286422"/>
            <a:ext cx="8572560" cy="5293757"/>
          </a:xfrm>
          <a:prstGeom prst="rect">
            <a:avLst/>
          </a:prstGeom>
        </p:spPr>
        <p:txBody>
          <a:bodyPr wrap="square">
            <a:spAutoFit/>
          </a:bodyPr>
          <a:lstStyle/>
          <a:p>
            <a:pPr eaLnBrk="1" fontAlgn="auto" hangingPunct="1">
              <a:spcBef>
                <a:spcPts val="0"/>
              </a:spcBef>
              <a:spcAft>
                <a:spcPts val="0"/>
              </a:spcAft>
              <a:defRPr/>
            </a:pPr>
            <a:r>
              <a:rPr lang="en-US" b="1" dirty="0" err="1">
                <a:ea typeface="Arial Unicode MS" panose="020B0604020202020204" pitchFamily="34" charset="-128"/>
                <a:cs typeface="Arial Unicode MS" panose="020B0604020202020204" pitchFamily="34" charset="-128"/>
              </a:rPr>
              <a:t>Pasal</a:t>
            </a:r>
            <a:r>
              <a:rPr lang="en-US" b="1" dirty="0">
                <a:ea typeface="Arial Unicode MS" panose="020B0604020202020204" pitchFamily="34" charset="-128"/>
                <a:cs typeface="Arial Unicode MS" panose="020B0604020202020204" pitchFamily="34" charset="-128"/>
              </a:rPr>
              <a:t> </a:t>
            </a:r>
            <a:r>
              <a:rPr lang="id-ID" b="1" dirty="0" smtClean="0">
                <a:ea typeface="Arial Unicode MS" panose="020B0604020202020204" pitchFamily="34" charset="-128"/>
                <a:cs typeface="Arial Unicode MS" panose="020B0604020202020204" pitchFamily="34" charset="-128"/>
              </a:rPr>
              <a:t>36</a:t>
            </a:r>
          </a:p>
          <a:p>
            <a:pPr marL="342900" indent="-342900">
              <a:buAutoNum type="arabicParenBoth"/>
            </a:pPr>
            <a:r>
              <a:rPr lang="id-ID" sz="1600" b="1" dirty="0" smtClean="0"/>
              <a:t>Dosen diberhentikan</a:t>
            </a:r>
            <a:r>
              <a:rPr lang="id-ID" sz="1600" dirty="0" smtClean="0"/>
              <a:t>  dari  jabatannya, apabila: </a:t>
            </a:r>
          </a:p>
          <a:p>
            <a:pPr marL="342900" indent="-342900"/>
            <a:r>
              <a:rPr lang="id-ID" sz="1600" dirty="0" smtClean="0"/>
              <a:t>       a. Dijatuhi hukuman disiplin tingkat berat dan telah mempunyai kekuatan </a:t>
            </a:r>
          </a:p>
          <a:p>
            <a:pPr marL="342900" indent="-342900"/>
            <a:r>
              <a:rPr lang="id-ID" sz="1600" dirty="0" smtClean="0"/>
              <a:t>           hukum yang tetap, kecuali hukuman disiplin penurunan pangkat setingkat    </a:t>
            </a:r>
          </a:p>
          <a:p>
            <a:pPr marL="342900" indent="-342900"/>
            <a:r>
              <a:rPr lang="id-ID" sz="1600" dirty="0" smtClean="0"/>
              <a:t>           lebih rendah selama 3 (tiga) tahun atau pemindahan dalam </a:t>
            </a:r>
            <a:r>
              <a:rPr lang="nn-NO" sz="1600" dirty="0" smtClean="0"/>
              <a:t>rangka </a:t>
            </a:r>
            <a:r>
              <a:rPr lang="id-ID" sz="1600" dirty="0" smtClean="0"/>
              <a:t>    </a:t>
            </a:r>
          </a:p>
          <a:p>
            <a:pPr marL="342900" indent="-342900"/>
            <a:r>
              <a:rPr lang="id-ID" sz="1600" dirty="0" smtClean="0"/>
              <a:t>           </a:t>
            </a:r>
            <a:r>
              <a:rPr lang="nn-NO" sz="1600" dirty="0" smtClean="0"/>
              <a:t>penurunan jabatan setingkat lebih rendah; </a:t>
            </a:r>
          </a:p>
          <a:p>
            <a:r>
              <a:rPr lang="id-ID" sz="1600" dirty="0" smtClean="0"/>
              <a:t>       b. Meninggal dunia;</a:t>
            </a:r>
          </a:p>
          <a:p>
            <a:r>
              <a:rPr lang="id-ID" sz="1600" dirty="0" smtClean="0"/>
              <a:t>       </a:t>
            </a:r>
            <a:r>
              <a:rPr lang="pt-BR" sz="1600" dirty="0" smtClean="0"/>
              <a:t>c. Mencapai batas usia pensiun;</a:t>
            </a:r>
          </a:p>
          <a:p>
            <a:r>
              <a:rPr lang="id-ID" sz="1600" dirty="0" smtClean="0"/>
              <a:t>       d. Atas permintaan sendiri; </a:t>
            </a:r>
          </a:p>
          <a:p>
            <a:r>
              <a:rPr lang="id-ID" sz="1600" dirty="0" smtClean="0"/>
              <a:t>       </a:t>
            </a:r>
            <a:r>
              <a:rPr lang="sv-SE" sz="1600" dirty="0" smtClean="0"/>
              <a:t>e. Tidak dapat melaksanakan tugas secara terus-menerus </a:t>
            </a:r>
            <a:r>
              <a:rPr lang="id-ID" sz="1600" dirty="0" smtClean="0"/>
              <a:t>selama 12 (dua belas) </a:t>
            </a:r>
          </a:p>
          <a:p>
            <a:r>
              <a:rPr lang="id-ID" sz="1600" dirty="0" smtClean="0"/>
              <a:t>            bulan karena sakit jasmani dan/atau rohani; atau </a:t>
            </a:r>
          </a:p>
          <a:p>
            <a:r>
              <a:rPr lang="id-ID" sz="1600" dirty="0" smtClean="0"/>
              <a:t>       </a:t>
            </a:r>
            <a:r>
              <a:rPr lang="fi-FI" sz="1600" dirty="0" smtClean="0"/>
              <a:t>f. Melalaikan kewajiban dalam menjalankan tugas selama</a:t>
            </a:r>
          </a:p>
          <a:p>
            <a:r>
              <a:rPr lang="id-ID" sz="1600" dirty="0" smtClean="0"/>
              <a:t>          1 (satu) bulan atau lebih secara terus-menerus. </a:t>
            </a:r>
          </a:p>
          <a:p>
            <a:r>
              <a:rPr lang="id-ID" sz="1600" dirty="0" smtClean="0"/>
              <a:t>(2) Keputusan pemberhentian dari Jabatan Akademik Dosen dibuat menurut </a:t>
            </a:r>
          </a:p>
          <a:p>
            <a:r>
              <a:rPr lang="id-ID" sz="1600" dirty="0" smtClean="0"/>
              <a:t>       contoh formulir sebagaimana tercantum dalam </a:t>
            </a:r>
            <a:r>
              <a:rPr lang="id-ID" sz="1600" b="1" dirty="0" smtClean="0"/>
              <a:t>Lampiran XII</a:t>
            </a:r>
            <a:r>
              <a:rPr lang="id-ID" sz="1600" dirty="0" smtClean="0"/>
              <a:t> yang merupakan  </a:t>
            </a:r>
          </a:p>
          <a:p>
            <a:r>
              <a:rPr lang="id-ID" sz="1600" dirty="0" smtClean="0"/>
              <a:t>       bagian tidak </a:t>
            </a:r>
            <a:r>
              <a:rPr lang="it-IT" sz="1600" dirty="0" smtClean="0"/>
              <a:t>terpisahkan dari Peraturan Bersama ini.</a:t>
            </a:r>
            <a:endParaRPr lang="id-ID" sz="1600" dirty="0" smtClean="0"/>
          </a:p>
          <a:p>
            <a:endParaRPr lang="id-ID" sz="1600" dirty="0" smtClean="0"/>
          </a:p>
          <a:p>
            <a:r>
              <a:rPr lang="en-US" b="1" dirty="0" err="1" smtClean="0">
                <a:ea typeface="Arial Unicode MS" panose="020B0604020202020204" pitchFamily="34" charset="-128"/>
                <a:cs typeface="Arial Unicode MS" panose="020B0604020202020204" pitchFamily="34" charset="-128"/>
              </a:rPr>
              <a:t>Pasal</a:t>
            </a:r>
            <a:r>
              <a:rPr lang="en-US" b="1" dirty="0" smtClean="0">
                <a:ea typeface="Arial Unicode MS" panose="020B0604020202020204" pitchFamily="34" charset="-128"/>
                <a:cs typeface="Arial Unicode MS" panose="020B0604020202020204" pitchFamily="34" charset="-128"/>
              </a:rPr>
              <a:t> </a:t>
            </a:r>
            <a:r>
              <a:rPr lang="id-ID" b="1" dirty="0" smtClean="0">
                <a:ea typeface="Arial Unicode MS" panose="020B0604020202020204" pitchFamily="34" charset="-128"/>
                <a:cs typeface="Arial Unicode MS" panose="020B0604020202020204" pitchFamily="34" charset="-128"/>
              </a:rPr>
              <a:t>37</a:t>
            </a:r>
            <a:endParaRPr lang="id-ID" dirty="0" smtClean="0"/>
          </a:p>
          <a:p>
            <a:r>
              <a:rPr lang="id-ID" sz="1600" dirty="0" smtClean="0"/>
              <a:t>Pembebasan sementara, penurunan jabatan, pengangkatan </a:t>
            </a:r>
            <a:r>
              <a:rPr lang="de-DE" sz="1600" dirty="0" smtClean="0"/>
              <a:t>kembali, dan pemberhentian dari Jabatan Akademik Dosen</a:t>
            </a:r>
            <a:r>
              <a:rPr lang="id-ID" sz="1600" dirty="0" smtClean="0"/>
              <a:t> ditetapkan oleh pejabat yang berwenang sesuai dengan</a:t>
            </a:r>
          </a:p>
          <a:p>
            <a:r>
              <a:rPr lang="id-ID" sz="1600" dirty="0" smtClean="0"/>
              <a:t>peraturan perundang-undangan.</a:t>
            </a:r>
            <a:endParaRPr lang="id-ID" sz="1600" b="1" dirty="0" smtClean="0"/>
          </a:p>
        </p:txBody>
      </p:sp>
      <p:sp>
        <p:nvSpPr>
          <p:cNvPr id="7" name="Rectangle 6"/>
          <p:cNvSpPr/>
          <p:nvPr/>
        </p:nvSpPr>
        <p:spPr>
          <a:xfrm>
            <a:off x="0" y="571480"/>
            <a:ext cx="9144000" cy="707886"/>
          </a:xfrm>
          <a:prstGeom prst="rect">
            <a:avLst/>
          </a:prstGeom>
        </p:spPr>
        <p:txBody>
          <a:bodyPr wrap="square">
            <a:spAutoFit/>
          </a:bodyPr>
          <a:lstStyle/>
          <a:p>
            <a:pPr algn="r"/>
            <a:r>
              <a:rPr lang="id-ID" sz="2000" b="1" dirty="0" smtClean="0">
                <a:solidFill>
                  <a:srgbClr val="002060"/>
                </a:solidFill>
              </a:rPr>
              <a:t>PEMBEBASAN SEMENTARA, PENURUNAN JABATAN, PENGANGKATAN KEMBALI, DAN PEMBERHENTIAN</a:t>
            </a:r>
            <a:endParaRPr lang="id-ID" sz="2000" b="1" dirty="0">
              <a:solidFill>
                <a:srgbClr val="002060"/>
              </a:solidFill>
            </a:endParaRPr>
          </a:p>
        </p:txBody>
      </p:sp>
    </p:spTree>
  </p:cSld>
  <p:clrMapOvr>
    <a:masterClrMapping/>
  </p:clrMapOvr>
  <p:transition>
    <p:dissolv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p:cNvPicPr>
            <a:picLocks noChangeAspect="1" noChangeArrowheads="1"/>
          </p:cNvPicPr>
          <p:nvPr/>
        </p:nvPicPr>
        <p:blipFill>
          <a:blip r:embed="rId2"/>
          <a:srcRect/>
          <a:stretch>
            <a:fillRect/>
          </a:stretch>
        </p:blipFill>
        <p:spPr bwMode="auto">
          <a:xfrm>
            <a:off x="0" y="357166"/>
            <a:ext cx="9144000" cy="4857784"/>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62108BC9-7E21-46EE-9DA1-A4B4CB722597}" type="slidenum">
              <a:rPr lang="en-US"/>
              <a:pPr/>
              <a:t>57</a:t>
            </a:fld>
            <a:endParaRPr lang="en-US" dirty="0"/>
          </a:p>
        </p:txBody>
      </p:sp>
      <p:sp>
        <p:nvSpPr>
          <p:cNvPr id="8" name="Rectangle 7"/>
          <p:cNvSpPr/>
          <p:nvPr/>
        </p:nvSpPr>
        <p:spPr>
          <a:xfrm>
            <a:off x="357158" y="80167"/>
            <a:ext cx="7167170" cy="276999"/>
          </a:xfrm>
          <a:prstGeom prst="rect">
            <a:avLst/>
          </a:prstGeom>
        </p:spPr>
        <p:txBody>
          <a:bodyPr wrap="square">
            <a:spAutoFit/>
          </a:bodyPr>
          <a:lstStyle/>
          <a:p>
            <a:pPr algn="r"/>
            <a:r>
              <a:rPr lang="id-ID" sz="1200" b="1" dirty="0" smtClean="0"/>
              <a:t>LAMPIRAN XII </a:t>
            </a:r>
          </a:p>
        </p:txBody>
      </p:sp>
      <p:pic>
        <p:nvPicPr>
          <p:cNvPr id="104451" name="Picture 3"/>
          <p:cNvPicPr>
            <a:picLocks noChangeAspect="1" noChangeArrowheads="1"/>
          </p:cNvPicPr>
          <p:nvPr/>
        </p:nvPicPr>
        <p:blipFill>
          <a:blip r:embed="rId3"/>
          <a:srcRect/>
          <a:stretch>
            <a:fillRect/>
          </a:stretch>
        </p:blipFill>
        <p:spPr bwMode="auto">
          <a:xfrm>
            <a:off x="0" y="5143513"/>
            <a:ext cx="9001156" cy="1714488"/>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108BC9-7E21-46EE-9DA1-A4B4CB722597}" type="slidenum">
              <a:rPr lang="en-US"/>
              <a:pPr/>
              <a:t>58</a:t>
            </a:fld>
            <a:endParaRPr lang="en-US" dirty="0"/>
          </a:p>
        </p:txBody>
      </p:sp>
      <p:sp>
        <p:nvSpPr>
          <p:cNvPr id="5" name="Rectangle 4"/>
          <p:cNvSpPr/>
          <p:nvPr/>
        </p:nvSpPr>
        <p:spPr>
          <a:xfrm>
            <a:off x="214282" y="1000108"/>
            <a:ext cx="8572560" cy="5693866"/>
          </a:xfrm>
          <a:prstGeom prst="rect">
            <a:avLst/>
          </a:prstGeom>
        </p:spPr>
        <p:txBody>
          <a:bodyPr wrap="square">
            <a:spAutoFit/>
          </a:bodyPr>
          <a:lstStyle/>
          <a:p>
            <a:pPr eaLnBrk="1" fontAlgn="auto" hangingPunct="1">
              <a:spcBef>
                <a:spcPts val="0"/>
              </a:spcBef>
              <a:spcAft>
                <a:spcPts val="0"/>
              </a:spcAft>
              <a:defRPr/>
            </a:pPr>
            <a:r>
              <a:rPr lang="en-US" sz="2400" b="1" dirty="0" err="1">
                <a:ea typeface="Arial Unicode MS" panose="020B0604020202020204" pitchFamily="34" charset="-128"/>
                <a:cs typeface="Arial Unicode MS" panose="020B0604020202020204" pitchFamily="34" charset="-128"/>
              </a:rPr>
              <a:t>Pasal</a:t>
            </a:r>
            <a:r>
              <a:rPr lang="en-US" sz="2400" b="1" dirty="0">
                <a:ea typeface="Arial Unicode MS" panose="020B0604020202020204" pitchFamily="34" charset="-128"/>
                <a:cs typeface="Arial Unicode MS" panose="020B0604020202020204" pitchFamily="34" charset="-128"/>
              </a:rPr>
              <a:t> </a:t>
            </a:r>
            <a:r>
              <a:rPr lang="id-ID" sz="2400" b="1" dirty="0" smtClean="0">
                <a:ea typeface="Arial Unicode MS" panose="020B0604020202020204" pitchFamily="34" charset="-128"/>
                <a:cs typeface="Arial Unicode MS" panose="020B0604020202020204" pitchFamily="34" charset="-128"/>
              </a:rPr>
              <a:t>38</a:t>
            </a:r>
          </a:p>
          <a:p>
            <a:pPr marL="457200" indent="-457200">
              <a:buAutoNum type="arabicParenBoth"/>
            </a:pPr>
            <a:r>
              <a:rPr lang="fi-FI" sz="2000" dirty="0" smtClean="0"/>
              <a:t>Pada saat Peraturan Menteri Pendayagunaan Aparatur </a:t>
            </a:r>
            <a:r>
              <a:rPr lang="es-ES" sz="2000" dirty="0" smtClean="0"/>
              <a:t>Negara dan </a:t>
            </a:r>
            <a:endParaRPr lang="id-ID" sz="2000" dirty="0" smtClean="0"/>
          </a:p>
          <a:p>
            <a:pPr marL="457200" indent="-457200"/>
            <a:r>
              <a:rPr lang="id-ID" sz="2000" dirty="0" smtClean="0"/>
              <a:t>        </a:t>
            </a:r>
            <a:r>
              <a:rPr lang="es-ES" sz="2000" dirty="0" err="1" smtClean="0"/>
              <a:t>Reformasi</a:t>
            </a:r>
            <a:r>
              <a:rPr lang="es-ES" sz="2000" dirty="0" smtClean="0"/>
              <a:t> </a:t>
            </a:r>
            <a:r>
              <a:rPr lang="es-ES" sz="2000" dirty="0" err="1" smtClean="0"/>
              <a:t>Birokrasi</a:t>
            </a:r>
            <a:r>
              <a:rPr lang="es-ES" sz="2000" dirty="0" smtClean="0"/>
              <a:t> </a:t>
            </a:r>
            <a:r>
              <a:rPr lang="es-ES" sz="2000" dirty="0" err="1" smtClean="0"/>
              <a:t>Nomor</a:t>
            </a:r>
            <a:r>
              <a:rPr lang="es-ES" sz="2000" dirty="0" smtClean="0"/>
              <a:t> 17 </a:t>
            </a:r>
            <a:r>
              <a:rPr lang="es-ES" sz="2000" dirty="0" err="1" smtClean="0"/>
              <a:t>Tahun</a:t>
            </a:r>
            <a:r>
              <a:rPr lang="es-ES" sz="2000" dirty="0" smtClean="0"/>
              <a:t> 2013,</a:t>
            </a:r>
            <a:r>
              <a:rPr lang="id-ID" sz="2000" dirty="0" smtClean="0"/>
              <a:t> sebagaimana telah diubah dengan Peraturan Menteri </a:t>
            </a:r>
            <a:r>
              <a:rPr lang="es-ES" sz="2000" dirty="0" err="1" smtClean="0"/>
              <a:t>Pendayagunaan</a:t>
            </a:r>
            <a:r>
              <a:rPr lang="es-ES" sz="2000" dirty="0" smtClean="0"/>
              <a:t> </a:t>
            </a:r>
            <a:r>
              <a:rPr lang="es-ES" sz="2000" dirty="0" err="1" smtClean="0"/>
              <a:t>Aparatur</a:t>
            </a:r>
            <a:r>
              <a:rPr lang="es-ES" sz="2000" dirty="0" smtClean="0"/>
              <a:t> Negara dan </a:t>
            </a:r>
            <a:r>
              <a:rPr lang="es-ES" sz="2000" dirty="0" err="1" smtClean="0"/>
              <a:t>Reformasi</a:t>
            </a:r>
            <a:r>
              <a:rPr lang="es-ES" sz="2000" dirty="0" smtClean="0"/>
              <a:t> </a:t>
            </a:r>
            <a:r>
              <a:rPr lang="es-ES" sz="2000" dirty="0" err="1" smtClean="0"/>
              <a:t>Birokrasi</a:t>
            </a:r>
            <a:r>
              <a:rPr lang="id-ID" sz="2000" dirty="0" smtClean="0"/>
              <a:t> Republik Indonesia Nomor 46 Tahun 2013 mulai berlaku, </a:t>
            </a:r>
            <a:r>
              <a:rPr lang="id-ID" sz="2000" b="1" dirty="0" smtClean="0"/>
              <a:t>Dosen yang masih memiliki ijazah Sarjana (S1)</a:t>
            </a:r>
            <a:r>
              <a:rPr lang="id-ID" sz="2000" dirty="0" smtClean="0"/>
              <a:t>, apabila tidak memperoleh ijazah Magister (S2), </a:t>
            </a:r>
            <a:r>
              <a:rPr lang="id-ID" sz="2000" b="1" dirty="0" smtClean="0"/>
              <a:t>jenjang jabatan/ pangkat golongan ruang paling tinggi Lektor, </a:t>
            </a:r>
            <a:r>
              <a:rPr lang="nn-NO" sz="2000" b="1" dirty="0" smtClean="0"/>
              <a:t>pangkat Penata Tingkat I, golongan ruang III/d atau</a:t>
            </a:r>
            <a:r>
              <a:rPr lang="id-ID" sz="2000" b="1" dirty="0" smtClean="0"/>
              <a:t> jabatan/pangkat golongan ruang terakhir yang dimiliki.</a:t>
            </a:r>
            <a:r>
              <a:rPr lang="id-ID" sz="2000" dirty="0" smtClean="0"/>
              <a:t> </a:t>
            </a:r>
          </a:p>
          <a:p>
            <a:r>
              <a:rPr lang="id-ID" sz="2000" dirty="0" smtClean="0"/>
              <a:t>(2) </a:t>
            </a:r>
            <a:r>
              <a:rPr lang="id-ID" sz="2000" b="1" dirty="0" smtClean="0"/>
              <a:t>Prestasi kerja yang telah dilakukan Dosen sampai dengan    </a:t>
            </a:r>
          </a:p>
          <a:p>
            <a:r>
              <a:rPr lang="id-ID" sz="2000" b="1" dirty="0" smtClean="0"/>
              <a:t>      berlakunya</a:t>
            </a:r>
            <a:r>
              <a:rPr lang="id-ID" sz="2000" dirty="0" smtClean="0"/>
              <a:t> Peraturan Menteri Pendayagunaan Aparatur </a:t>
            </a:r>
            <a:r>
              <a:rPr lang="es-ES" sz="2000" dirty="0" smtClean="0"/>
              <a:t>Negara dan </a:t>
            </a:r>
            <a:endParaRPr lang="id-ID" sz="2000" dirty="0" smtClean="0"/>
          </a:p>
          <a:p>
            <a:r>
              <a:rPr lang="id-ID" sz="2000" dirty="0" smtClean="0"/>
              <a:t>      </a:t>
            </a:r>
            <a:r>
              <a:rPr lang="es-ES" sz="2000" dirty="0" err="1" smtClean="0"/>
              <a:t>Reformasi</a:t>
            </a:r>
            <a:r>
              <a:rPr lang="es-ES" sz="2000" dirty="0" smtClean="0"/>
              <a:t> </a:t>
            </a:r>
            <a:r>
              <a:rPr lang="id-ID" sz="2000" dirty="0" smtClean="0"/>
              <a:t>B</a:t>
            </a:r>
            <a:r>
              <a:rPr lang="es-ES" sz="2000" dirty="0" err="1" smtClean="0"/>
              <a:t>irokrasi</a:t>
            </a:r>
            <a:r>
              <a:rPr lang="es-ES" sz="2000" dirty="0" smtClean="0"/>
              <a:t> </a:t>
            </a:r>
            <a:r>
              <a:rPr lang="es-ES" sz="2000" dirty="0" err="1" smtClean="0"/>
              <a:t>Nomor</a:t>
            </a:r>
            <a:r>
              <a:rPr lang="es-ES" sz="2000" dirty="0" smtClean="0"/>
              <a:t> 17 </a:t>
            </a:r>
            <a:r>
              <a:rPr lang="es-ES" sz="2000" dirty="0" err="1" smtClean="0"/>
              <a:t>Tahun</a:t>
            </a:r>
            <a:r>
              <a:rPr lang="es-ES" sz="2000" dirty="0" smtClean="0"/>
              <a:t> 2013,</a:t>
            </a:r>
            <a:r>
              <a:rPr lang="id-ID" sz="2000" dirty="0" smtClean="0"/>
              <a:t> sebagaimana telah diubah </a:t>
            </a:r>
          </a:p>
          <a:p>
            <a:r>
              <a:rPr lang="id-ID" sz="2000" dirty="0" smtClean="0"/>
              <a:t>      dengan Peraturan Menteri </a:t>
            </a:r>
            <a:r>
              <a:rPr lang="es-ES" sz="2000" dirty="0" err="1" smtClean="0"/>
              <a:t>Pendayagunaan</a:t>
            </a:r>
            <a:r>
              <a:rPr lang="es-ES" sz="2000" dirty="0" smtClean="0"/>
              <a:t> </a:t>
            </a:r>
            <a:r>
              <a:rPr lang="es-ES" sz="2000" dirty="0" err="1" smtClean="0"/>
              <a:t>Aparatur</a:t>
            </a:r>
            <a:r>
              <a:rPr lang="es-ES" sz="2000" dirty="0" smtClean="0"/>
              <a:t> Negara dan </a:t>
            </a:r>
            <a:endParaRPr lang="id-ID" sz="2000" dirty="0" smtClean="0"/>
          </a:p>
          <a:p>
            <a:r>
              <a:rPr lang="id-ID" sz="2000" dirty="0" smtClean="0"/>
              <a:t>      </a:t>
            </a:r>
            <a:r>
              <a:rPr lang="es-ES" sz="2000" dirty="0" err="1" smtClean="0"/>
              <a:t>Reformasi</a:t>
            </a:r>
            <a:r>
              <a:rPr lang="es-ES" sz="2000" dirty="0" smtClean="0"/>
              <a:t> </a:t>
            </a:r>
            <a:r>
              <a:rPr lang="es-ES" sz="2000" dirty="0" err="1" smtClean="0"/>
              <a:t>Birokrasi</a:t>
            </a:r>
            <a:r>
              <a:rPr lang="id-ID" sz="2000" dirty="0" smtClean="0"/>
              <a:t> Republik Indonesia Nomor 46 Tahun 2013, </a:t>
            </a:r>
          </a:p>
          <a:p>
            <a:r>
              <a:rPr lang="id-ID" sz="2000" b="1" dirty="0" smtClean="0"/>
              <a:t>      dinilai </a:t>
            </a:r>
            <a:r>
              <a:rPr lang="nn-NO" sz="2000" b="1" dirty="0" smtClean="0"/>
              <a:t>berdasarkan Keputusan Menteri Negara Koordinator</a:t>
            </a:r>
            <a:r>
              <a:rPr lang="id-ID" sz="2000" b="1" dirty="0" smtClean="0"/>
              <a:t> </a:t>
            </a:r>
          </a:p>
          <a:p>
            <a:r>
              <a:rPr lang="id-ID" sz="2000" b="1" dirty="0" smtClean="0"/>
              <a:t>      Bidang Pengawasan Pembangunan dan Pendayagunaan </a:t>
            </a:r>
          </a:p>
          <a:p>
            <a:r>
              <a:rPr lang="id-ID" sz="2000" b="1" dirty="0" smtClean="0"/>
              <a:t>      Aparatur Negara Nomor 38/KEP/MK.WASPAN/8/1999.</a:t>
            </a:r>
          </a:p>
        </p:txBody>
      </p:sp>
      <p:sp>
        <p:nvSpPr>
          <p:cNvPr id="7" name="Rectangle 6"/>
          <p:cNvSpPr/>
          <p:nvPr/>
        </p:nvSpPr>
        <p:spPr>
          <a:xfrm>
            <a:off x="-32" y="428604"/>
            <a:ext cx="9144000" cy="400110"/>
          </a:xfrm>
          <a:prstGeom prst="rect">
            <a:avLst/>
          </a:prstGeom>
        </p:spPr>
        <p:txBody>
          <a:bodyPr wrap="square">
            <a:spAutoFit/>
          </a:bodyPr>
          <a:lstStyle/>
          <a:p>
            <a:r>
              <a:rPr lang="id-ID" sz="2000" b="1" dirty="0" smtClean="0">
                <a:solidFill>
                  <a:srgbClr val="002060"/>
                </a:solidFill>
              </a:rPr>
              <a:t>KETENTUAN PERALIHAN </a:t>
            </a:r>
          </a:p>
        </p:txBody>
      </p:sp>
    </p:spTree>
  </p:cSld>
  <p:clrMapOvr>
    <a:masterClrMapping/>
  </p:clrMapOvr>
  <p:transition>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108BC9-7E21-46EE-9DA1-A4B4CB722597}" type="slidenum">
              <a:rPr lang="en-US"/>
              <a:pPr/>
              <a:t>59</a:t>
            </a:fld>
            <a:endParaRPr lang="en-US" dirty="0"/>
          </a:p>
        </p:txBody>
      </p:sp>
      <p:sp>
        <p:nvSpPr>
          <p:cNvPr id="5" name="Rectangle 4"/>
          <p:cNvSpPr/>
          <p:nvPr/>
        </p:nvSpPr>
        <p:spPr>
          <a:xfrm>
            <a:off x="214282" y="714356"/>
            <a:ext cx="8572560" cy="1231106"/>
          </a:xfrm>
          <a:prstGeom prst="rect">
            <a:avLst/>
          </a:prstGeom>
        </p:spPr>
        <p:txBody>
          <a:bodyPr wrap="square">
            <a:spAutoFit/>
          </a:bodyPr>
          <a:lstStyle/>
          <a:p>
            <a:pPr eaLnBrk="1" fontAlgn="auto" hangingPunct="1">
              <a:spcBef>
                <a:spcPts val="0"/>
              </a:spcBef>
              <a:spcAft>
                <a:spcPts val="0"/>
              </a:spcAft>
              <a:defRPr/>
            </a:pPr>
            <a:r>
              <a:rPr lang="en-US" b="1" dirty="0" err="1">
                <a:ea typeface="Arial Unicode MS" panose="020B0604020202020204" pitchFamily="34" charset="-128"/>
                <a:cs typeface="Arial Unicode MS" panose="020B0604020202020204" pitchFamily="34" charset="-128"/>
              </a:rPr>
              <a:t>Pasal</a:t>
            </a:r>
            <a:r>
              <a:rPr lang="en-US" b="1" dirty="0">
                <a:ea typeface="Arial Unicode MS" panose="020B0604020202020204" pitchFamily="34" charset="-128"/>
                <a:cs typeface="Arial Unicode MS" panose="020B0604020202020204" pitchFamily="34" charset="-128"/>
              </a:rPr>
              <a:t> </a:t>
            </a:r>
            <a:r>
              <a:rPr lang="id-ID" b="1" dirty="0" smtClean="0">
                <a:ea typeface="Arial Unicode MS" panose="020B0604020202020204" pitchFamily="34" charset="-128"/>
                <a:cs typeface="Arial Unicode MS" panose="020B0604020202020204" pitchFamily="34" charset="-128"/>
              </a:rPr>
              <a:t>39</a:t>
            </a:r>
          </a:p>
          <a:p>
            <a:r>
              <a:rPr lang="id-ID" dirty="0" smtClean="0"/>
              <a:t>Pegawai Negeri Sipil yang diangkat dalam Jabatan Akademik  </a:t>
            </a:r>
            <a:r>
              <a:rPr lang="sv-SE" dirty="0" smtClean="0"/>
              <a:t>Dosen </a:t>
            </a:r>
            <a:r>
              <a:rPr lang="sv-SE" b="1" dirty="0" smtClean="0"/>
              <a:t>tidak dapat menduduki jabatan rangkap, baik jabatan</a:t>
            </a:r>
            <a:r>
              <a:rPr lang="id-ID" b="1" dirty="0" smtClean="0"/>
              <a:t> fungsional lain maupun jabatan struktural.</a:t>
            </a:r>
            <a:endParaRPr lang="id-ID" b="1" dirty="0" smtClean="0">
              <a:ea typeface="Arial Unicode MS" panose="020B0604020202020204" pitchFamily="34" charset="-128"/>
              <a:cs typeface="Arial Unicode MS" panose="020B0604020202020204" pitchFamily="34" charset="-128"/>
            </a:endParaRPr>
          </a:p>
        </p:txBody>
      </p:sp>
      <p:sp>
        <p:nvSpPr>
          <p:cNvPr id="7" name="Rectangle 6"/>
          <p:cNvSpPr/>
          <p:nvPr/>
        </p:nvSpPr>
        <p:spPr>
          <a:xfrm>
            <a:off x="-32" y="428604"/>
            <a:ext cx="9144000" cy="400110"/>
          </a:xfrm>
          <a:prstGeom prst="rect">
            <a:avLst/>
          </a:prstGeom>
        </p:spPr>
        <p:txBody>
          <a:bodyPr wrap="square">
            <a:spAutoFit/>
          </a:bodyPr>
          <a:lstStyle/>
          <a:p>
            <a:r>
              <a:rPr lang="id-ID" sz="2000" b="1" dirty="0" smtClean="0">
                <a:solidFill>
                  <a:srgbClr val="002060"/>
                </a:solidFill>
              </a:rPr>
              <a:t>KETENTUAN LAIN-LAIN </a:t>
            </a:r>
          </a:p>
        </p:txBody>
      </p:sp>
      <p:sp>
        <p:nvSpPr>
          <p:cNvPr id="6" name="Rectangle 5"/>
          <p:cNvSpPr/>
          <p:nvPr/>
        </p:nvSpPr>
        <p:spPr>
          <a:xfrm>
            <a:off x="214282" y="2445528"/>
            <a:ext cx="8572560" cy="4247317"/>
          </a:xfrm>
          <a:prstGeom prst="rect">
            <a:avLst/>
          </a:prstGeom>
        </p:spPr>
        <p:txBody>
          <a:bodyPr wrap="square">
            <a:spAutoFit/>
          </a:bodyPr>
          <a:lstStyle/>
          <a:p>
            <a:pPr eaLnBrk="1" fontAlgn="auto" hangingPunct="1">
              <a:spcBef>
                <a:spcPts val="0"/>
              </a:spcBef>
              <a:spcAft>
                <a:spcPts val="0"/>
              </a:spcAft>
              <a:defRPr/>
            </a:pPr>
            <a:r>
              <a:rPr lang="en-US" b="1" dirty="0" err="1">
                <a:ea typeface="Arial Unicode MS" panose="020B0604020202020204" pitchFamily="34" charset="-128"/>
                <a:cs typeface="Arial Unicode MS" panose="020B0604020202020204" pitchFamily="34" charset="-128"/>
              </a:rPr>
              <a:t>Pasal</a:t>
            </a:r>
            <a:r>
              <a:rPr lang="en-US" b="1" dirty="0">
                <a:ea typeface="Arial Unicode MS" panose="020B0604020202020204" pitchFamily="34" charset="-128"/>
                <a:cs typeface="Arial Unicode MS" panose="020B0604020202020204" pitchFamily="34" charset="-128"/>
              </a:rPr>
              <a:t> </a:t>
            </a:r>
            <a:r>
              <a:rPr lang="id-ID" b="1" dirty="0" smtClean="0">
                <a:ea typeface="Arial Unicode MS" panose="020B0604020202020204" pitchFamily="34" charset="-128"/>
                <a:cs typeface="Arial Unicode MS" panose="020B0604020202020204" pitchFamily="34" charset="-128"/>
              </a:rPr>
              <a:t>40</a:t>
            </a:r>
          </a:p>
          <a:p>
            <a:r>
              <a:rPr lang="id-ID" dirty="0" smtClean="0"/>
              <a:t>Ketentuan teknis Peraturan Bersama ini diatur lebih lanjut oleh Menteri Pendidikan dan Kebudayaan. </a:t>
            </a:r>
          </a:p>
          <a:p>
            <a:r>
              <a:rPr lang="en-US" b="1" dirty="0" err="1" smtClean="0">
                <a:ea typeface="Arial Unicode MS" panose="020B0604020202020204" pitchFamily="34" charset="-128"/>
                <a:cs typeface="Arial Unicode MS" panose="020B0604020202020204" pitchFamily="34" charset="-128"/>
              </a:rPr>
              <a:t>Pasal</a:t>
            </a:r>
            <a:r>
              <a:rPr lang="en-US" b="1" dirty="0" smtClean="0">
                <a:ea typeface="Arial Unicode MS" panose="020B0604020202020204" pitchFamily="34" charset="-128"/>
                <a:cs typeface="Arial Unicode MS" panose="020B0604020202020204" pitchFamily="34" charset="-128"/>
              </a:rPr>
              <a:t> </a:t>
            </a:r>
            <a:r>
              <a:rPr lang="id-ID" b="1" dirty="0" smtClean="0">
                <a:ea typeface="Arial Unicode MS" panose="020B0604020202020204" pitchFamily="34" charset="-128"/>
                <a:cs typeface="Arial Unicode MS" panose="020B0604020202020204" pitchFamily="34" charset="-128"/>
              </a:rPr>
              <a:t>41</a:t>
            </a:r>
          </a:p>
          <a:p>
            <a:r>
              <a:rPr lang="id-ID" dirty="0" smtClean="0"/>
              <a:t>Untuk mempermudah pelaksanaan Peraturan Bersama ini, dilampirkan Peraturan Menteri Pendayagunaan Aparatur Negara dan Reformasi Birokrasi Nomor 17 Tahun 2013, sebagaimana telah diubah dengan Peraturan Menteri Pendayagunaan</a:t>
            </a:r>
          </a:p>
          <a:p>
            <a:r>
              <a:rPr lang="id-ID" dirty="0" smtClean="0"/>
              <a:t>Aparatur Negara dan Reformasi Birokrasi Republik Indonesia Nomor 46 Tahun 2013, sebagaimana tercantum dalam </a:t>
            </a:r>
            <a:r>
              <a:rPr lang="id-ID" b="1" dirty="0" smtClean="0"/>
              <a:t>Lampiran XIII</a:t>
            </a:r>
            <a:r>
              <a:rPr lang="id-ID" dirty="0" smtClean="0"/>
              <a:t> yang merupakan bagian tidak terpisahkan dari Peraturan Bersama ini. </a:t>
            </a:r>
          </a:p>
          <a:p>
            <a:r>
              <a:rPr lang="en-US" b="1" dirty="0" err="1" smtClean="0">
                <a:ea typeface="Arial Unicode MS" panose="020B0604020202020204" pitchFamily="34" charset="-128"/>
                <a:cs typeface="Arial Unicode MS" panose="020B0604020202020204" pitchFamily="34" charset="-128"/>
              </a:rPr>
              <a:t>Pasal</a:t>
            </a:r>
            <a:r>
              <a:rPr lang="en-US" b="1" dirty="0" smtClean="0">
                <a:ea typeface="Arial Unicode MS" panose="020B0604020202020204" pitchFamily="34" charset="-128"/>
                <a:cs typeface="Arial Unicode MS" panose="020B0604020202020204" pitchFamily="34" charset="-128"/>
              </a:rPr>
              <a:t> </a:t>
            </a:r>
            <a:r>
              <a:rPr lang="id-ID" b="1" dirty="0" smtClean="0">
                <a:ea typeface="Arial Unicode MS" panose="020B0604020202020204" pitchFamily="34" charset="-128"/>
                <a:cs typeface="Arial Unicode MS" panose="020B0604020202020204" pitchFamily="34" charset="-128"/>
              </a:rPr>
              <a:t>42</a:t>
            </a:r>
          </a:p>
          <a:p>
            <a:r>
              <a:rPr lang="it-IT" dirty="0" smtClean="0"/>
              <a:t>Peraturan Bersama ini mulai berlaku pada tanggal </a:t>
            </a:r>
            <a:r>
              <a:rPr lang="id-ID" dirty="0" smtClean="0"/>
              <a:t>diundangkan. Agar setiap orang mengetahuinya, memerintahkan </a:t>
            </a:r>
            <a:r>
              <a:rPr lang="sv-SE" dirty="0" smtClean="0"/>
              <a:t>pengundangan Peraturan Bersama ini dengan penempatannya</a:t>
            </a:r>
            <a:r>
              <a:rPr lang="id-ID" dirty="0" smtClean="0"/>
              <a:t> dalam Berita Negara Republik Indonesia. </a:t>
            </a:r>
            <a:endParaRPr lang="id-ID" b="1" dirty="0" smtClean="0">
              <a:ea typeface="Arial Unicode MS" panose="020B0604020202020204" pitchFamily="34" charset="-128"/>
              <a:cs typeface="Arial Unicode MS" panose="020B0604020202020204" pitchFamily="34" charset="-128"/>
            </a:endParaRPr>
          </a:p>
          <a:p>
            <a:endParaRPr lang="id-ID" b="1" dirty="0" smtClean="0">
              <a:ea typeface="Arial Unicode MS" panose="020B0604020202020204" pitchFamily="34" charset="-128"/>
              <a:cs typeface="Arial Unicode MS" panose="020B0604020202020204" pitchFamily="34" charset="-128"/>
            </a:endParaRPr>
          </a:p>
        </p:txBody>
      </p:sp>
      <p:sp>
        <p:nvSpPr>
          <p:cNvPr id="8" name="Rectangle 7"/>
          <p:cNvSpPr/>
          <p:nvPr/>
        </p:nvSpPr>
        <p:spPr>
          <a:xfrm>
            <a:off x="-32" y="2143116"/>
            <a:ext cx="9144000" cy="400110"/>
          </a:xfrm>
          <a:prstGeom prst="rect">
            <a:avLst/>
          </a:prstGeom>
        </p:spPr>
        <p:txBody>
          <a:bodyPr wrap="square">
            <a:spAutoFit/>
          </a:bodyPr>
          <a:lstStyle/>
          <a:p>
            <a:r>
              <a:rPr lang="id-ID" sz="2000" b="1" dirty="0" smtClean="0">
                <a:solidFill>
                  <a:srgbClr val="002060"/>
                </a:solidFill>
              </a:rPr>
              <a:t>KETENTUAN PENUTUP </a:t>
            </a: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3DA9FC-3EF2-499F-8878-7D7D51EACCF4}" type="slidenum">
              <a:rPr lang="en-US"/>
              <a:pPr/>
              <a:t>6</a:t>
            </a:fld>
            <a:endParaRPr lang="en-US"/>
          </a:p>
        </p:txBody>
      </p:sp>
      <p:sp>
        <p:nvSpPr>
          <p:cNvPr id="7" name="Title 1"/>
          <p:cNvSpPr txBox="1">
            <a:spLocks/>
          </p:cNvSpPr>
          <p:nvPr/>
        </p:nvSpPr>
        <p:spPr bwMode="auto">
          <a:xfrm>
            <a:off x="76200" y="650900"/>
            <a:ext cx="9097526" cy="654050"/>
          </a:xfrm>
          <a:prstGeom prst="rect">
            <a:avLst/>
          </a:prstGeom>
          <a:noFill/>
          <a:ln w="9525">
            <a:noFill/>
            <a:miter lim="800000"/>
            <a:headEnd/>
            <a:tailEnd/>
          </a:ln>
        </p:spPr>
        <p:txBody>
          <a:bodyPr anchor="ctr"/>
          <a:lstStyle/>
          <a:p>
            <a:pPr algn="ctr" eaLnBrk="1" hangingPunct="1"/>
            <a:r>
              <a:rPr lang="en-US" altLang="en-US" sz="2100" b="1" dirty="0">
                <a:solidFill>
                  <a:srgbClr val="7030A0"/>
                </a:solidFill>
              </a:rPr>
              <a:t>LAMPIRAN V. </a:t>
            </a:r>
            <a:r>
              <a:rPr lang="id-ID" altLang="en-US" sz="2100" b="1" dirty="0">
                <a:solidFill>
                  <a:srgbClr val="7030A0"/>
                </a:solidFill>
              </a:rPr>
              <a:t>TUGAS, WEWENANG DAN TANGGUNG JAWAB</a:t>
            </a:r>
            <a:r>
              <a:rPr lang="en-US" altLang="en-US" sz="2100" b="1" dirty="0">
                <a:solidFill>
                  <a:srgbClr val="7030A0"/>
                </a:solidFill>
              </a:rPr>
              <a:t> MENGAJAR </a:t>
            </a:r>
            <a:r>
              <a:rPr lang="en-US" altLang="en-US" sz="2100" b="1" dirty="0" smtClean="0">
                <a:solidFill>
                  <a:srgbClr val="7030A0"/>
                </a:solidFill>
              </a:rPr>
              <a:t>P</a:t>
            </a:r>
            <a:r>
              <a:rPr lang="id-ID" altLang="en-US" sz="2100" b="1" dirty="0" smtClean="0">
                <a:solidFill>
                  <a:srgbClr val="7030A0"/>
                </a:solidFill>
              </a:rPr>
              <a:t>ROGRAM </a:t>
            </a:r>
            <a:r>
              <a:rPr lang="en-US" altLang="en-US" sz="2100" b="1" dirty="0" smtClean="0">
                <a:solidFill>
                  <a:srgbClr val="7030A0"/>
                </a:solidFill>
              </a:rPr>
              <a:t>S</a:t>
            </a:r>
            <a:r>
              <a:rPr lang="id-ID" altLang="en-US" sz="2100" b="1" dirty="0" smtClean="0">
                <a:solidFill>
                  <a:srgbClr val="7030A0"/>
                </a:solidFill>
              </a:rPr>
              <a:t>TUDI</a:t>
            </a:r>
            <a:endParaRPr lang="en-US" altLang="en-US" sz="2100" b="1" dirty="0">
              <a:solidFill>
                <a:srgbClr val="7030A0"/>
              </a:solidFill>
            </a:endParaRPr>
          </a:p>
        </p:txBody>
      </p:sp>
      <p:sp>
        <p:nvSpPr>
          <p:cNvPr id="8" name="TextBox 1"/>
          <p:cNvSpPr txBox="1">
            <a:spLocks noChangeArrowheads="1"/>
          </p:cNvSpPr>
          <p:nvPr/>
        </p:nvSpPr>
        <p:spPr bwMode="auto">
          <a:xfrm>
            <a:off x="533400" y="1776437"/>
            <a:ext cx="8110566" cy="400110"/>
          </a:xfrm>
          <a:prstGeom prst="rect">
            <a:avLst/>
          </a:prstGeom>
          <a:noFill/>
          <a:ln w="9525">
            <a:noFill/>
            <a:miter lim="800000"/>
            <a:headEnd/>
            <a:tailEnd/>
          </a:ln>
        </p:spPr>
        <p:txBody>
          <a:bodyPr wrap="square">
            <a:spAutoFit/>
          </a:bodyPr>
          <a:lstStyle/>
          <a:p>
            <a:pPr eaLnBrk="1" hangingPunct="1"/>
            <a:r>
              <a:rPr lang="id-ID" altLang="en-US" sz="2000" b="1" u="sng" dirty="0"/>
              <a:t>PENGAJARAN</a:t>
            </a:r>
            <a:r>
              <a:rPr lang="en-US" altLang="en-US" sz="2000" b="1" u="sng" dirty="0"/>
              <a:t> </a:t>
            </a:r>
            <a:r>
              <a:rPr lang="id-ID" altLang="en-US" sz="2000" b="1" dirty="0" smtClean="0"/>
              <a:t>P</a:t>
            </a:r>
            <a:r>
              <a:rPr lang="en-US" altLang="en-US" sz="2000" b="1" dirty="0" err="1" smtClean="0"/>
              <a:t>ermenpan</a:t>
            </a:r>
            <a:r>
              <a:rPr lang="id-ID" altLang="en-US" sz="2000" b="1" dirty="0" smtClean="0"/>
              <a:t> dan RB No.</a:t>
            </a:r>
            <a:r>
              <a:rPr lang="en-US" altLang="en-US" sz="2000" b="1" dirty="0" smtClean="0"/>
              <a:t> 17 </a:t>
            </a:r>
            <a:r>
              <a:rPr lang="en-US" altLang="en-US" sz="2000" b="1" dirty="0"/>
              <a:t>-</a:t>
            </a:r>
            <a:r>
              <a:rPr lang="en-US" altLang="en-US" sz="2000" b="1" dirty="0" smtClean="0"/>
              <a:t>2013</a:t>
            </a:r>
            <a:endParaRPr lang="en-US" altLang="en-US" sz="2000" b="1" dirty="0"/>
          </a:p>
        </p:txBody>
      </p:sp>
      <p:sp>
        <p:nvSpPr>
          <p:cNvPr id="9" name="TextBox 5"/>
          <p:cNvSpPr txBox="1">
            <a:spLocks noChangeArrowheads="1"/>
          </p:cNvSpPr>
          <p:nvPr/>
        </p:nvSpPr>
        <p:spPr bwMode="auto">
          <a:xfrm>
            <a:off x="1371601" y="6006132"/>
            <a:ext cx="7343804" cy="369332"/>
          </a:xfrm>
          <a:prstGeom prst="rect">
            <a:avLst/>
          </a:prstGeom>
          <a:noFill/>
          <a:ln w="9525">
            <a:noFill/>
            <a:miter lim="800000"/>
            <a:headEnd/>
            <a:tailEnd/>
          </a:ln>
        </p:spPr>
        <p:txBody>
          <a:bodyPr wrap="square">
            <a:spAutoFit/>
          </a:bodyPr>
          <a:lstStyle/>
          <a:p>
            <a:pPr eaLnBrk="1" hangingPunct="1"/>
            <a:r>
              <a:rPr lang="id-ID" altLang="en-US" dirty="0" smtClean="0"/>
              <a:t>M</a:t>
            </a:r>
            <a:r>
              <a:rPr lang="en-US" altLang="en-US" dirty="0" smtClean="0"/>
              <a:t> </a:t>
            </a:r>
            <a:r>
              <a:rPr lang="id-ID" altLang="en-US" dirty="0" smtClean="0"/>
              <a:t>: melaksanakan 		B</a:t>
            </a:r>
            <a:r>
              <a:rPr lang="en-US" altLang="en-US" dirty="0" smtClean="0"/>
              <a:t> </a:t>
            </a:r>
            <a:r>
              <a:rPr lang="id-ID" altLang="en-US" dirty="0" smtClean="0"/>
              <a:t>: </a:t>
            </a:r>
            <a:r>
              <a:rPr lang="id-ID" altLang="en-US" dirty="0"/>
              <a:t>membantu </a:t>
            </a:r>
            <a:endParaRPr lang="en-US" altLang="en-US" dirty="0"/>
          </a:p>
        </p:txBody>
      </p:sp>
      <p:graphicFrame>
        <p:nvGraphicFramePr>
          <p:cNvPr id="10" name="Table 9"/>
          <p:cNvGraphicFramePr>
            <a:graphicFrameLocks noGrp="1"/>
          </p:cNvGraphicFramePr>
          <p:nvPr/>
        </p:nvGraphicFramePr>
        <p:xfrm>
          <a:off x="357158" y="2495575"/>
          <a:ext cx="8429685" cy="3238557"/>
        </p:xfrm>
        <a:graphic>
          <a:graphicData uri="http://schemas.openxmlformats.org/drawingml/2006/table">
            <a:tbl>
              <a:tblPr firstRow="1" bandRow="1">
                <a:tableStyleId>{5C22544A-7EE6-4342-B048-85BDC9FD1C3A}</a:tableStyleId>
              </a:tblPr>
              <a:tblGrid>
                <a:gridCol w="584236"/>
                <a:gridCol w="1919630"/>
                <a:gridCol w="1710976"/>
                <a:gridCol w="1710974"/>
                <a:gridCol w="1251933"/>
                <a:gridCol w="1251936"/>
              </a:tblGrid>
              <a:tr h="464671">
                <a:tc rowSpan="2">
                  <a:txBody>
                    <a:bodyPr/>
                    <a:lstStyle/>
                    <a:p>
                      <a:pPr algn="ctr"/>
                      <a:r>
                        <a:rPr lang="en-US" sz="1800" b="1" dirty="0" smtClean="0">
                          <a:solidFill>
                            <a:schemeClr val="bg1"/>
                          </a:solidFill>
                        </a:rPr>
                        <a:t>NO</a:t>
                      </a:r>
                      <a:endParaRPr lang="en-US" sz="1800" b="1" dirty="0">
                        <a:solidFill>
                          <a:schemeClr val="bg1"/>
                        </a:solidFill>
                      </a:endParaRPr>
                    </a:p>
                  </a:txBody>
                  <a:tcPr marT="45724" marB="45724" anchor="ctr">
                    <a:solidFill>
                      <a:srgbClr val="002060"/>
                    </a:solidFill>
                  </a:tcPr>
                </a:tc>
                <a:tc rowSpan="2">
                  <a:txBody>
                    <a:bodyPr/>
                    <a:lstStyle/>
                    <a:p>
                      <a:pPr algn="ctr"/>
                      <a:r>
                        <a:rPr lang="en-US" sz="1800" b="1" dirty="0" smtClean="0">
                          <a:solidFill>
                            <a:schemeClr val="bg1"/>
                          </a:solidFill>
                        </a:rPr>
                        <a:t>JABATAN AKADEMIK DOSEN</a:t>
                      </a:r>
                      <a:endParaRPr lang="en-US" sz="1800" b="1" dirty="0">
                        <a:solidFill>
                          <a:schemeClr val="bg1"/>
                        </a:solidFill>
                      </a:endParaRPr>
                    </a:p>
                  </a:txBody>
                  <a:tcPr marT="45724" marB="45724" anchor="ctr">
                    <a:solidFill>
                      <a:srgbClr val="002060"/>
                    </a:solidFill>
                  </a:tcPr>
                </a:tc>
                <a:tc rowSpan="2">
                  <a:txBody>
                    <a:bodyPr/>
                    <a:lstStyle/>
                    <a:p>
                      <a:pPr algn="ctr"/>
                      <a:r>
                        <a:rPr lang="en-US" sz="1600" b="1" dirty="0" smtClean="0">
                          <a:solidFill>
                            <a:schemeClr val="bg1"/>
                          </a:solidFill>
                        </a:rPr>
                        <a:t>KUALIFIKASI AKADEMIK</a:t>
                      </a:r>
                      <a:endParaRPr lang="en-US" sz="1600" b="1" dirty="0">
                        <a:solidFill>
                          <a:schemeClr val="bg1"/>
                        </a:solidFill>
                      </a:endParaRPr>
                    </a:p>
                  </a:txBody>
                  <a:tcPr marT="45724" marB="45724" anchor="ctr">
                    <a:solidFill>
                      <a:srgbClr val="002060"/>
                    </a:solidFill>
                  </a:tcPr>
                </a:tc>
                <a:tc gridSpan="3">
                  <a:txBody>
                    <a:bodyPr/>
                    <a:lstStyle/>
                    <a:p>
                      <a:pPr algn="ctr"/>
                      <a:r>
                        <a:rPr lang="en-US" sz="1800" b="1" dirty="0" smtClean="0">
                          <a:solidFill>
                            <a:schemeClr val="bg1"/>
                          </a:solidFill>
                        </a:rPr>
                        <a:t>PROGRAM STUDI</a:t>
                      </a:r>
                      <a:endParaRPr lang="en-US" sz="1800" b="1" dirty="0">
                        <a:solidFill>
                          <a:schemeClr val="bg1"/>
                        </a:solidFill>
                      </a:endParaRPr>
                    </a:p>
                  </a:txBody>
                  <a:tcPr marT="45724" marB="45724" anchor="ctr">
                    <a:solidFill>
                      <a:srgbClr val="002060"/>
                    </a:solidFill>
                  </a:tcPr>
                </a:tc>
                <a:tc hMerge="1">
                  <a:txBody>
                    <a:bodyPr/>
                    <a:lstStyle/>
                    <a:p>
                      <a:endParaRPr lang="en-US" dirty="0"/>
                    </a:p>
                  </a:txBody>
                  <a:tcPr/>
                </a:tc>
                <a:tc hMerge="1">
                  <a:txBody>
                    <a:bodyPr/>
                    <a:lstStyle/>
                    <a:p>
                      <a:endParaRPr lang="en-US" dirty="0"/>
                    </a:p>
                  </a:txBody>
                  <a:tcPr/>
                </a:tc>
              </a:tr>
              <a:tr h="449812">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pPr algn="ctr"/>
                      <a:r>
                        <a:rPr lang="en-US" sz="1600" b="1" dirty="0" smtClean="0">
                          <a:solidFill>
                            <a:schemeClr val="bg1"/>
                          </a:solidFill>
                        </a:rPr>
                        <a:t>Diploma/</a:t>
                      </a:r>
                      <a:endParaRPr lang="id-ID" sz="1600" b="1" dirty="0" smtClean="0">
                        <a:solidFill>
                          <a:schemeClr val="bg1"/>
                        </a:solidFill>
                      </a:endParaRPr>
                    </a:p>
                    <a:p>
                      <a:pPr algn="ctr"/>
                      <a:r>
                        <a:rPr lang="en-US" sz="1600" b="1" dirty="0" err="1" smtClean="0">
                          <a:solidFill>
                            <a:schemeClr val="bg1"/>
                          </a:solidFill>
                        </a:rPr>
                        <a:t>Sarjana</a:t>
                      </a:r>
                      <a:endParaRPr lang="en-US" sz="1600" b="1" dirty="0">
                        <a:solidFill>
                          <a:schemeClr val="bg1"/>
                        </a:solidFill>
                      </a:endParaRPr>
                    </a:p>
                  </a:txBody>
                  <a:tcPr marT="45724" marB="45724" anchor="ctr">
                    <a:solidFill>
                      <a:srgbClr val="002060"/>
                    </a:solidFill>
                  </a:tcPr>
                </a:tc>
                <a:tc>
                  <a:txBody>
                    <a:bodyPr/>
                    <a:lstStyle/>
                    <a:p>
                      <a:pPr algn="ctr"/>
                      <a:r>
                        <a:rPr lang="en-US" sz="1800" b="1" dirty="0" smtClean="0">
                          <a:solidFill>
                            <a:schemeClr val="bg1"/>
                          </a:solidFill>
                        </a:rPr>
                        <a:t>Magister</a:t>
                      </a:r>
                      <a:endParaRPr lang="en-US" sz="1800" b="1" dirty="0">
                        <a:solidFill>
                          <a:schemeClr val="bg1"/>
                        </a:solidFill>
                      </a:endParaRPr>
                    </a:p>
                  </a:txBody>
                  <a:tcPr marT="45724" marB="45724" anchor="ctr">
                    <a:solidFill>
                      <a:srgbClr val="002060"/>
                    </a:solidFill>
                  </a:tcPr>
                </a:tc>
                <a:tc>
                  <a:txBody>
                    <a:bodyPr/>
                    <a:lstStyle/>
                    <a:p>
                      <a:pPr algn="ctr"/>
                      <a:r>
                        <a:rPr lang="en-US" sz="1800" b="1" dirty="0" err="1" smtClean="0">
                          <a:solidFill>
                            <a:schemeClr val="bg1"/>
                          </a:solidFill>
                        </a:rPr>
                        <a:t>Doktor</a:t>
                      </a:r>
                      <a:endParaRPr lang="en-US" sz="1800" b="1" dirty="0">
                        <a:solidFill>
                          <a:schemeClr val="bg1"/>
                        </a:solidFill>
                      </a:endParaRPr>
                    </a:p>
                  </a:txBody>
                  <a:tcPr marT="45724" marB="45724" anchor="ctr">
                    <a:solidFill>
                      <a:srgbClr val="002060"/>
                    </a:solidFill>
                  </a:tcPr>
                </a:tc>
              </a:tr>
              <a:tr h="365793">
                <a:tc rowSpan="2">
                  <a:txBody>
                    <a:bodyPr/>
                    <a:lstStyle/>
                    <a:p>
                      <a:r>
                        <a:rPr lang="en-US" sz="1800" dirty="0" smtClean="0"/>
                        <a:t>1</a:t>
                      </a:r>
                      <a:endParaRPr lang="en-US" sz="1800" dirty="0"/>
                    </a:p>
                  </a:txBody>
                  <a:tcPr marT="45724" marB="45724"/>
                </a:tc>
                <a:tc rowSpan="2">
                  <a:txBody>
                    <a:bodyPr/>
                    <a:lstStyle/>
                    <a:p>
                      <a:r>
                        <a:rPr lang="en-US" sz="1800" dirty="0" err="1" smtClean="0"/>
                        <a:t>Asisten</a:t>
                      </a:r>
                      <a:r>
                        <a:rPr lang="en-US" sz="1800" baseline="0" dirty="0" smtClean="0"/>
                        <a:t> </a:t>
                      </a:r>
                      <a:r>
                        <a:rPr lang="en-US" sz="1800" baseline="0" dirty="0" err="1" smtClean="0"/>
                        <a:t>Ahli</a:t>
                      </a:r>
                      <a:endParaRPr lang="en-US" sz="1800" dirty="0"/>
                    </a:p>
                  </a:txBody>
                  <a:tcPr marT="45724" marB="45724"/>
                </a:tc>
                <a:tc>
                  <a:txBody>
                    <a:bodyPr/>
                    <a:lstStyle/>
                    <a:p>
                      <a:pPr algn="ctr"/>
                      <a:r>
                        <a:rPr lang="en-US" sz="1800" dirty="0" smtClean="0"/>
                        <a:t>Magister</a:t>
                      </a:r>
                      <a:endParaRPr lang="en-US" sz="1800" dirty="0"/>
                    </a:p>
                  </a:txBody>
                  <a:tcPr marT="45724" marB="45724"/>
                </a:tc>
                <a:tc>
                  <a:txBody>
                    <a:bodyPr/>
                    <a:lstStyle/>
                    <a:p>
                      <a:pPr algn="ctr"/>
                      <a:r>
                        <a:rPr lang="en-US" sz="1800" dirty="0" smtClean="0"/>
                        <a:t>M</a:t>
                      </a:r>
                      <a:endParaRPr lang="en-US" sz="1800" dirty="0"/>
                    </a:p>
                  </a:txBody>
                  <a:tcPr marT="45724" marB="45724"/>
                </a:tc>
                <a:tc>
                  <a:txBody>
                    <a:bodyPr/>
                    <a:lstStyle/>
                    <a:p>
                      <a:pPr algn="ctr"/>
                      <a:r>
                        <a:rPr lang="en-US" sz="1800" dirty="0" smtClean="0"/>
                        <a:t>-</a:t>
                      </a:r>
                      <a:endParaRPr lang="en-US" sz="1800" dirty="0"/>
                    </a:p>
                  </a:txBody>
                  <a:tcPr marT="45724" marB="45724"/>
                </a:tc>
                <a:tc>
                  <a:txBody>
                    <a:bodyPr/>
                    <a:lstStyle/>
                    <a:p>
                      <a:pPr algn="ctr"/>
                      <a:r>
                        <a:rPr lang="en-US" sz="1800" dirty="0" smtClean="0"/>
                        <a:t>-</a:t>
                      </a:r>
                      <a:endParaRPr lang="en-US" sz="1800" dirty="0"/>
                    </a:p>
                  </a:txBody>
                  <a:tcPr marT="45724" marB="45724"/>
                </a:tc>
              </a:tr>
              <a:tr h="365793">
                <a:tc vMerge="1">
                  <a:txBody>
                    <a:bodyPr/>
                    <a:lstStyle/>
                    <a:p>
                      <a:endParaRPr lang="en-US" dirty="0"/>
                    </a:p>
                  </a:txBody>
                  <a:tcPr/>
                </a:tc>
                <a:tc vMerge="1">
                  <a:txBody>
                    <a:bodyPr/>
                    <a:lstStyle/>
                    <a:p>
                      <a:endParaRPr lang="en-US" dirty="0"/>
                    </a:p>
                  </a:txBody>
                  <a:tcPr/>
                </a:tc>
                <a:tc>
                  <a:txBody>
                    <a:bodyPr/>
                    <a:lstStyle/>
                    <a:p>
                      <a:pPr algn="ctr"/>
                      <a:r>
                        <a:rPr lang="en-US" sz="1800" dirty="0" err="1" smtClean="0"/>
                        <a:t>Doktor</a:t>
                      </a:r>
                      <a:endParaRPr lang="en-US" sz="1800" dirty="0"/>
                    </a:p>
                  </a:txBody>
                  <a:tcPr marT="45724" marB="45724"/>
                </a:tc>
                <a:tc>
                  <a:txBody>
                    <a:bodyPr/>
                    <a:lstStyle/>
                    <a:p>
                      <a:pPr algn="ctr"/>
                      <a:r>
                        <a:rPr lang="en-US" sz="1800" dirty="0" smtClean="0"/>
                        <a:t>M</a:t>
                      </a:r>
                      <a:endParaRPr lang="en-US" sz="1800" dirty="0"/>
                    </a:p>
                  </a:txBody>
                  <a:tcPr marT="45724" marB="45724"/>
                </a:tc>
                <a:tc>
                  <a:txBody>
                    <a:bodyPr/>
                    <a:lstStyle/>
                    <a:p>
                      <a:pPr algn="ctr"/>
                      <a:r>
                        <a:rPr lang="en-US" sz="1800" dirty="0" smtClean="0"/>
                        <a:t>B</a:t>
                      </a:r>
                      <a:endParaRPr lang="en-US" sz="1800" dirty="0"/>
                    </a:p>
                  </a:txBody>
                  <a:tcPr marT="45724" marB="45724"/>
                </a:tc>
                <a:tc>
                  <a:txBody>
                    <a:bodyPr/>
                    <a:lstStyle/>
                    <a:p>
                      <a:pPr algn="ctr"/>
                      <a:r>
                        <a:rPr lang="en-US" sz="1800" dirty="0" smtClean="0"/>
                        <a:t>B</a:t>
                      </a:r>
                      <a:endParaRPr lang="en-US" sz="1800" dirty="0"/>
                    </a:p>
                  </a:txBody>
                  <a:tcPr marT="45724" marB="45724"/>
                </a:tc>
              </a:tr>
              <a:tr h="365793">
                <a:tc rowSpan="2">
                  <a:txBody>
                    <a:bodyPr/>
                    <a:lstStyle/>
                    <a:p>
                      <a:r>
                        <a:rPr lang="en-US" sz="1800" dirty="0" smtClean="0"/>
                        <a:t>2</a:t>
                      </a:r>
                      <a:endParaRPr lang="en-US" sz="1800" dirty="0"/>
                    </a:p>
                  </a:txBody>
                  <a:tcPr marT="45724" marB="45724"/>
                </a:tc>
                <a:tc rowSpan="2">
                  <a:txBody>
                    <a:bodyPr/>
                    <a:lstStyle/>
                    <a:p>
                      <a:r>
                        <a:rPr lang="en-US" sz="1800" dirty="0" err="1" smtClean="0"/>
                        <a:t>Lektor</a:t>
                      </a:r>
                      <a:endParaRPr lang="en-US" sz="1800" dirty="0"/>
                    </a:p>
                  </a:txBody>
                  <a:tcPr marT="45724" marB="45724"/>
                </a:tc>
                <a:tc>
                  <a:txBody>
                    <a:bodyPr/>
                    <a:lstStyle/>
                    <a:p>
                      <a:pPr algn="ctr"/>
                      <a:r>
                        <a:rPr lang="en-US" sz="1800" dirty="0" smtClean="0"/>
                        <a:t>Magister</a:t>
                      </a:r>
                      <a:endParaRPr lang="en-US" sz="1800" dirty="0"/>
                    </a:p>
                  </a:txBody>
                  <a:tcPr marT="45724" marB="45724"/>
                </a:tc>
                <a:tc>
                  <a:txBody>
                    <a:bodyPr/>
                    <a:lstStyle/>
                    <a:p>
                      <a:pPr algn="ctr"/>
                      <a:r>
                        <a:rPr lang="en-US" sz="1800" dirty="0" smtClean="0"/>
                        <a:t>M</a:t>
                      </a:r>
                      <a:endParaRPr lang="en-US" sz="1800" dirty="0"/>
                    </a:p>
                  </a:txBody>
                  <a:tcPr marT="45724" marB="45724"/>
                </a:tc>
                <a:tc>
                  <a:txBody>
                    <a:bodyPr/>
                    <a:lstStyle/>
                    <a:p>
                      <a:pPr algn="ctr"/>
                      <a:r>
                        <a:rPr lang="en-US" sz="1800" dirty="0" smtClean="0"/>
                        <a:t>-</a:t>
                      </a:r>
                      <a:endParaRPr lang="en-US" sz="1800" dirty="0"/>
                    </a:p>
                  </a:txBody>
                  <a:tcPr marT="45724" marB="45724"/>
                </a:tc>
                <a:tc>
                  <a:txBody>
                    <a:bodyPr/>
                    <a:lstStyle/>
                    <a:p>
                      <a:pPr algn="ctr"/>
                      <a:r>
                        <a:rPr lang="en-US" sz="1800" dirty="0" smtClean="0"/>
                        <a:t>-</a:t>
                      </a:r>
                      <a:endParaRPr lang="en-US" sz="1800" dirty="0"/>
                    </a:p>
                  </a:txBody>
                  <a:tcPr marT="45724" marB="45724"/>
                </a:tc>
              </a:tr>
              <a:tr h="365793">
                <a:tc vMerge="1">
                  <a:txBody>
                    <a:bodyPr/>
                    <a:lstStyle/>
                    <a:p>
                      <a:endParaRPr lang="en-US" dirty="0"/>
                    </a:p>
                  </a:txBody>
                  <a:tcPr/>
                </a:tc>
                <a:tc vMerge="1">
                  <a:txBody>
                    <a:bodyPr/>
                    <a:lstStyle/>
                    <a:p>
                      <a:endParaRPr lang="en-US" dirty="0"/>
                    </a:p>
                  </a:txBody>
                  <a:tcPr/>
                </a:tc>
                <a:tc>
                  <a:txBody>
                    <a:bodyPr/>
                    <a:lstStyle/>
                    <a:p>
                      <a:pPr algn="ctr"/>
                      <a:r>
                        <a:rPr lang="en-US" sz="1800" dirty="0" err="1" smtClean="0"/>
                        <a:t>Doktor</a:t>
                      </a:r>
                      <a:endParaRPr lang="en-US" sz="1800" dirty="0"/>
                    </a:p>
                  </a:txBody>
                  <a:tcPr marT="45724" marB="45724"/>
                </a:tc>
                <a:tc>
                  <a:txBody>
                    <a:bodyPr/>
                    <a:lstStyle/>
                    <a:p>
                      <a:pPr algn="ctr"/>
                      <a:r>
                        <a:rPr lang="en-US" sz="1800" dirty="0" smtClean="0"/>
                        <a:t>M</a:t>
                      </a:r>
                      <a:endParaRPr lang="en-US" sz="1800" dirty="0"/>
                    </a:p>
                  </a:txBody>
                  <a:tcPr marT="45724" marB="45724"/>
                </a:tc>
                <a:tc>
                  <a:txBody>
                    <a:bodyPr/>
                    <a:lstStyle/>
                    <a:p>
                      <a:pPr algn="ctr"/>
                      <a:r>
                        <a:rPr lang="en-US" sz="1800" dirty="0" smtClean="0"/>
                        <a:t>M</a:t>
                      </a:r>
                      <a:endParaRPr lang="en-US" sz="1800" dirty="0"/>
                    </a:p>
                  </a:txBody>
                  <a:tcPr marT="45724" marB="45724"/>
                </a:tc>
                <a:tc>
                  <a:txBody>
                    <a:bodyPr/>
                    <a:lstStyle/>
                    <a:p>
                      <a:pPr algn="ctr"/>
                      <a:r>
                        <a:rPr lang="en-US" sz="1800" dirty="0" smtClean="0"/>
                        <a:t>B</a:t>
                      </a:r>
                      <a:endParaRPr lang="en-US" sz="1800" dirty="0"/>
                    </a:p>
                  </a:txBody>
                  <a:tcPr marT="45724" marB="45724"/>
                </a:tc>
              </a:tr>
              <a:tr h="365793">
                <a:tc>
                  <a:txBody>
                    <a:bodyPr/>
                    <a:lstStyle/>
                    <a:p>
                      <a:r>
                        <a:rPr lang="en-US" sz="1800" dirty="0" smtClean="0"/>
                        <a:t>3</a:t>
                      </a:r>
                      <a:endParaRPr lang="en-US" sz="1800" dirty="0"/>
                    </a:p>
                  </a:txBody>
                  <a:tcPr marT="45724" marB="45724"/>
                </a:tc>
                <a:tc>
                  <a:txBody>
                    <a:bodyPr/>
                    <a:lstStyle/>
                    <a:p>
                      <a:r>
                        <a:rPr lang="en-US" sz="1800" dirty="0" err="1" smtClean="0"/>
                        <a:t>Lektor</a:t>
                      </a:r>
                      <a:r>
                        <a:rPr lang="en-US" sz="1800" dirty="0" smtClean="0"/>
                        <a:t> </a:t>
                      </a:r>
                      <a:r>
                        <a:rPr lang="en-US" sz="1800" dirty="0" err="1" smtClean="0"/>
                        <a:t>Kepala</a:t>
                      </a:r>
                      <a:endParaRPr lang="en-US" sz="1800" dirty="0"/>
                    </a:p>
                  </a:txBody>
                  <a:tcPr marT="45724" marB="45724"/>
                </a:tc>
                <a:tc>
                  <a:txBody>
                    <a:bodyPr/>
                    <a:lstStyle/>
                    <a:p>
                      <a:pPr algn="ctr"/>
                      <a:r>
                        <a:rPr lang="en-US" sz="1800" dirty="0" err="1" smtClean="0"/>
                        <a:t>Doktor</a:t>
                      </a:r>
                      <a:endParaRPr lang="en-US" sz="1800" dirty="0"/>
                    </a:p>
                  </a:txBody>
                  <a:tcPr marT="45724" marB="45724"/>
                </a:tc>
                <a:tc>
                  <a:txBody>
                    <a:bodyPr/>
                    <a:lstStyle/>
                    <a:p>
                      <a:pPr algn="ctr"/>
                      <a:r>
                        <a:rPr lang="en-US" sz="1800" dirty="0" smtClean="0"/>
                        <a:t>M</a:t>
                      </a:r>
                      <a:endParaRPr lang="en-US" sz="1800" dirty="0"/>
                    </a:p>
                  </a:txBody>
                  <a:tcPr marT="45724" marB="45724"/>
                </a:tc>
                <a:tc>
                  <a:txBody>
                    <a:bodyPr/>
                    <a:lstStyle/>
                    <a:p>
                      <a:pPr algn="ctr"/>
                      <a:r>
                        <a:rPr lang="en-US" sz="1800" dirty="0" smtClean="0"/>
                        <a:t>M</a:t>
                      </a:r>
                      <a:endParaRPr lang="en-US" sz="1800" dirty="0"/>
                    </a:p>
                  </a:txBody>
                  <a:tcPr marT="45724" marB="45724"/>
                </a:tc>
                <a:tc>
                  <a:txBody>
                    <a:bodyPr/>
                    <a:lstStyle/>
                    <a:p>
                      <a:pPr algn="ctr"/>
                      <a:r>
                        <a:rPr lang="en-US" sz="1800" dirty="0" smtClean="0"/>
                        <a:t>M</a:t>
                      </a:r>
                      <a:endParaRPr lang="en-US" sz="1800" dirty="0"/>
                    </a:p>
                  </a:txBody>
                  <a:tcPr marT="45724" marB="45724"/>
                </a:tc>
              </a:tr>
              <a:tr h="365793">
                <a:tc>
                  <a:txBody>
                    <a:bodyPr/>
                    <a:lstStyle/>
                    <a:p>
                      <a:r>
                        <a:rPr lang="en-US" sz="1800" dirty="0" smtClean="0"/>
                        <a:t>4</a:t>
                      </a:r>
                      <a:endParaRPr lang="en-US" sz="1800" dirty="0"/>
                    </a:p>
                  </a:txBody>
                  <a:tcPr marT="45724" marB="45724"/>
                </a:tc>
                <a:tc>
                  <a:txBody>
                    <a:bodyPr/>
                    <a:lstStyle/>
                    <a:p>
                      <a:r>
                        <a:rPr lang="en-US" sz="1800" dirty="0" err="1" smtClean="0"/>
                        <a:t>Profesor</a:t>
                      </a:r>
                      <a:endParaRPr lang="en-US" sz="1800" dirty="0"/>
                    </a:p>
                  </a:txBody>
                  <a:tcPr marT="45724" marB="45724"/>
                </a:tc>
                <a:tc>
                  <a:txBody>
                    <a:bodyPr/>
                    <a:lstStyle/>
                    <a:p>
                      <a:pPr algn="ctr"/>
                      <a:r>
                        <a:rPr lang="en-US" sz="1800" dirty="0" err="1" smtClean="0"/>
                        <a:t>Doktor</a:t>
                      </a:r>
                      <a:endParaRPr lang="en-US" sz="1800" dirty="0"/>
                    </a:p>
                  </a:txBody>
                  <a:tcPr marT="45724" marB="45724"/>
                </a:tc>
                <a:tc>
                  <a:txBody>
                    <a:bodyPr/>
                    <a:lstStyle/>
                    <a:p>
                      <a:pPr algn="ctr"/>
                      <a:r>
                        <a:rPr lang="en-US" sz="1800" dirty="0" smtClean="0"/>
                        <a:t>M</a:t>
                      </a:r>
                      <a:endParaRPr lang="en-US" sz="1800" dirty="0"/>
                    </a:p>
                  </a:txBody>
                  <a:tcPr marT="45724" marB="45724"/>
                </a:tc>
                <a:tc>
                  <a:txBody>
                    <a:bodyPr/>
                    <a:lstStyle/>
                    <a:p>
                      <a:pPr algn="ctr"/>
                      <a:r>
                        <a:rPr lang="en-US" sz="1800" dirty="0" smtClean="0"/>
                        <a:t>M</a:t>
                      </a:r>
                      <a:endParaRPr lang="en-US" sz="1800" dirty="0"/>
                    </a:p>
                  </a:txBody>
                  <a:tcPr marT="45724" marB="45724"/>
                </a:tc>
                <a:tc>
                  <a:txBody>
                    <a:bodyPr/>
                    <a:lstStyle/>
                    <a:p>
                      <a:pPr algn="ctr"/>
                      <a:r>
                        <a:rPr lang="en-US" sz="1800" dirty="0" smtClean="0"/>
                        <a:t>M</a:t>
                      </a:r>
                      <a:endParaRPr lang="en-US" sz="1800" dirty="0"/>
                    </a:p>
                  </a:txBody>
                  <a:tcPr marT="45724" marB="45724"/>
                </a:tc>
              </a:tr>
            </a:tbl>
          </a:graphicData>
        </a:graphic>
      </p:graphicFrame>
    </p:spTree>
  </p:cSld>
  <p:clrMapOvr>
    <a:masterClrMapping/>
  </p:clrMapOvr>
  <p:transition>
    <p:dissolve/>
    <p:sndAc>
      <p:stSnd>
        <p:snd r:embed="rId2" name="drumroll.wav"/>
      </p:stSnd>
    </p:sndAc>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108BC9-7E21-46EE-9DA1-A4B4CB722597}" type="slidenum">
              <a:rPr lang="en-US"/>
              <a:pPr/>
              <a:t>60</a:t>
            </a:fld>
            <a:endParaRPr lang="en-US" dirty="0"/>
          </a:p>
        </p:txBody>
      </p:sp>
      <p:sp>
        <p:nvSpPr>
          <p:cNvPr id="8" name="Rectangle 7"/>
          <p:cNvSpPr/>
          <p:nvPr/>
        </p:nvSpPr>
        <p:spPr>
          <a:xfrm>
            <a:off x="357158" y="723109"/>
            <a:ext cx="8643998" cy="276999"/>
          </a:xfrm>
          <a:prstGeom prst="rect">
            <a:avLst/>
          </a:prstGeom>
        </p:spPr>
        <p:txBody>
          <a:bodyPr wrap="square">
            <a:spAutoFit/>
          </a:bodyPr>
          <a:lstStyle/>
          <a:p>
            <a:pPr algn="r"/>
            <a:r>
              <a:rPr lang="id-ID" sz="1200" b="1" dirty="0" smtClean="0"/>
              <a:t>LAMPIRAN XIII </a:t>
            </a:r>
          </a:p>
        </p:txBody>
      </p:sp>
      <p:sp>
        <p:nvSpPr>
          <p:cNvPr id="6" name="Rectangle 5"/>
          <p:cNvSpPr/>
          <p:nvPr/>
        </p:nvSpPr>
        <p:spPr>
          <a:xfrm>
            <a:off x="500034" y="1857364"/>
            <a:ext cx="8215370" cy="2677656"/>
          </a:xfrm>
          <a:prstGeom prst="rect">
            <a:avLst/>
          </a:prstGeom>
        </p:spPr>
        <p:txBody>
          <a:bodyPr wrap="square">
            <a:spAutoFit/>
          </a:bodyPr>
          <a:lstStyle/>
          <a:p>
            <a:pPr algn="ctr"/>
            <a:r>
              <a:rPr lang="id-ID" sz="2800" dirty="0" smtClean="0"/>
              <a:t>Peraturan Menteri Pendayagunaan Aparatur Negara dan Reformasi Birokrasi Nomor 17 Tahun 2013, sebagaimana telah diubah dengan Peraturan Menteri Pendayagunaan Aparatur Negara dan Reformasi Birokrasi Republik Indonesia Nomor 46 Tahun 2013</a:t>
            </a:r>
            <a:endParaRPr lang="id-ID" sz="2800" dirty="0"/>
          </a:p>
        </p:txBody>
      </p:sp>
    </p:spTree>
  </p:cSld>
  <p:clrMapOvr>
    <a:masterClrMapping/>
  </p:clrMapOvr>
  <p:transition>
    <p:dissolv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158" y="4071942"/>
            <a:ext cx="8345554" cy="769441"/>
          </a:xfrm>
          <a:prstGeom prst="rect">
            <a:avLst/>
          </a:prstGeom>
          <a:noFill/>
        </p:spPr>
        <p:txBody>
          <a:bodyPr wrap="none">
            <a:spAutoFit/>
          </a:bodyPr>
          <a:lstStyle/>
          <a:p>
            <a:pPr algn="ctr" eaLnBrk="1" fontAlgn="auto" hangingPunct="1">
              <a:spcBef>
                <a:spcPts val="0"/>
              </a:spcBef>
              <a:spcAft>
                <a:spcPts val="0"/>
              </a:spcAft>
              <a:defRPr/>
            </a:pPr>
            <a:r>
              <a:rPr lang="id-ID"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rPr>
              <a:t>Sekian dan Terima Kasih</a:t>
            </a:r>
            <a:endParaRPr lang="en-US"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endParaRPr>
          </a:p>
        </p:txBody>
      </p:sp>
      <p:pic>
        <p:nvPicPr>
          <p:cNvPr id="29699" name="Picture 2" descr="http://t0.gstatic.com/images?q=tbn:ANd9GcQcp0vokJYL3etHQaJAvzLA65VnwwJVQbZEZh4rESQWd0l3epu-Fg"/>
          <p:cNvPicPr>
            <a:picLocks noChangeAspect="1" noChangeArrowheads="1"/>
          </p:cNvPicPr>
          <p:nvPr/>
        </p:nvPicPr>
        <p:blipFill>
          <a:blip r:embed="rId3" cstate="print"/>
          <a:srcRect/>
          <a:stretch>
            <a:fillRect/>
          </a:stretch>
        </p:blipFill>
        <p:spPr bwMode="auto">
          <a:xfrm>
            <a:off x="3687763" y="1600200"/>
            <a:ext cx="2001837" cy="197802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E3824FE4-04BA-47CE-A7F8-58EDC427D30F}" type="slidenum">
              <a:rPr lang="en-US" smtClean="0"/>
              <a:pPr/>
              <a:t>61</a:t>
            </a:fld>
            <a:endParaRPr lang="en-US"/>
          </a:p>
        </p:txBody>
      </p:sp>
    </p:spTree>
  </p:cSld>
  <p:clrMapOvr>
    <a:masterClrMapping/>
  </p:clrMapOvr>
  <p:transition>
    <p:dissolve/>
    <p:sndAc>
      <p:stSnd>
        <p:snd r:embed="rId2" name="drumroll.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3DA9FC-3EF2-499F-8878-7D7D51EACCF4}" type="slidenum">
              <a:rPr lang="en-US"/>
              <a:pPr/>
              <a:t>7</a:t>
            </a:fld>
            <a:endParaRPr lang="en-US"/>
          </a:p>
        </p:txBody>
      </p:sp>
      <p:sp>
        <p:nvSpPr>
          <p:cNvPr id="3" name="TextBox 1"/>
          <p:cNvSpPr txBox="1">
            <a:spLocks noChangeArrowheads="1"/>
          </p:cNvSpPr>
          <p:nvPr/>
        </p:nvSpPr>
        <p:spPr bwMode="auto">
          <a:xfrm>
            <a:off x="142844" y="1714488"/>
            <a:ext cx="8858280" cy="400110"/>
          </a:xfrm>
          <a:prstGeom prst="rect">
            <a:avLst/>
          </a:prstGeom>
          <a:noFill/>
          <a:ln w="9525">
            <a:noFill/>
            <a:miter lim="800000"/>
            <a:headEnd/>
            <a:tailEnd/>
          </a:ln>
        </p:spPr>
        <p:txBody>
          <a:bodyPr wrap="square">
            <a:spAutoFit/>
          </a:bodyPr>
          <a:lstStyle/>
          <a:p>
            <a:pPr eaLnBrk="1" hangingPunct="1"/>
            <a:r>
              <a:rPr lang="id-ID" altLang="en-US" sz="2000" b="1" u="sng" dirty="0"/>
              <a:t>PENGAJARAN</a:t>
            </a:r>
            <a:r>
              <a:rPr lang="en-US" altLang="en-US" sz="2000" b="1" dirty="0"/>
              <a:t> </a:t>
            </a:r>
            <a:r>
              <a:rPr lang="en-US" altLang="en-US" sz="2000" b="1" dirty="0" err="1"/>
              <a:t>revisi</a:t>
            </a:r>
            <a:r>
              <a:rPr lang="en-US" altLang="en-US" sz="2000" b="1" dirty="0"/>
              <a:t> </a:t>
            </a:r>
            <a:r>
              <a:rPr lang="id-ID" altLang="en-US" sz="2000" b="1" dirty="0" smtClean="0"/>
              <a:t>P</a:t>
            </a:r>
            <a:r>
              <a:rPr lang="en-US" altLang="en-US" sz="2000" b="1" dirty="0" err="1" smtClean="0"/>
              <a:t>ermenpan</a:t>
            </a:r>
            <a:r>
              <a:rPr lang="id-ID" altLang="en-US" sz="2000" b="1" dirty="0" smtClean="0"/>
              <a:t> dan RB No.</a:t>
            </a:r>
            <a:r>
              <a:rPr lang="en-US" altLang="en-US" sz="2000" b="1" dirty="0" smtClean="0"/>
              <a:t> </a:t>
            </a:r>
            <a:r>
              <a:rPr lang="en-US" altLang="en-US" sz="2000" b="1" dirty="0"/>
              <a:t>46 -</a:t>
            </a:r>
            <a:r>
              <a:rPr lang="en-US" altLang="en-US" sz="2000" b="1" dirty="0" smtClean="0"/>
              <a:t>2013</a:t>
            </a:r>
            <a:endParaRPr lang="en-US" altLang="en-US" sz="2000" b="1" dirty="0"/>
          </a:p>
        </p:txBody>
      </p:sp>
      <p:sp>
        <p:nvSpPr>
          <p:cNvPr id="5" name="TextBox 5"/>
          <p:cNvSpPr txBox="1">
            <a:spLocks noChangeArrowheads="1"/>
          </p:cNvSpPr>
          <p:nvPr/>
        </p:nvSpPr>
        <p:spPr bwMode="auto">
          <a:xfrm>
            <a:off x="1371600" y="6069035"/>
            <a:ext cx="8532813" cy="646113"/>
          </a:xfrm>
          <a:prstGeom prst="rect">
            <a:avLst/>
          </a:prstGeom>
          <a:noFill/>
          <a:ln w="9525">
            <a:noFill/>
            <a:miter lim="800000"/>
            <a:headEnd/>
            <a:tailEnd/>
          </a:ln>
        </p:spPr>
        <p:txBody>
          <a:bodyPr>
            <a:spAutoFit/>
          </a:bodyPr>
          <a:lstStyle/>
          <a:p>
            <a:pPr eaLnBrk="1" hangingPunct="1"/>
            <a:r>
              <a:rPr lang="id-ID" altLang="en-US" dirty="0"/>
              <a:t>B: membantu 			M: </a:t>
            </a:r>
            <a:r>
              <a:rPr lang="id-ID" altLang="en-US" dirty="0" smtClean="0"/>
              <a:t>melaksanakan</a:t>
            </a:r>
            <a:endParaRPr lang="en-US" altLang="en-US" dirty="0"/>
          </a:p>
          <a:p>
            <a:pPr eaLnBrk="1" hangingPunct="1"/>
            <a:endParaRPr lang="en-US" altLang="en-US" dirty="0"/>
          </a:p>
        </p:txBody>
      </p:sp>
      <p:graphicFrame>
        <p:nvGraphicFramePr>
          <p:cNvPr id="6" name="Table 5"/>
          <p:cNvGraphicFramePr>
            <a:graphicFrameLocks noGrp="1"/>
          </p:cNvGraphicFramePr>
          <p:nvPr/>
        </p:nvGraphicFramePr>
        <p:xfrm>
          <a:off x="285720" y="2357461"/>
          <a:ext cx="8572560" cy="3604350"/>
        </p:xfrm>
        <a:graphic>
          <a:graphicData uri="http://schemas.openxmlformats.org/drawingml/2006/table">
            <a:tbl>
              <a:tblPr firstRow="1" bandRow="1">
                <a:tableStyleId>{5C22544A-7EE6-4342-B048-85BDC9FD1C3A}</a:tableStyleId>
              </a:tblPr>
              <a:tblGrid>
                <a:gridCol w="594138"/>
                <a:gridCol w="1952166"/>
                <a:gridCol w="1739976"/>
                <a:gridCol w="1739972"/>
                <a:gridCol w="1273153"/>
                <a:gridCol w="1273155"/>
              </a:tblGrid>
              <a:tr h="464671">
                <a:tc rowSpan="2">
                  <a:txBody>
                    <a:bodyPr/>
                    <a:lstStyle/>
                    <a:p>
                      <a:pPr algn="ctr"/>
                      <a:r>
                        <a:rPr lang="en-US" sz="1800" b="1" dirty="0" smtClean="0">
                          <a:solidFill>
                            <a:schemeClr val="bg1"/>
                          </a:solidFill>
                        </a:rPr>
                        <a:t>NO</a:t>
                      </a:r>
                      <a:endParaRPr lang="en-US" sz="1800" b="1" dirty="0">
                        <a:solidFill>
                          <a:schemeClr val="bg1"/>
                        </a:solidFill>
                      </a:endParaRPr>
                    </a:p>
                  </a:txBody>
                  <a:tcPr marT="45724" marB="45724" anchor="ctr">
                    <a:solidFill>
                      <a:srgbClr val="002060"/>
                    </a:solidFill>
                  </a:tcPr>
                </a:tc>
                <a:tc rowSpan="2">
                  <a:txBody>
                    <a:bodyPr/>
                    <a:lstStyle/>
                    <a:p>
                      <a:pPr algn="ctr"/>
                      <a:r>
                        <a:rPr lang="en-US" sz="1800" b="1" dirty="0" smtClean="0">
                          <a:solidFill>
                            <a:schemeClr val="bg1"/>
                          </a:solidFill>
                        </a:rPr>
                        <a:t>JABATAN AKADEMIK DOSEN</a:t>
                      </a:r>
                      <a:endParaRPr lang="en-US" sz="1800" b="1" dirty="0">
                        <a:solidFill>
                          <a:schemeClr val="bg1"/>
                        </a:solidFill>
                      </a:endParaRPr>
                    </a:p>
                  </a:txBody>
                  <a:tcPr marT="45724" marB="45724" anchor="ctr">
                    <a:solidFill>
                      <a:srgbClr val="002060"/>
                    </a:solidFill>
                  </a:tcPr>
                </a:tc>
                <a:tc rowSpan="2">
                  <a:txBody>
                    <a:bodyPr/>
                    <a:lstStyle/>
                    <a:p>
                      <a:pPr algn="ctr"/>
                      <a:r>
                        <a:rPr lang="en-US" sz="1600" b="1" dirty="0" smtClean="0">
                          <a:solidFill>
                            <a:schemeClr val="bg1"/>
                          </a:solidFill>
                        </a:rPr>
                        <a:t>KUALIFIKASI AKADEMIK</a:t>
                      </a:r>
                      <a:endParaRPr lang="en-US" sz="1600" b="1" dirty="0">
                        <a:solidFill>
                          <a:schemeClr val="bg1"/>
                        </a:solidFill>
                      </a:endParaRPr>
                    </a:p>
                  </a:txBody>
                  <a:tcPr marT="45724" marB="45724" anchor="ctr">
                    <a:solidFill>
                      <a:srgbClr val="002060"/>
                    </a:solidFill>
                  </a:tcPr>
                </a:tc>
                <a:tc gridSpan="3">
                  <a:txBody>
                    <a:bodyPr/>
                    <a:lstStyle/>
                    <a:p>
                      <a:pPr algn="ctr"/>
                      <a:r>
                        <a:rPr lang="en-US" sz="1800" b="1" dirty="0" smtClean="0">
                          <a:solidFill>
                            <a:schemeClr val="bg1"/>
                          </a:solidFill>
                        </a:rPr>
                        <a:t>PROGRAM STUDI</a:t>
                      </a:r>
                      <a:endParaRPr lang="en-US" sz="1800" b="1" dirty="0">
                        <a:solidFill>
                          <a:schemeClr val="bg1"/>
                        </a:solidFill>
                      </a:endParaRPr>
                    </a:p>
                  </a:txBody>
                  <a:tcPr marT="45724" marB="45724" anchor="ctr">
                    <a:solidFill>
                      <a:srgbClr val="002060"/>
                    </a:solidFill>
                  </a:tcPr>
                </a:tc>
                <a:tc hMerge="1">
                  <a:txBody>
                    <a:bodyPr/>
                    <a:lstStyle/>
                    <a:p>
                      <a:endParaRPr lang="en-US" dirty="0"/>
                    </a:p>
                  </a:txBody>
                  <a:tcPr/>
                </a:tc>
                <a:tc hMerge="1">
                  <a:txBody>
                    <a:bodyPr/>
                    <a:lstStyle/>
                    <a:p>
                      <a:endParaRPr lang="en-US" dirty="0"/>
                    </a:p>
                  </a:txBody>
                  <a:tcPr/>
                </a:tc>
              </a:tr>
              <a:tr h="449812">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pPr algn="ctr"/>
                      <a:r>
                        <a:rPr lang="en-US" sz="1600" b="1" dirty="0" smtClean="0">
                          <a:solidFill>
                            <a:schemeClr val="bg1"/>
                          </a:solidFill>
                        </a:rPr>
                        <a:t>Diploma/</a:t>
                      </a:r>
                      <a:endParaRPr lang="id-ID" sz="1600" b="1" dirty="0" smtClean="0">
                        <a:solidFill>
                          <a:schemeClr val="bg1"/>
                        </a:solidFill>
                      </a:endParaRPr>
                    </a:p>
                    <a:p>
                      <a:pPr algn="ctr"/>
                      <a:r>
                        <a:rPr lang="en-US" sz="1600" b="1" dirty="0" err="1" smtClean="0">
                          <a:solidFill>
                            <a:schemeClr val="bg1"/>
                          </a:solidFill>
                        </a:rPr>
                        <a:t>Sarjana</a:t>
                      </a:r>
                      <a:endParaRPr lang="en-US" sz="1600" b="1" dirty="0">
                        <a:solidFill>
                          <a:schemeClr val="bg1"/>
                        </a:solidFill>
                      </a:endParaRPr>
                    </a:p>
                  </a:txBody>
                  <a:tcPr marT="45724" marB="45724" anchor="ctr">
                    <a:solidFill>
                      <a:srgbClr val="002060"/>
                    </a:solidFill>
                  </a:tcPr>
                </a:tc>
                <a:tc>
                  <a:txBody>
                    <a:bodyPr/>
                    <a:lstStyle/>
                    <a:p>
                      <a:pPr algn="ctr"/>
                      <a:r>
                        <a:rPr lang="en-US" sz="1800" b="1" dirty="0" smtClean="0">
                          <a:solidFill>
                            <a:schemeClr val="bg1"/>
                          </a:solidFill>
                        </a:rPr>
                        <a:t>Magister</a:t>
                      </a:r>
                      <a:endParaRPr lang="en-US" sz="1800" b="1" dirty="0">
                        <a:solidFill>
                          <a:schemeClr val="bg1"/>
                        </a:solidFill>
                      </a:endParaRPr>
                    </a:p>
                  </a:txBody>
                  <a:tcPr marT="45724" marB="45724" anchor="ctr">
                    <a:solidFill>
                      <a:srgbClr val="002060"/>
                    </a:solidFill>
                  </a:tcPr>
                </a:tc>
                <a:tc>
                  <a:txBody>
                    <a:bodyPr/>
                    <a:lstStyle/>
                    <a:p>
                      <a:pPr algn="ctr"/>
                      <a:r>
                        <a:rPr lang="en-US" sz="1800" b="1" dirty="0" err="1" smtClean="0">
                          <a:solidFill>
                            <a:schemeClr val="bg1"/>
                          </a:solidFill>
                        </a:rPr>
                        <a:t>Doktor</a:t>
                      </a:r>
                      <a:endParaRPr lang="en-US" sz="1800" b="1" dirty="0">
                        <a:solidFill>
                          <a:schemeClr val="bg1"/>
                        </a:solidFill>
                      </a:endParaRPr>
                    </a:p>
                  </a:txBody>
                  <a:tcPr marT="45724" marB="45724" anchor="ctr">
                    <a:solidFill>
                      <a:srgbClr val="002060"/>
                    </a:solidFill>
                  </a:tcPr>
                </a:tc>
              </a:tr>
              <a:tr h="365793">
                <a:tc rowSpan="2">
                  <a:txBody>
                    <a:bodyPr/>
                    <a:lstStyle/>
                    <a:p>
                      <a:r>
                        <a:rPr lang="en-US" sz="1800" dirty="0" smtClean="0"/>
                        <a:t>1</a:t>
                      </a:r>
                      <a:endParaRPr lang="en-US" sz="1800" dirty="0"/>
                    </a:p>
                  </a:txBody>
                  <a:tcPr marT="45724" marB="45724"/>
                </a:tc>
                <a:tc rowSpan="2">
                  <a:txBody>
                    <a:bodyPr/>
                    <a:lstStyle/>
                    <a:p>
                      <a:r>
                        <a:rPr lang="en-US" sz="1800" dirty="0" err="1" smtClean="0"/>
                        <a:t>Asisten</a:t>
                      </a:r>
                      <a:r>
                        <a:rPr lang="en-US" sz="1800" baseline="0" dirty="0" smtClean="0"/>
                        <a:t> </a:t>
                      </a:r>
                      <a:r>
                        <a:rPr lang="en-US" sz="1800" baseline="0" dirty="0" err="1" smtClean="0"/>
                        <a:t>Ahli</a:t>
                      </a:r>
                      <a:endParaRPr lang="en-US" sz="1800" dirty="0"/>
                    </a:p>
                  </a:txBody>
                  <a:tcPr marT="45724" marB="45724"/>
                </a:tc>
                <a:tc>
                  <a:txBody>
                    <a:bodyPr/>
                    <a:lstStyle/>
                    <a:p>
                      <a:pPr algn="ctr"/>
                      <a:r>
                        <a:rPr lang="en-US" sz="1800" dirty="0" smtClean="0"/>
                        <a:t>Magister</a:t>
                      </a:r>
                      <a:endParaRPr lang="en-US" sz="1800" dirty="0"/>
                    </a:p>
                  </a:txBody>
                  <a:tcPr marT="45724" marB="45724"/>
                </a:tc>
                <a:tc>
                  <a:txBody>
                    <a:bodyPr/>
                    <a:lstStyle/>
                    <a:p>
                      <a:pPr algn="ctr"/>
                      <a:r>
                        <a:rPr lang="en-US" sz="1800" dirty="0" smtClean="0"/>
                        <a:t>M</a:t>
                      </a:r>
                      <a:endParaRPr lang="en-US" sz="1800" dirty="0"/>
                    </a:p>
                  </a:txBody>
                  <a:tcPr marT="45724" marB="45724"/>
                </a:tc>
                <a:tc>
                  <a:txBody>
                    <a:bodyPr/>
                    <a:lstStyle/>
                    <a:p>
                      <a:pPr algn="ctr"/>
                      <a:r>
                        <a:rPr lang="en-US" sz="1800" dirty="0" smtClean="0"/>
                        <a:t>-</a:t>
                      </a:r>
                      <a:endParaRPr lang="en-US" sz="1800" dirty="0"/>
                    </a:p>
                  </a:txBody>
                  <a:tcPr marT="45724" marB="45724"/>
                </a:tc>
                <a:tc>
                  <a:txBody>
                    <a:bodyPr/>
                    <a:lstStyle/>
                    <a:p>
                      <a:pPr algn="ctr"/>
                      <a:r>
                        <a:rPr lang="en-US" sz="1800" dirty="0" smtClean="0"/>
                        <a:t>-</a:t>
                      </a:r>
                      <a:endParaRPr lang="en-US" sz="1800" dirty="0"/>
                    </a:p>
                  </a:txBody>
                  <a:tcPr marT="45724" marB="45724"/>
                </a:tc>
              </a:tr>
              <a:tr h="365793">
                <a:tc vMerge="1">
                  <a:txBody>
                    <a:bodyPr/>
                    <a:lstStyle/>
                    <a:p>
                      <a:endParaRPr lang="en-US" dirty="0"/>
                    </a:p>
                  </a:txBody>
                  <a:tcPr/>
                </a:tc>
                <a:tc vMerge="1">
                  <a:txBody>
                    <a:bodyPr/>
                    <a:lstStyle/>
                    <a:p>
                      <a:endParaRPr lang="en-US" dirty="0"/>
                    </a:p>
                  </a:txBody>
                  <a:tcPr/>
                </a:tc>
                <a:tc>
                  <a:txBody>
                    <a:bodyPr/>
                    <a:lstStyle/>
                    <a:p>
                      <a:pPr algn="ctr"/>
                      <a:r>
                        <a:rPr lang="en-US" sz="1800" dirty="0" err="1" smtClean="0"/>
                        <a:t>Doktor</a:t>
                      </a:r>
                      <a:endParaRPr lang="en-US" sz="1800" dirty="0"/>
                    </a:p>
                  </a:txBody>
                  <a:tcPr marT="45724" marB="45724"/>
                </a:tc>
                <a:tc>
                  <a:txBody>
                    <a:bodyPr/>
                    <a:lstStyle/>
                    <a:p>
                      <a:pPr algn="ctr"/>
                      <a:r>
                        <a:rPr lang="en-US" sz="1800" dirty="0" smtClean="0"/>
                        <a:t>M</a:t>
                      </a:r>
                      <a:endParaRPr lang="en-US" sz="1800" dirty="0"/>
                    </a:p>
                  </a:txBody>
                  <a:tcPr marT="45724" marB="45724"/>
                </a:tc>
                <a:tc>
                  <a:txBody>
                    <a:bodyPr/>
                    <a:lstStyle/>
                    <a:p>
                      <a:pPr algn="ctr"/>
                      <a:r>
                        <a:rPr lang="en-US" sz="1800" dirty="0" smtClean="0"/>
                        <a:t>B</a:t>
                      </a:r>
                      <a:endParaRPr lang="en-US" sz="1800" dirty="0"/>
                    </a:p>
                  </a:txBody>
                  <a:tcPr marT="45724" marB="45724"/>
                </a:tc>
                <a:tc>
                  <a:txBody>
                    <a:bodyPr/>
                    <a:lstStyle/>
                    <a:p>
                      <a:pPr algn="ctr"/>
                      <a:r>
                        <a:rPr lang="en-US" sz="1800" dirty="0" smtClean="0"/>
                        <a:t>B</a:t>
                      </a:r>
                      <a:endParaRPr lang="en-US" sz="1800" dirty="0"/>
                    </a:p>
                  </a:txBody>
                  <a:tcPr marT="45724" marB="45724"/>
                </a:tc>
              </a:tr>
              <a:tr h="365793">
                <a:tc rowSpan="2">
                  <a:txBody>
                    <a:bodyPr/>
                    <a:lstStyle/>
                    <a:p>
                      <a:r>
                        <a:rPr lang="en-US" sz="1800" dirty="0" smtClean="0"/>
                        <a:t>2</a:t>
                      </a:r>
                      <a:endParaRPr lang="en-US" sz="1800" dirty="0"/>
                    </a:p>
                  </a:txBody>
                  <a:tcPr marT="45724" marB="45724"/>
                </a:tc>
                <a:tc rowSpan="2">
                  <a:txBody>
                    <a:bodyPr/>
                    <a:lstStyle/>
                    <a:p>
                      <a:r>
                        <a:rPr lang="en-US" sz="1800" dirty="0" err="1" smtClean="0"/>
                        <a:t>Lektor</a:t>
                      </a:r>
                      <a:endParaRPr lang="en-US" sz="1800" dirty="0"/>
                    </a:p>
                  </a:txBody>
                  <a:tcPr marT="45724" marB="45724"/>
                </a:tc>
                <a:tc>
                  <a:txBody>
                    <a:bodyPr/>
                    <a:lstStyle/>
                    <a:p>
                      <a:pPr algn="ctr"/>
                      <a:r>
                        <a:rPr lang="en-US" sz="1800" dirty="0" smtClean="0"/>
                        <a:t>Magister</a:t>
                      </a:r>
                      <a:endParaRPr lang="en-US" sz="1800" dirty="0"/>
                    </a:p>
                  </a:txBody>
                  <a:tcPr marT="45724" marB="45724"/>
                </a:tc>
                <a:tc>
                  <a:txBody>
                    <a:bodyPr/>
                    <a:lstStyle/>
                    <a:p>
                      <a:pPr algn="ctr"/>
                      <a:r>
                        <a:rPr lang="en-US" sz="1800" dirty="0" smtClean="0"/>
                        <a:t>M</a:t>
                      </a:r>
                      <a:endParaRPr lang="en-US" sz="1800" dirty="0"/>
                    </a:p>
                  </a:txBody>
                  <a:tcPr marT="45724" marB="45724"/>
                </a:tc>
                <a:tc>
                  <a:txBody>
                    <a:bodyPr/>
                    <a:lstStyle/>
                    <a:p>
                      <a:pPr algn="ctr"/>
                      <a:r>
                        <a:rPr lang="en-US" sz="1800" dirty="0" smtClean="0"/>
                        <a:t>-</a:t>
                      </a:r>
                      <a:endParaRPr lang="en-US" sz="1800" dirty="0"/>
                    </a:p>
                  </a:txBody>
                  <a:tcPr marT="45724" marB="45724"/>
                </a:tc>
                <a:tc>
                  <a:txBody>
                    <a:bodyPr/>
                    <a:lstStyle/>
                    <a:p>
                      <a:pPr algn="ctr"/>
                      <a:r>
                        <a:rPr lang="en-US" sz="1800" dirty="0" smtClean="0"/>
                        <a:t>-</a:t>
                      </a:r>
                      <a:endParaRPr lang="en-US" sz="1800" dirty="0"/>
                    </a:p>
                  </a:txBody>
                  <a:tcPr marT="45724" marB="45724"/>
                </a:tc>
              </a:tr>
              <a:tr h="365793">
                <a:tc vMerge="1">
                  <a:txBody>
                    <a:bodyPr/>
                    <a:lstStyle/>
                    <a:p>
                      <a:endParaRPr lang="en-US" dirty="0"/>
                    </a:p>
                  </a:txBody>
                  <a:tcPr/>
                </a:tc>
                <a:tc vMerge="1">
                  <a:txBody>
                    <a:bodyPr/>
                    <a:lstStyle/>
                    <a:p>
                      <a:endParaRPr lang="en-US" dirty="0"/>
                    </a:p>
                  </a:txBody>
                  <a:tcPr/>
                </a:tc>
                <a:tc>
                  <a:txBody>
                    <a:bodyPr/>
                    <a:lstStyle/>
                    <a:p>
                      <a:pPr algn="ctr"/>
                      <a:r>
                        <a:rPr lang="en-US" sz="1800" dirty="0" err="1" smtClean="0"/>
                        <a:t>Doktor</a:t>
                      </a:r>
                      <a:endParaRPr lang="en-US" sz="1800" dirty="0"/>
                    </a:p>
                  </a:txBody>
                  <a:tcPr marT="45724" marB="45724"/>
                </a:tc>
                <a:tc>
                  <a:txBody>
                    <a:bodyPr/>
                    <a:lstStyle/>
                    <a:p>
                      <a:pPr algn="ctr"/>
                      <a:r>
                        <a:rPr lang="en-US" sz="1800" dirty="0" smtClean="0"/>
                        <a:t>M</a:t>
                      </a:r>
                      <a:endParaRPr lang="en-US" sz="1800" dirty="0"/>
                    </a:p>
                  </a:txBody>
                  <a:tcPr marT="45724" marB="45724"/>
                </a:tc>
                <a:tc>
                  <a:txBody>
                    <a:bodyPr/>
                    <a:lstStyle/>
                    <a:p>
                      <a:pPr algn="ctr"/>
                      <a:r>
                        <a:rPr lang="en-US" sz="1800" dirty="0" smtClean="0"/>
                        <a:t>M</a:t>
                      </a:r>
                      <a:endParaRPr lang="en-US" sz="1800" dirty="0"/>
                    </a:p>
                  </a:txBody>
                  <a:tcPr marT="45724" marB="45724"/>
                </a:tc>
                <a:tc>
                  <a:txBody>
                    <a:bodyPr/>
                    <a:lstStyle/>
                    <a:p>
                      <a:pPr algn="ctr"/>
                      <a:r>
                        <a:rPr lang="en-US" sz="1800" dirty="0" smtClean="0"/>
                        <a:t>B</a:t>
                      </a:r>
                      <a:endParaRPr lang="en-US" sz="1800" dirty="0"/>
                    </a:p>
                  </a:txBody>
                  <a:tcPr marT="45724" marB="45724"/>
                </a:tc>
              </a:tr>
              <a:tr h="365793">
                <a:tc rowSpan="2">
                  <a:txBody>
                    <a:bodyPr/>
                    <a:lstStyle/>
                    <a:p>
                      <a:r>
                        <a:rPr lang="en-US" sz="1800" dirty="0" smtClean="0"/>
                        <a:t>3</a:t>
                      </a:r>
                      <a:endParaRPr lang="en-US" sz="1800" dirty="0"/>
                    </a:p>
                  </a:txBody>
                  <a:tcPr marT="45724" marB="45724"/>
                </a:tc>
                <a:tc rowSpan="2">
                  <a:txBody>
                    <a:bodyPr/>
                    <a:lstStyle/>
                    <a:p>
                      <a:r>
                        <a:rPr lang="en-US" sz="1800" dirty="0" err="1" smtClean="0"/>
                        <a:t>Lektor</a:t>
                      </a:r>
                      <a:r>
                        <a:rPr lang="en-US" sz="1800" dirty="0" smtClean="0"/>
                        <a:t> </a:t>
                      </a:r>
                      <a:r>
                        <a:rPr lang="en-US" sz="1800" dirty="0" err="1" smtClean="0"/>
                        <a:t>Kepala</a:t>
                      </a:r>
                      <a:endParaRPr lang="en-US" sz="1800" dirty="0"/>
                    </a:p>
                  </a:txBody>
                  <a:tcPr marT="45724" marB="45724"/>
                </a:tc>
                <a:tc>
                  <a:txBody>
                    <a:bodyPr/>
                    <a:lstStyle/>
                    <a:p>
                      <a:pPr algn="ctr"/>
                      <a:r>
                        <a:rPr lang="en-US" sz="1800" dirty="0" smtClean="0"/>
                        <a:t>Magister</a:t>
                      </a:r>
                      <a:endParaRPr lang="en-US" sz="1800" dirty="0"/>
                    </a:p>
                  </a:txBody>
                  <a:tcPr marT="45724" marB="45724">
                    <a:solidFill>
                      <a:srgbClr val="FFFF00"/>
                    </a:solidFill>
                  </a:tcPr>
                </a:tc>
                <a:tc>
                  <a:txBody>
                    <a:bodyPr/>
                    <a:lstStyle/>
                    <a:p>
                      <a:pPr algn="ctr"/>
                      <a:r>
                        <a:rPr lang="en-US" sz="1800" dirty="0" smtClean="0"/>
                        <a:t>M</a:t>
                      </a:r>
                      <a:endParaRPr lang="en-US" sz="1800" dirty="0"/>
                    </a:p>
                  </a:txBody>
                  <a:tcPr marT="45724" marB="45724">
                    <a:solidFill>
                      <a:schemeClr val="bg1"/>
                    </a:solidFill>
                  </a:tcPr>
                </a:tc>
                <a:tc>
                  <a:txBody>
                    <a:bodyPr/>
                    <a:lstStyle/>
                    <a:p>
                      <a:pPr algn="ctr"/>
                      <a:r>
                        <a:rPr lang="en-US" sz="1800" dirty="0" smtClean="0"/>
                        <a:t>M</a:t>
                      </a:r>
                      <a:endParaRPr lang="en-US" sz="1800" dirty="0"/>
                    </a:p>
                  </a:txBody>
                  <a:tcPr marT="45724" marB="45724">
                    <a:solidFill>
                      <a:srgbClr val="FFFF00"/>
                    </a:solidFill>
                  </a:tcPr>
                </a:tc>
                <a:tc>
                  <a:txBody>
                    <a:bodyPr/>
                    <a:lstStyle/>
                    <a:p>
                      <a:pPr algn="ctr"/>
                      <a:r>
                        <a:rPr lang="en-US" sz="1800" dirty="0" smtClean="0"/>
                        <a:t>B</a:t>
                      </a:r>
                      <a:endParaRPr lang="en-US" sz="1800" dirty="0"/>
                    </a:p>
                  </a:txBody>
                  <a:tcPr marT="45724" marB="45724">
                    <a:solidFill>
                      <a:srgbClr val="FFFF00"/>
                    </a:solidFill>
                  </a:tcPr>
                </a:tc>
              </a:tr>
              <a:tr h="365793">
                <a:tc vMerge="1">
                  <a:txBody>
                    <a:bodyPr/>
                    <a:lstStyle/>
                    <a:p>
                      <a:endParaRPr lang="en-US" dirty="0"/>
                    </a:p>
                  </a:txBody>
                  <a:tcPr/>
                </a:tc>
                <a:tc vMerge="1">
                  <a:txBody>
                    <a:bodyPr/>
                    <a:lstStyle/>
                    <a:p>
                      <a:endParaRPr lang="en-US" dirty="0"/>
                    </a:p>
                  </a:txBody>
                  <a:tcPr/>
                </a:tc>
                <a:tc>
                  <a:txBody>
                    <a:bodyPr/>
                    <a:lstStyle/>
                    <a:p>
                      <a:pPr algn="ctr"/>
                      <a:r>
                        <a:rPr lang="en-US" sz="1800" dirty="0" err="1" smtClean="0"/>
                        <a:t>Doktor</a:t>
                      </a:r>
                      <a:endParaRPr lang="en-US" sz="1800" dirty="0"/>
                    </a:p>
                  </a:txBody>
                  <a:tcPr marT="45724" marB="45724"/>
                </a:tc>
                <a:tc>
                  <a:txBody>
                    <a:bodyPr/>
                    <a:lstStyle/>
                    <a:p>
                      <a:pPr algn="ctr"/>
                      <a:r>
                        <a:rPr lang="en-US" sz="1800" dirty="0" smtClean="0"/>
                        <a:t>M</a:t>
                      </a:r>
                      <a:endParaRPr lang="en-US" sz="1800" dirty="0"/>
                    </a:p>
                  </a:txBody>
                  <a:tcPr marT="45724" marB="45724"/>
                </a:tc>
                <a:tc>
                  <a:txBody>
                    <a:bodyPr/>
                    <a:lstStyle/>
                    <a:p>
                      <a:pPr algn="ctr"/>
                      <a:r>
                        <a:rPr lang="en-US" sz="1800" dirty="0" smtClean="0"/>
                        <a:t>M</a:t>
                      </a:r>
                      <a:endParaRPr lang="en-US" sz="1800" dirty="0"/>
                    </a:p>
                  </a:txBody>
                  <a:tcPr marT="45724" marB="45724"/>
                </a:tc>
                <a:tc>
                  <a:txBody>
                    <a:bodyPr/>
                    <a:lstStyle/>
                    <a:p>
                      <a:pPr algn="ctr"/>
                      <a:r>
                        <a:rPr lang="en-US" sz="1800" dirty="0" smtClean="0"/>
                        <a:t>M</a:t>
                      </a:r>
                      <a:endParaRPr lang="en-US" sz="1800" dirty="0"/>
                    </a:p>
                  </a:txBody>
                  <a:tcPr marT="45724" marB="45724"/>
                </a:tc>
              </a:tr>
              <a:tr h="365793">
                <a:tc>
                  <a:txBody>
                    <a:bodyPr/>
                    <a:lstStyle/>
                    <a:p>
                      <a:r>
                        <a:rPr lang="en-US" sz="1800" dirty="0" smtClean="0"/>
                        <a:t>4</a:t>
                      </a:r>
                      <a:endParaRPr lang="en-US" sz="1800" dirty="0"/>
                    </a:p>
                  </a:txBody>
                  <a:tcPr marT="45724" marB="45724"/>
                </a:tc>
                <a:tc>
                  <a:txBody>
                    <a:bodyPr/>
                    <a:lstStyle/>
                    <a:p>
                      <a:r>
                        <a:rPr lang="en-US" sz="1800" dirty="0" err="1" smtClean="0"/>
                        <a:t>Profesor</a:t>
                      </a:r>
                      <a:endParaRPr lang="en-US" sz="1800" dirty="0"/>
                    </a:p>
                  </a:txBody>
                  <a:tcPr marT="45724" marB="45724"/>
                </a:tc>
                <a:tc>
                  <a:txBody>
                    <a:bodyPr/>
                    <a:lstStyle/>
                    <a:p>
                      <a:pPr algn="ctr"/>
                      <a:r>
                        <a:rPr lang="en-US" sz="1800" dirty="0" err="1" smtClean="0"/>
                        <a:t>Doktor</a:t>
                      </a:r>
                      <a:endParaRPr lang="en-US" sz="1800" dirty="0"/>
                    </a:p>
                  </a:txBody>
                  <a:tcPr marT="45724" marB="45724"/>
                </a:tc>
                <a:tc>
                  <a:txBody>
                    <a:bodyPr/>
                    <a:lstStyle/>
                    <a:p>
                      <a:pPr algn="ctr"/>
                      <a:r>
                        <a:rPr lang="en-US" sz="1800" dirty="0" smtClean="0"/>
                        <a:t>M</a:t>
                      </a:r>
                      <a:endParaRPr lang="en-US" sz="1800" dirty="0"/>
                    </a:p>
                  </a:txBody>
                  <a:tcPr marT="45724" marB="45724"/>
                </a:tc>
                <a:tc>
                  <a:txBody>
                    <a:bodyPr/>
                    <a:lstStyle/>
                    <a:p>
                      <a:pPr algn="ctr"/>
                      <a:r>
                        <a:rPr lang="en-US" sz="1800" dirty="0" smtClean="0"/>
                        <a:t>M</a:t>
                      </a:r>
                      <a:endParaRPr lang="en-US" sz="1800" dirty="0"/>
                    </a:p>
                  </a:txBody>
                  <a:tcPr marT="45724" marB="45724"/>
                </a:tc>
                <a:tc>
                  <a:txBody>
                    <a:bodyPr/>
                    <a:lstStyle/>
                    <a:p>
                      <a:pPr algn="ctr"/>
                      <a:r>
                        <a:rPr lang="en-US" sz="1800" dirty="0" smtClean="0"/>
                        <a:t>M</a:t>
                      </a:r>
                      <a:endParaRPr lang="en-US" sz="1800" dirty="0"/>
                    </a:p>
                  </a:txBody>
                  <a:tcPr marT="45724" marB="45724"/>
                </a:tc>
              </a:tr>
            </a:tbl>
          </a:graphicData>
        </a:graphic>
      </p:graphicFrame>
      <p:sp>
        <p:nvSpPr>
          <p:cNvPr id="7" name="Title 1"/>
          <p:cNvSpPr txBox="1">
            <a:spLocks/>
          </p:cNvSpPr>
          <p:nvPr/>
        </p:nvSpPr>
        <p:spPr bwMode="auto">
          <a:xfrm>
            <a:off x="76200" y="650900"/>
            <a:ext cx="9097526" cy="654050"/>
          </a:xfrm>
          <a:prstGeom prst="rect">
            <a:avLst/>
          </a:prstGeom>
          <a:noFill/>
          <a:ln w="9525">
            <a:noFill/>
            <a:miter lim="800000"/>
            <a:headEnd/>
            <a:tailEnd/>
          </a:ln>
        </p:spPr>
        <p:txBody>
          <a:bodyPr anchor="ctr"/>
          <a:lstStyle/>
          <a:p>
            <a:pPr algn="ctr" eaLnBrk="1" hangingPunct="1"/>
            <a:r>
              <a:rPr lang="en-US" altLang="en-US" sz="2100" b="1" dirty="0">
                <a:solidFill>
                  <a:srgbClr val="7030A0"/>
                </a:solidFill>
              </a:rPr>
              <a:t>LAMPIRAN V. </a:t>
            </a:r>
            <a:r>
              <a:rPr lang="id-ID" altLang="en-US" sz="2100" b="1" dirty="0">
                <a:solidFill>
                  <a:srgbClr val="7030A0"/>
                </a:solidFill>
              </a:rPr>
              <a:t>TUGAS, WEWENANG DAN TANGGUNG JAWAB</a:t>
            </a:r>
            <a:r>
              <a:rPr lang="en-US" altLang="en-US" sz="2100" b="1" dirty="0">
                <a:solidFill>
                  <a:srgbClr val="7030A0"/>
                </a:solidFill>
              </a:rPr>
              <a:t> MENGAJAR </a:t>
            </a:r>
            <a:r>
              <a:rPr lang="en-US" altLang="en-US" sz="2100" b="1" dirty="0" smtClean="0">
                <a:solidFill>
                  <a:srgbClr val="7030A0"/>
                </a:solidFill>
              </a:rPr>
              <a:t>P</a:t>
            </a:r>
            <a:r>
              <a:rPr lang="id-ID" altLang="en-US" sz="2100" b="1" dirty="0" smtClean="0">
                <a:solidFill>
                  <a:srgbClr val="7030A0"/>
                </a:solidFill>
              </a:rPr>
              <a:t>ROGRAM </a:t>
            </a:r>
            <a:r>
              <a:rPr lang="en-US" altLang="en-US" sz="2100" b="1" dirty="0" smtClean="0">
                <a:solidFill>
                  <a:srgbClr val="7030A0"/>
                </a:solidFill>
              </a:rPr>
              <a:t>S</a:t>
            </a:r>
            <a:r>
              <a:rPr lang="id-ID" altLang="en-US" sz="2100" b="1" dirty="0" smtClean="0">
                <a:solidFill>
                  <a:srgbClr val="7030A0"/>
                </a:solidFill>
              </a:rPr>
              <a:t>TUDI</a:t>
            </a:r>
            <a:endParaRPr lang="en-US" altLang="en-US" sz="2100" b="1" dirty="0">
              <a:solidFill>
                <a:srgbClr val="7030A0"/>
              </a:solidFill>
            </a:endParaRPr>
          </a:p>
        </p:txBody>
      </p:sp>
    </p:spTree>
  </p:cSld>
  <p:clrMapOvr>
    <a:masterClrMapping/>
  </p:clrMapOvr>
  <p:transition>
    <p:dissolve/>
    <p:sndAc>
      <p:stSnd>
        <p:snd r:embed="rId2" name="drumroll.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28596" y="2165643"/>
          <a:ext cx="8286808" cy="4406629"/>
        </p:xfrm>
        <a:graphic>
          <a:graphicData uri="http://schemas.openxmlformats.org/drawingml/2006/table">
            <a:tbl>
              <a:tblPr firstRow="1" firstCol="1" bandRow="1">
                <a:tableStyleId>{5C22544A-7EE6-4342-B048-85BDC9FD1C3A}</a:tableStyleId>
              </a:tblPr>
              <a:tblGrid>
                <a:gridCol w="667449"/>
                <a:gridCol w="2127140"/>
                <a:gridCol w="1466993"/>
                <a:gridCol w="1393644"/>
                <a:gridCol w="242432"/>
                <a:gridCol w="1077862"/>
                <a:gridCol w="406596"/>
                <a:gridCol w="316113"/>
                <a:gridCol w="414366"/>
                <a:gridCol w="174213"/>
              </a:tblGrid>
              <a:tr h="337423">
                <a:tc rowSpan="2">
                  <a:txBody>
                    <a:bodyPr/>
                    <a:lstStyle/>
                    <a:p>
                      <a:pPr marL="0" marR="0" algn="ctr">
                        <a:lnSpc>
                          <a:spcPct val="100000"/>
                        </a:lnSpc>
                        <a:spcBef>
                          <a:spcPts val="0"/>
                        </a:spcBef>
                        <a:spcAft>
                          <a:spcPts val="0"/>
                        </a:spcAft>
                      </a:pPr>
                      <a:r>
                        <a:rPr lang="id-ID" sz="1800" b="1" dirty="0">
                          <a:solidFill>
                            <a:schemeClr val="bg1"/>
                          </a:solidFill>
                          <a:effectLst/>
                          <a:latin typeface="+mj-lt"/>
                          <a:ea typeface="Arial Unicode MS" panose="020B0604020202020204" pitchFamily="34" charset="-128"/>
                          <a:cs typeface="Arial Unicode MS" panose="020B0604020202020204" pitchFamily="34" charset="-128"/>
                        </a:rPr>
                        <a:t>NO</a:t>
                      </a:r>
                      <a:endParaRPr lang="en-US" sz="1800" b="1" dirty="0">
                        <a:solidFill>
                          <a:schemeClr val="bg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rgbClr val="002060"/>
                    </a:solidFill>
                  </a:tcPr>
                </a:tc>
                <a:tc rowSpan="2">
                  <a:txBody>
                    <a:bodyPr/>
                    <a:lstStyle/>
                    <a:p>
                      <a:pPr marL="0" marR="0" algn="ctr">
                        <a:lnSpc>
                          <a:spcPct val="100000"/>
                        </a:lnSpc>
                        <a:spcBef>
                          <a:spcPts val="0"/>
                        </a:spcBef>
                        <a:spcAft>
                          <a:spcPts val="0"/>
                        </a:spcAft>
                      </a:pPr>
                      <a:r>
                        <a:rPr lang="id-ID" sz="1800" b="1" dirty="0">
                          <a:solidFill>
                            <a:schemeClr val="bg1"/>
                          </a:solidFill>
                          <a:effectLst/>
                          <a:latin typeface="+mj-lt"/>
                          <a:ea typeface="Arial Unicode MS" panose="020B0604020202020204" pitchFamily="34" charset="-128"/>
                          <a:cs typeface="Arial Unicode MS" panose="020B0604020202020204" pitchFamily="34" charset="-128"/>
                        </a:rPr>
                        <a:t>JABATAN </a:t>
                      </a:r>
                      <a:r>
                        <a:rPr lang="id-ID" sz="1800" b="1" dirty="0" smtClean="0">
                          <a:solidFill>
                            <a:schemeClr val="bg1"/>
                          </a:solidFill>
                          <a:effectLst/>
                          <a:latin typeface="+mj-lt"/>
                          <a:ea typeface="Arial Unicode MS" panose="020B0604020202020204" pitchFamily="34" charset="-128"/>
                          <a:cs typeface="Arial Unicode MS" panose="020B0604020202020204" pitchFamily="34" charset="-128"/>
                        </a:rPr>
                        <a:t>KADEMIK </a:t>
                      </a:r>
                      <a:r>
                        <a:rPr lang="id-ID" sz="1800" b="1" dirty="0">
                          <a:solidFill>
                            <a:schemeClr val="bg1"/>
                          </a:solidFill>
                          <a:effectLst/>
                          <a:latin typeface="+mj-lt"/>
                          <a:ea typeface="Arial Unicode MS" panose="020B0604020202020204" pitchFamily="34" charset="-128"/>
                          <a:cs typeface="Arial Unicode MS" panose="020B0604020202020204" pitchFamily="34" charset="-128"/>
                        </a:rPr>
                        <a:t>DOSEN</a:t>
                      </a:r>
                      <a:endParaRPr lang="en-US" sz="1800" b="1" dirty="0">
                        <a:solidFill>
                          <a:schemeClr val="bg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rgbClr val="002060"/>
                    </a:solidFill>
                  </a:tcPr>
                </a:tc>
                <a:tc rowSpan="2">
                  <a:txBody>
                    <a:bodyPr/>
                    <a:lstStyle/>
                    <a:p>
                      <a:pPr marL="0" marR="0" algn="ctr">
                        <a:lnSpc>
                          <a:spcPct val="100000"/>
                        </a:lnSpc>
                        <a:spcBef>
                          <a:spcPts val="0"/>
                        </a:spcBef>
                        <a:spcAft>
                          <a:spcPts val="0"/>
                        </a:spcAft>
                      </a:pPr>
                      <a:r>
                        <a:rPr lang="id-ID" sz="1800" b="1" dirty="0">
                          <a:solidFill>
                            <a:schemeClr val="bg1"/>
                          </a:solidFill>
                          <a:effectLst/>
                          <a:latin typeface="+mj-lt"/>
                          <a:ea typeface="Arial Unicode MS" panose="020B0604020202020204" pitchFamily="34" charset="-128"/>
                          <a:cs typeface="Arial Unicode MS" panose="020B0604020202020204" pitchFamily="34" charset="-128"/>
                        </a:rPr>
                        <a:t>KUALIFIKASI PENDIDIKAN</a:t>
                      </a:r>
                      <a:endParaRPr lang="en-US" sz="1800" b="1" dirty="0">
                        <a:solidFill>
                          <a:schemeClr val="bg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rgbClr val="002060"/>
                    </a:solidFill>
                  </a:tcPr>
                </a:tc>
                <a:tc gridSpan="7">
                  <a:txBody>
                    <a:bodyPr/>
                    <a:lstStyle/>
                    <a:p>
                      <a:pPr marL="0" marR="0" algn="ctr">
                        <a:lnSpc>
                          <a:spcPct val="100000"/>
                        </a:lnSpc>
                        <a:spcBef>
                          <a:spcPts val="0"/>
                        </a:spcBef>
                        <a:spcAft>
                          <a:spcPts val="0"/>
                        </a:spcAft>
                      </a:pPr>
                      <a:r>
                        <a:rPr lang="id-ID" sz="1800" b="1" dirty="0" smtClean="0">
                          <a:solidFill>
                            <a:schemeClr val="bg1"/>
                          </a:solidFill>
                          <a:effectLst/>
                          <a:latin typeface="+mj-lt"/>
                          <a:ea typeface="Arial Unicode MS" panose="020B0604020202020204" pitchFamily="34" charset="-128"/>
                          <a:cs typeface="Arial Unicode MS" panose="020B0604020202020204" pitchFamily="34" charset="-128"/>
                        </a:rPr>
                        <a:t>PROGRAM STUDI</a:t>
                      </a:r>
                      <a:endParaRPr lang="en-US" sz="1800" b="1" dirty="0">
                        <a:solidFill>
                          <a:schemeClr val="bg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rgbClr val="002060"/>
                    </a:solidFill>
                  </a:tcPr>
                </a:tc>
                <a:tc hMerge="1">
                  <a:txBody>
                    <a:bodyPr/>
                    <a:lstStyle/>
                    <a:p>
                      <a:endParaRPr lang="en-US"/>
                    </a:p>
                  </a:txBody>
                  <a:tcPr/>
                </a:tc>
                <a:tc hMerge="1">
                  <a:txBody>
                    <a:bodyPr/>
                    <a:lstStyle/>
                    <a:p>
                      <a:pPr marL="0" marR="0" algn="ctr">
                        <a:lnSpc>
                          <a:spcPct val="100000"/>
                        </a:lnSpc>
                        <a:spcBef>
                          <a:spcPts val="0"/>
                        </a:spcBef>
                        <a:spcAft>
                          <a:spcPts val="0"/>
                        </a:spcAft>
                      </a:pPr>
                      <a:endParaRPr lang="en-US" sz="1600" b="1">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7484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sz="1800" b="1" dirty="0" smtClean="0">
                          <a:solidFill>
                            <a:schemeClr val="bg1"/>
                          </a:solidFill>
                          <a:latin typeface="+mj-lt"/>
                        </a:rPr>
                        <a:t>Diploma/</a:t>
                      </a:r>
                      <a:endParaRPr lang="id-ID" sz="1800" b="1" dirty="0" smtClean="0">
                        <a:solidFill>
                          <a:schemeClr val="bg1"/>
                        </a:solidFill>
                        <a:latin typeface="+mj-lt"/>
                      </a:endParaRPr>
                    </a:p>
                    <a:p>
                      <a:pPr algn="ctr"/>
                      <a:r>
                        <a:rPr lang="en-US" sz="1800" b="1" dirty="0" err="1" smtClean="0">
                          <a:solidFill>
                            <a:schemeClr val="bg1"/>
                          </a:solidFill>
                          <a:latin typeface="+mj-lt"/>
                        </a:rPr>
                        <a:t>Sarjana</a:t>
                      </a:r>
                      <a:endParaRPr lang="en-US" sz="1800" b="1" dirty="0" smtClean="0">
                        <a:solidFill>
                          <a:schemeClr val="bg1"/>
                        </a:solidFill>
                        <a:latin typeface="+mj-lt"/>
                      </a:endParaRPr>
                    </a:p>
                  </a:txBody>
                  <a:tcPr marL="51435" marR="51435" marT="0" marB="0" anchor="ctr">
                    <a:solidFill>
                      <a:srgbClr val="002060"/>
                    </a:solidFill>
                  </a:tcPr>
                </a:tc>
                <a:tc gridSpan="2">
                  <a:txBody>
                    <a:bodyPr/>
                    <a:lstStyle/>
                    <a:p>
                      <a:pPr marL="0" marR="0" algn="ctr">
                        <a:lnSpc>
                          <a:spcPct val="100000"/>
                        </a:lnSpc>
                        <a:spcBef>
                          <a:spcPts val="0"/>
                        </a:spcBef>
                        <a:spcAft>
                          <a:spcPts val="0"/>
                        </a:spcAft>
                      </a:pPr>
                      <a:r>
                        <a:rPr lang="id-ID" sz="1800" b="1" dirty="0" smtClean="0">
                          <a:solidFill>
                            <a:schemeClr val="bg1"/>
                          </a:solidFill>
                          <a:effectLst/>
                          <a:latin typeface="+mj-lt"/>
                          <a:ea typeface="Arial Unicode MS" panose="020B0604020202020204" pitchFamily="34" charset="-128"/>
                          <a:cs typeface="Arial Unicode MS" panose="020B0604020202020204" pitchFamily="34" charset="-128"/>
                        </a:rPr>
                        <a:t>Magister</a:t>
                      </a:r>
                      <a:endParaRPr lang="en-US" sz="1800" b="1" dirty="0">
                        <a:solidFill>
                          <a:schemeClr val="bg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rgbClr val="002060"/>
                    </a:solidFill>
                  </a:tcPr>
                </a:tc>
                <a:tc hMerge="1">
                  <a:txBody>
                    <a:bodyPr/>
                    <a:lstStyle/>
                    <a:p>
                      <a:pPr marL="0" marR="0" algn="ctr">
                        <a:lnSpc>
                          <a:spcPct val="100000"/>
                        </a:lnSpc>
                        <a:spcBef>
                          <a:spcPts val="0"/>
                        </a:spcBef>
                        <a:spcAft>
                          <a:spcPts val="0"/>
                        </a:spcAft>
                      </a:pPr>
                      <a:endParaRPr lang="en-US" sz="1600" b="1"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nchor="ctr"/>
                </a:tc>
                <a:tc gridSpan="4">
                  <a:txBody>
                    <a:bodyPr/>
                    <a:lstStyle/>
                    <a:p>
                      <a:pPr marL="0" marR="0" algn="ctr">
                        <a:lnSpc>
                          <a:spcPct val="100000"/>
                        </a:lnSpc>
                        <a:spcBef>
                          <a:spcPts val="0"/>
                        </a:spcBef>
                        <a:spcAft>
                          <a:spcPts val="0"/>
                        </a:spcAft>
                      </a:pPr>
                      <a:r>
                        <a:rPr lang="id-ID" sz="1800" b="1" dirty="0" smtClean="0">
                          <a:solidFill>
                            <a:schemeClr val="bg1"/>
                          </a:solidFill>
                          <a:effectLst/>
                          <a:latin typeface="+mj-lt"/>
                          <a:ea typeface="Arial Unicode MS" panose="020B0604020202020204" pitchFamily="34" charset="-128"/>
                          <a:cs typeface="Arial Unicode MS" panose="020B0604020202020204" pitchFamily="34" charset="-128"/>
                        </a:rPr>
                        <a:t>Doktor</a:t>
                      </a:r>
                      <a:endParaRPr lang="en-US" sz="1800" b="1" dirty="0">
                        <a:solidFill>
                          <a:schemeClr val="bg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rgbClr val="002060"/>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r>
              <a:tr h="337423">
                <a:tc rowSpan="2">
                  <a:txBody>
                    <a:bodyPr/>
                    <a:lstStyle/>
                    <a:p>
                      <a:pPr marL="0" marR="0" algn="ctr">
                        <a:lnSpc>
                          <a:spcPct val="100000"/>
                        </a:lnSpc>
                        <a:spcBef>
                          <a:spcPts val="0"/>
                        </a:spcBef>
                        <a:spcAft>
                          <a:spcPts val="0"/>
                        </a:spcAft>
                      </a:pPr>
                      <a:r>
                        <a:rPr lang="id-ID" sz="1800" b="0">
                          <a:solidFill>
                            <a:schemeClr val="tx1"/>
                          </a:solidFill>
                          <a:effectLst/>
                          <a:latin typeface="+mj-lt"/>
                          <a:ea typeface="Arial Unicode MS" panose="020B0604020202020204" pitchFamily="34" charset="-128"/>
                          <a:cs typeface="Arial Unicode MS" panose="020B0604020202020204" pitchFamily="34" charset="-128"/>
                        </a:rPr>
                        <a:t>1</a:t>
                      </a:r>
                      <a:endParaRPr lang="en-US" sz="1800" b="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accent1">
                        <a:lumMod val="20000"/>
                        <a:lumOff val="80000"/>
                      </a:schemeClr>
                    </a:solidFill>
                  </a:tcPr>
                </a:tc>
                <a:tc rowSpan="2">
                  <a:txBody>
                    <a:bodyPr/>
                    <a:lstStyle/>
                    <a:p>
                      <a:pPr marL="0" marR="0">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Asisten Ahli</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accent1">
                        <a:lumMod val="20000"/>
                        <a:lumOff val="80000"/>
                      </a:schemeClr>
                    </a:solidFill>
                  </a:tcPr>
                </a:tc>
                <a:tc>
                  <a:txBody>
                    <a:bodyPr/>
                    <a:lstStyle/>
                    <a:p>
                      <a:pPr marL="0" marR="0" algn="ctr">
                        <a:lnSpc>
                          <a:spcPct val="100000"/>
                        </a:lnSpc>
                        <a:spcBef>
                          <a:spcPts val="0"/>
                        </a:spcBef>
                        <a:spcAft>
                          <a:spcPts val="0"/>
                        </a:spcAft>
                      </a:pPr>
                      <a:r>
                        <a:rPr lang="id-ID" sz="1800" b="0">
                          <a:effectLst/>
                          <a:latin typeface="+mj-lt"/>
                          <a:ea typeface="Arial Unicode MS" panose="020B0604020202020204" pitchFamily="34" charset="-128"/>
                          <a:cs typeface="Arial Unicode MS" panose="020B0604020202020204" pitchFamily="34" charset="-128"/>
                        </a:rPr>
                        <a:t>Magister</a:t>
                      </a:r>
                      <a:endParaRPr lang="en-US" sz="1800" b="0">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accent1">
                        <a:lumMod val="20000"/>
                        <a:lumOff val="80000"/>
                      </a:schemeClr>
                    </a:solidFill>
                  </a:tcPr>
                </a:tc>
                <a:tc>
                  <a:txBody>
                    <a:bodyPr/>
                    <a:lstStyle/>
                    <a:p>
                      <a:pPr marL="0" marR="0" algn="ctr">
                        <a:lnSpc>
                          <a:spcPct val="100000"/>
                        </a:lnSpc>
                        <a:spcBef>
                          <a:spcPts val="0"/>
                        </a:spcBef>
                        <a:spcAft>
                          <a:spcPts val="0"/>
                        </a:spcAft>
                      </a:pPr>
                      <a:r>
                        <a:rPr lang="id-ID" sz="1800" b="0">
                          <a:effectLst/>
                          <a:latin typeface="+mj-lt"/>
                          <a:ea typeface="Arial Unicode MS" panose="020B0604020202020204" pitchFamily="34" charset="-128"/>
                          <a:cs typeface="Arial Unicode MS" panose="020B0604020202020204" pitchFamily="34" charset="-128"/>
                        </a:rPr>
                        <a:t>M</a:t>
                      </a:r>
                      <a:endParaRPr lang="en-US" sz="1800" b="0">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accent1">
                        <a:lumMod val="20000"/>
                        <a:lumOff val="80000"/>
                      </a:schemeClr>
                    </a:solidFill>
                  </a:tcPr>
                </a:tc>
                <a:tc gridSpan="2">
                  <a:txBody>
                    <a:bodyPr/>
                    <a:lstStyle/>
                    <a:p>
                      <a:pPr marL="0" marR="0" algn="ctr">
                        <a:lnSpc>
                          <a:spcPct val="100000"/>
                        </a:lnSpc>
                        <a:spcBef>
                          <a:spcPts val="0"/>
                        </a:spcBef>
                        <a:spcAft>
                          <a:spcPts val="0"/>
                        </a:spcAft>
                      </a:pPr>
                      <a:r>
                        <a:rPr lang="id-ID" sz="1800" b="0">
                          <a:effectLst/>
                          <a:latin typeface="+mj-lt"/>
                          <a:ea typeface="Arial Unicode MS" panose="020B0604020202020204" pitchFamily="34" charset="-128"/>
                          <a:cs typeface="Arial Unicode MS" panose="020B0604020202020204" pitchFamily="34" charset="-128"/>
                        </a:rPr>
                        <a:t>-</a:t>
                      </a:r>
                      <a:endParaRPr lang="en-US" sz="1800" b="0">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accent1">
                        <a:lumMod val="20000"/>
                        <a:lumOff val="80000"/>
                      </a:schemeClr>
                    </a:solidFill>
                  </a:tcPr>
                </a:tc>
                <a:tc hMerge="1">
                  <a:txBody>
                    <a:bodyPr/>
                    <a:lstStyle/>
                    <a:p>
                      <a:pPr marL="0" marR="0" algn="ctr">
                        <a:lnSpc>
                          <a:spcPct val="100000"/>
                        </a:lnSpc>
                        <a:spcBef>
                          <a:spcPts val="0"/>
                        </a:spcBef>
                        <a:spcAft>
                          <a:spcPts val="0"/>
                        </a:spcAft>
                      </a:pPr>
                      <a:endParaRPr lang="en-US" sz="1600" b="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nchor="ctr"/>
                </a:tc>
                <a:tc gridSpan="4">
                  <a:txBody>
                    <a:bodyPr/>
                    <a:lstStyle/>
                    <a:p>
                      <a:pPr marL="0" marR="0" algn="ctr">
                        <a:lnSpc>
                          <a:spcPct val="100000"/>
                        </a:lnSpc>
                        <a:spcBef>
                          <a:spcPts val="0"/>
                        </a:spcBef>
                        <a:spcAft>
                          <a:spcPts val="0"/>
                        </a:spcAft>
                      </a:pPr>
                      <a:r>
                        <a:rPr lang="id-ID" sz="1800" b="0" dirty="0">
                          <a:effectLst/>
                          <a:latin typeface="+mj-lt"/>
                          <a:ea typeface="Arial Unicode MS" panose="020B0604020202020204" pitchFamily="34" charset="-128"/>
                          <a:cs typeface="Arial Unicode MS" panose="020B0604020202020204" pitchFamily="34" charset="-128"/>
                        </a:rPr>
                        <a:t>-</a:t>
                      </a:r>
                      <a:endParaRPr lang="en-US" sz="1800" b="0" dirty="0">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37423">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Doktor</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bg2">
                        <a:lumMod val="90000"/>
                      </a:schemeClr>
                    </a:solidFill>
                  </a:tcPr>
                </a:tc>
                <a:tc>
                  <a:txBody>
                    <a:bodyPr/>
                    <a:lstStyle/>
                    <a:p>
                      <a:pPr marL="0" marR="0" algn="ctr">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M</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bg2">
                        <a:lumMod val="90000"/>
                      </a:schemeClr>
                    </a:solidFill>
                  </a:tcPr>
                </a:tc>
                <a:tc gridSpan="2">
                  <a:txBody>
                    <a:bodyPr/>
                    <a:lstStyle/>
                    <a:p>
                      <a:pPr marL="0" marR="0" algn="ctr">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B</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bg2">
                        <a:lumMod val="90000"/>
                      </a:schemeClr>
                    </a:solidFill>
                  </a:tcPr>
                </a:tc>
                <a:tc hMerge="1">
                  <a:txBody>
                    <a:bodyPr/>
                    <a:lstStyle/>
                    <a:p>
                      <a:pPr marL="0" marR="0" algn="ctr">
                        <a:lnSpc>
                          <a:spcPct val="100000"/>
                        </a:lnSpc>
                        <a:spcBef>
                          <a:spcPts val="0"/>
                        </a:spcBef>
                        <a:spcAft>
                          <a:spcPts val="0"/>
                        </a:spcAft>
                      </a:pPr>
                      <a:endParaRPr lang="en-US" sz="1600" b="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nchor="ctr"/>
                </a:tc>
                <a:tc gridSpan="4">
                  <a:txBody>
                    <a:bodyPr/>
                    <a:lstStyle/>
                    <a:p>
                      <a:pPr marL="0" marR="0" algn="ctr">
                        <a:lnSpc>
                          <a:spcPct val="100000"/>
                        </a:lnSpc>
                        <a:spcBef>
                          <a:spcPts val="0"/>
                        </a:spcBef>
                        <a:spcAft>
                          <a:spcPts val="0"/>
                        </a:spcAft>
                      </a:pPr>
                      <a:r>
                        <a:rPr lang="en-US" sz="1800" b="0" dirty="0" smtClean="0">
                          <a:solidFill>
                            <a:schemeClr val="tx1"/>
                          </a:solidFill>
                          <a:effectLst/>
                          <a:latin typeface="+mj-lt"/>
                          <a:ea typeface="Arial Unicode MS" panose="020B0604020202020204" pitchFamily="34" charset="-128"/>
                          <a:cs typeface="Arial Unicode MS" panose="020B0604020202020204" pitchFamily="34" charset="-128"/>
                        </a:rPr>
                        <a:t>B</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bg2">
                        <a:lumMod val="9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37423">
                <a:tc rowSpan="2">
                  <a:txBody>
                    <a:bodyPr/>
                    <a:lstStyle/>
                    <a:p>
                      <a:pPr marL="0" marR="0" algn="ctr">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2</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accent1">
                        <a:lumMod val="20000"/>
                        <a:lumOff val="80000"/>
                      </a:schemeClr>
                    </a:solidFill>
                  </a:tcPr>
                </a:tc>
                <a:tc rowSpan="2">
                  <a:txBody>
                    <a:bodyPr/>
                    <a:lstStyle/>
                    <a:p>
                      <a:pPr marL="0" marR="0">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Lektor</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accent1">
                        <a:lumMod val="20000"/>
                        <a:lumOff val="80000"/>
                      </a:schemeClr>
                    </a:solidFill>
                  </a:tcPr>
                </a:tc>
                <a:tc>
                  <a:txBody>
                    <a:bodyPr/>
                    <a:lstStyle/>
                    <a:p>
                      <a:pPr marL="0" marR="0" algn="ctr">
                        <a:lnSpc>
                          <a:spcPct val="100000"/>
                        </a:lnSpc>
                        <a:spcBef>
                          <a:spcPts val="0"/>
                        </a:spcBef>
                        <a:spcAft>
                          <a:spcPts val="0"/>
                        </a:spcAft>
                      </a:pPr>
                      <a:r>
                        <a:rPr lang="id-ID" sz="1800" b="0">
                          <a:solidFill>
                            <a:schemeClr val="tx1"/>
                          </a:solidFill>
                          <a:effectLst/>
                          <a:latin typeface="+mj-lt"/>
                          <a:ea typeface="Arial Unicode MS" panose="020B0604020202020204" pitchFamily="34" charset="-128"/>
                          <a:cs typeface="Arial Unicode MS" panose="020B0604020202020204" pitchFamily="34" charset="-128"/>
                        </a:rPr>
                        <a:t>Magister</a:t>
                      </a:r>
                      <a:endParaRPr lang="en-US" sz="1800" b="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accent1">
                        <a:lumMod val="20000"/>
                        <a:lumOff val="80000"/>
                      </a:schemeClr>
                    </a:solidFill>
                  </a:tcPr>
                </a:tc>
                <a:tc>
                  <a:txBody>
                    <a:bodyPr/>
                    <a:lstStyle/>
                    <a:p>
                      <a:pPr marL="0" marR="0" algn="ctr">
                        <a:lnSpc>
                          <a:spcPct val="100000"/>
                        </a:lnSpc>
                        <a:spcBef>
                          <a:spcPts val="0"/>
                        </a:spcBef>
                        <a:spcAft>
                          <a:spcPts val="0"/>
                        </a:spcAft>
                      </a:pPr>
                      <a:r>
                        <a:rPr lang="id-ID" sz="1800" b="0">
                          <a:solidFill>
                            <a:schemeClr val="tx1"/>
                          </a:solidFill>
                          <a:effectLst/>
                          <a:latin typeface="+mj-lt"/>
                          <a:ea typeface="Arial Unicode MS" panose="020B0604020202020204" pitchFamily="34" charset="-128"/>
                          <a:cs typeface="Arial Unicode MS" panose="020B0604020202020204" pitchFamily="34" charset="-128"/>
                        </a:rPr>
                        <a:t>M</a:t>
                      </a:r>
                      <a:endParaRPr lang="en-US" sz="1800" b="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accent1">
                        <a:lumMod val="20000"/>
                        <a:lumOff val="8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800" b="0" dirty="0" smtClean="0">
                          <a:solidFill>
                            <a:schemeClr val="tx1"/>
                          </a:solidFill>
                          <a:effectLst/>
                          <a:latin typeface="+mj-lt"/>
                          <a:ea typeface="Arial Unicode MS" panose="020B0604020202020204" pitchFamily="34" charset="-128"/>
                          <a:cs typeface="Arial Unicode MS" panose="020B0604020202020204" pitchFamily="34" charset="-128"/>
                        </a:rPr>
                        <a:t>-</a:t>
                      </a:r>
                      <a:endParaRPr lang="en-US" sz="1800" b="0" dirty="0" smtClean="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accent1">
                        <a:lumMod val="20000"/>
                        <a:lumOff val="80000"/>
                      </a:schemeClr>
                    </a:solidFill>
                  </a:tcPr>
                </a:tc>
                <a:tc hMerge="1">
                  <a:txBody>
                    <a:bodyPr/>
                    <a:lstStyle/>
                    <a:p>
                      <a:pPr marL="0" marR="0" algn="ctr">
                        <a:lnSpc>
                          <a:spcPct val="100000"/>
                        </a:lnSpc>
                        <a:spcBef>
                          <a:spcPts val="0"/>
                        </a:spcBef>
                        <a:spcAft>
                          <a:spcPts val="0"/>
                        </a:spcAft>
                      </a:pPr>
                      <a:endParaRPr lang="en-US" sz="1600" b="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nchor="ctr"/>
                </a:tc>
                <a:tc gridSpan="4">
                  <a:txBody>
                    <a:bodyPr/>
                    <a:lstStyle/>
                    <a:p>
                      <a:pPr marL="0" marR="0" algn="ctr">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37423">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Doktor</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bg2">
                        <a:lumMod val="90000"/>
                      </a:schemeClr>
                    </a:solidFill>
                  </a:tcPr>
                </a:tc>
                <a:tc>
                  <a:txBody>
                    <a:bodyPr/>
                    <a:lstStyle/>
                    <a:p>
                      <a:pPr marL="0" marR="0" algn="ctr">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M</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bg2">
                        <a:lumMod val="90000"/>
                      </a:schemeClr>
                    </a:solidFill>
                  </a:tcPr>
                </a:tc>
                <a:tc gridSpan="2">
                  <a:txBody>
                    <a:bodyPr/>
                    <a:lstStyle/>
                    <a:p>
                      <a:pPr marL="0" marR="0" algn="ctr">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M</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bg2">
                        <a:lumMod val="90000"/>
                      </a:schemeClr>
                    </a:solidFill>
                  </a:tcPr>
                </a:tc>
                <a:tc hMerge="1">
                  <a:txBody>
                    <a:bodyPr/>
                    <a:lstStyle/>
                    <a:p>
                      <a:pPr marL="0" marR="0" algn="ctr">
                        <a:lnSpc>
                          <a:spcPct val="100000"/>
                        </a:lnSpc>
                        <a:spcBef>
                          <a:spcPts val="0"/>
                        </a:spcBef>
                        <a:spcAft>
                          <a:spcPts val="0"/>
                        </a:spcAft>
                      </a:pPr>
                      <a:endParaRPr lang="en-US" sz="1600" b="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nchor="ctr"/>
                </a:tc>
                <a:tc gridSpan="4">
                  <a:txBody>
                    <a:bodyPr/>
                    <a:lstStyle/>
                    <a:p>
                      <a:pPr marL="0" marR="0" algn="ctr">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B</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bg2">
                        <a:lumMod val="9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37423">
                <a:tc rowSpan="2">
                  <a:txBody>
                    <a:bodyPr/>
                    <a:lstStyle/>
                    <a:p>
                      <a:pPr marL="0" marR="0" algn="ctr">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3</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accent1">
                        <a:lumMod val="20000"/>
                        <a:lumOff val="80000"/>
                      </a:schemeClr>
                    </a:solidFill>
                  </a:tcPr>
                </a:tc>
                <a:tc rowSpan="2">
                  <a:txBody>
                    <a:bodyPr/>
                    <a:lstStyle/>
                    <a:p>
                      <a:pPr marL="0" marR="0">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Lektor Kepala</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accent1">
                        <a:lumMod val="20000"/>
                        <a:lumOff val="80000"/>
                      </a:schemeClr>
                    </a:solidFill>
                  </a:tcPr>
                </a:tc>
                <a:tc>
                  <a:txBody>
                    <a:bodyPr/>
                    <a:lstStyle/>
                    <a:p>
                      <a:pPr marL="0" marR="0" algn="ctr">
                        <a:lnSpc>
                          <a:spcPct val="100000"/>
                        </a:lnSpc>
                        <a:spcBef>
                          <a:spcPts val="0"/>
                        </a:spcBef>
                        <a:spcAft>
                          <a:spcPts val="0"/>
                        </a:spcAft>
                      </a:pPr>
                      <a:r>
                        <a:rPr lang="id-ID" sz="1800" b="0">
                          <a:solidFill>
                            <a:schemeClr val="tx1"/>
                          </a:solidFill>
                          <a:effectLst/>
                          <a:latin typeface="+mj-lt"/>
                          <a:ea typeface="Arial Unicode MS" panose="020B0604020202020204" pitchFamily="34" charset="-128"/>
                          <a:cs typeface="Arial Unicode MS" panose="020B0604020202020204" pitchFamily="34" charset="-128"/>
                        </a:rPr>
                        <a:t>Magister</a:t>
                      </a:r>
                      <a:endParaRPr lang="en-US" sz="1800" b="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accent1">
                        <a:lumMod val="20000"/>
                        <a:lumOff val="80000"/>
                      </a:schemeClr>
                    </a:solidFill>
                  </a:tcPr>
                </a:tc>
                <a:tc>
                  <a:txBody>
                    <a:bodyPr/>
                    <a:lstStyle/>
                    <a:p>
                      <a:pPr marL="0" marR="0" algn="ctr">
                        <a:lnSpc>
                          <a:spcPct val="100000"/>
                        </a:lnSpc>
                        <a:spcBef>
                          <a:spcPts val="0"/>
                        </a:spcBef>
                        <a:spcAft>
                          <a:spcPts val="0"/>
                        </a:spcAft>
                      </a:pPr>
                      <a:r>
                        <a:rPr lang="id-ID" sz="1800" b="0">
                          <a:solidFill>
                            <a:schemeClr val="tx1"/>
                          </a:solidFill>
                          <a:effectLst/>
                          <a:latin typeface="+mj-lt"/>
                          <a:ea typeface="Arial Unicode MS" panose="020B0604020202020204" pitchFamily="34" charset="-128"/>
                          <a:cs typeface="Arial Unicode MS" panose="020B0604020202020204" pitchFamily="34" charset="-128"/>
                        </a:rPr>
                        <a:t>M</a:t>
                      </a:r>
                      <a:endParaRPr lang="en-US" sz="1800" b="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accent1">
                        <a:lumMod val="20000"/>
                        <a:lumOff val="8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800" b="0" dirty="0" smtClean="0">
                          <a:solidFill>
                            <a:schemeClr val="tx1"/>
                          </a:solidFill>
                          <a:effectLst/>
                          <a:latin typeface="+mj-lt"/>
                          <a:ea typeface="Arial Unicode MS" panose="020B0604020202020204" pitchFamily="34" charset="-128"/>
                          <a:cs typeface="Arial Unicode MS" panose="020B0604020202020204" pitchFamily="34" charset="-128"/>
                        </a:rPr>
                        <a:t>-</a:t>
                      </a:r>
                      <a:endParaRPr lang="en-US" sz="1800" b="0" dirty="0" smtClean="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accent1">
                        <a:lumMod val="20000"/>
                        <a:lumOff val="80000"/>
                      </a:schemeClr>
                    </a:solidFill>
                  </a:tcPr>
                </a:tc>
                <a:tc hMerge="1">
                  <a:txBody>
                    <a:bodyPr/>
                    <a:lstStyle/>
                    <a:p>
                      <a:pPr marL="0" marR="0" algn="ctr">
                        <a:lnSpc>
                          <a:spcPct val="100000"/>
                        </a:lnSpc>
                        <a:spcBef>
                          <a:spcPts val="0"/>
                        </a:spcBef>
                        <a:spcAft>
                          <a:spcPts val="0"/>
                        </a:spcAft>
                      </a:pPr>
                      <a:endParaRPr lang="en-US" sz="1600" b="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nchor="ctr"/>
                </a:tc>
                <a:tc gridSpan="4">
                  <a:txBody>
                    <a:bodyPr/>
                    <a:lstStyle/>
                    <a:p>
                      <a:pPr marL="0" marR="0" algn="ctr">
                        <a:lnSpc>
                          <a:spcPct val="100000"/>
                        </a:lnSpc>
                        <a:spcBef>
                          <a:spcPts val="0"/>
                        </a:spcBef>
                        <a:spcAft>
                          <a:spcPts val="0"/>
                        </a:spcAft>
                      </a:pPr>
                      <a:r>
                        <a:rPr lang="id-ID" sz="1800" b="0" strike="sngStrike" dirty="0">
                          <a:solidFill>
                            <a:schemeClr val="tx1"/>
                          </a:solidFill>
                          <a:effectLst/>
                          <a:latin typeface="+mj-lt"/>
                          <a:ea typeface="Arial Unicode MS" panose="020B0604020202020204" pitchFamily="34" charset="-128"/>
                          <a:cs typeface="Arial Unicode MS" panose="020B0604020202020204" pitchFamily="34" charset="-128"/>
                        </a:rPr>
                        <a:t>-</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57550">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Doktor</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bg2">
                        <a:lumMod val="90000"/>
                      </a:schemeClr>
                    </a:solidFill>
                  </a:tcPr>
                </a:tc>
                <a:tc>
                  <a:txBody>
                    <a:bodyPr/>
                    <a:lstStyle/>
                    <a:p>
                      <a:pPr marL="0" marR="0" algn="ctr">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M</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bg2">
                        <a:lumMod val="90000"/>
                      </a:schemeClr>
                    </a:solidFill>
                  </a:tcPr>
                </a:tc>
                <a:tc gridSpan="2">
                  <a:txBody>
                    <a:bodyPr/>
                    <a:lstStyle/>
                    <a:p>
                      <a:pPr marL="0" marR="0" algn="ctr">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M</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bg2">
                        <a:lumMod val="90000"/>
                      </a:schemeClr>
                    </a:solidFill>
                  </a:tcPr>
                </a:tc>
                <a:tc hMerge="1">
                  <a:txBody>
                    <a:bodyPr/>
                    <a:lstStyle/>
                    <a:p>
                      <a:pPr marL="0" marR="0" algn="ctr">
                        <a:lnSpc>
                          <a:spcPct val="100000"/>
                        </a:lnSpc>
                        <a:spcBef>
                          <a:spcPts val="0"/>
                        </a:spcBef>
                        <a:spcAft>
                          <a:spcPts val="0"/>
                        </a:spcAft>
                      </a:pPr>
                      <a:endParaRPr lang="en-US" sz="1600" b="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nchor="ctr"/>
                </a:tc>
                <a:tc gridSpan="4">
                  <a:txBody>
                    <a:bodyPr/>
                    <a:lstStyle/>
                    <a:p>
                      <a:pPr marL="0" marR="0" algn="ctr">
                        <a:lnSpc>
                          <a:spcPct val="100000"/>
                        </a:lnSpc>
                        <a:spcBef>
                          <a:spcPts val="0"/>
                        </a:spcBef>
                        <a:spcAft>
                          <a:spcPts val="0"/>
                        </a:spcAft>
                      </a:pPr>
                      <a:r>
                        <a:rPr lang="id-ID" sz="1800" b="0" dirty="0" smtClean="0">
                          <a:solidFill>
                            <a:schemeClr val="tx1"/>
                          </a:solidFill>
                          <a:effectLst/>
                          <a:latin typeface="+mj-lt"/>
                          <a:ea typeface="Arial Unicode MS" panose="020B0604020202020204" pitchFamily="34" charset="-128"/>
                          <a:cs typeface="Arial Unicode MS" panose="020B0604020202020204" pitchFamily="34" charset="-128"/>
                        </a:rPr>
                        <a:t>M</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bg2">
                        <a:lumMod val="9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37423">
                <a:tc>
                  <a:txBody>
                    <a:bodyPr/>
                    <a:lstStyle/>
                    <a:p>
                      <a:pPr marL="0" marR="0" algn="ctr">
                        <a:lnSpc>
                          <a:spcPct val="100000"/>
                        </a:lnSpc>
                        <a:spcBef>
                          <a:spcPts val="0"/>
                        </a:spcBef>
                        <a:spcAft>
                          <a:spcPts val="0"/>
                        </a:spcAft>
                      </a:pPr>
                      <a:r>
                        <a:rPr lang="id-ID" sz="1800" b="0">
                          <a:solidFill>
                            <a:schemeClr val="tx1"/>
                          </a:solidFill>
                          <a:effectLst/>
                          <a:latin typeface="+mj-lt"/>
                          <a:ea typeface="Arial Unicode MS" panose="020B0604020202020204" pitchFamily="34" charset="-128"/>
                          <a:cs typeface="Arial Unicode MS" panose="020B0604020202020204" pitchFamily="34" charset="-128"/>
                        </a:rPr>
                        <a:t>4</a:t>
                      </a:r>
                      <a:endParaRPr lang="en-US" sz="1800" b="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accent1">
                        <a:lumMod val="20000"/>
                        <a:lumOff val="80000"/>
                      </a:schemeClr>
                    </a:solidFill>
                  </a:tcPr>
                </a:tc>
                <a:tc>
                  <a:txBody>
                    <a:bodyPr/>
                    <a:lstStyle/>
                    <a:p>
                      <a:pPr marL="0" marR="0">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Profesor</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accent1">
                        <a:lumMod val="20000"/>
                        <a:lumOff val="80000"/>
                      </a:schemeClr>
                    </a:solidFill>
                  </a:tcPr>
                </a:tc>
                <a:tc>
                  <a:txBody>
                    <a:bodyPr/>
                    <a:lstStyle/>
                    <a:p>
                      <a:pPr marL="0" marR="0" algn="ctr">
                        <a:lnSpc>
                          <a:spcPct val="100000"/>
                        </a:lnSpc>
                        <a:spcBef>
                          <a:spcPts val="0"/>
                        </a:spcBef>
                        <a:spcAft>
                          <a:spcPts val="0"/>
                        </a:spcAft>
                      </a:pPr>
                      <a:r>
                        <a:rPr lang="id-ID" sz="1800" b="0">
                          <a:solidFill>
                            <a:schemeClr val="tx1"/>
                          </a:solidFill>
                          <a:effectLst/>
                          <a:latin typeface="+mj-lt"/>
                          <a:ea typeface="Arial Unicode MS" panose="020B0604020202020204" pitchFamily="34" charset="-128"/>
                          <a:cs typeface="Arial Unicode MS" panose="020B0604020202020204" pitchFamily="34" charset="-128"/>
                        </a:rPr>
                        <a:t>Doktor</a:t>
                      </a:r>
                      <a:endParaRPr lang="en-US" sz="1800" b="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accent1">
                        <a:lumMod val="20000"/>
                        <a:lumOff val="80000"/>
                      </a:schemeClr>
                    </a:solidFill>
                  </a:tcPr>
                </a:tc>
                <a:tc>
                  <a:txBody>
                    <a:bodyPr/>
                    <a:lstStyle/>
                    <a:p>
                      <a:pPr marL="0" marR="0" algn="ctr">
                        <a:lnSpc>
                          <a:spcPct val="100000"/>
                        </a:lnSpc>
                        <a:spcBef>
                          <a:spcPts val="0"/>
                        </a:spcBef>
                        <a:spcAft>
                          <a:spcPts val="0"/>
                        </a:spcAft>
                      </a:pPr>
                      <a:r>
                        <a:rPr lang="id-ID" sz="1800" b="0">
                          <a:solidFill>
                            <a:schemeClr val="tx1"/>
                          </a:solidFill>
                          <a:effectLst/>
                          <a:latin typeface="+mj-lt"/>
                          <a:ea typeface="Arial Unicode MS" panose="020B0604020202020204" pitchFamily="34" charset="-128"/>
                          <a:cs typeface="Arial Unicode MS" panose="020B0604020202020204" pitchFamily="34" charset="-128"/>
                        </a:rPr>
                        <a:t>M</a:t>
                      </a:r>
                      <a:endParaRPr lang="en-US" sz="1800" b="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accent1">
                        <a:lumMod val="20000"/>
                        <a:lumOff val="80000"/>
                      </a:schemeClr>
                    </a:solidFill>
                  </a:tcPr>
                </a:tc>
                <a:tc gridSpan="2">
                  <a:txBody>
                    <a:bodyPr/>
                    <a:lstStyle/>
                    <a:p>
                      <a:pPr marL="0" marR="0" algn="ctr">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M</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accent1">
                        <a:lumMod val="20000"/>
                        <a:lumOff val="80000"/>
                      </a:schemeClr>
                    </a:solidFill>
                  </a:tcPr>
                </a:tc>
                <a:tc hMerge="1">
                  <a:txBody>
                    <a:bodyPr/>
                    <a:lstStyle/>
                    <a:p>
                      <a:pPr marL="0" marR="0" algn="ctr">
                        <a:lnSpc>
                          <a:spcPct val="100000"/>
                        </a:lnSpc>
                        <a:spcBef>
                          <a:spcPts val="0"/>
                        </a:spcBef>
                        <a:spcAft>
                          <a:spcPts val="0"/>
                        </a:spcAft>
                      </a:pPr>
                      <a:endParaRPr lang="en-US" sz="1600" b="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nchor="ctr"/>
                </a:tc>
                <a:tc gridSpan="4">
                  <a:txBody>
                    <a:bodyPr/>
                    <a:lstStyle/>
                    <a:p>
                      <a:pPr marL="0" marR="0" algn="ctr">
                        <a:lnSpc>
                          <a:spcPct val="100000"/>
                        </a:lnSpc>
                        <a:spcBef>
                          <a:spcPts val="0"/>
                        </a:spcBef>
                        <a:spcAft>
                          <a:spcPts val="0"/>
                        </a:spcAft>
                      </a:pPr>
                      <a:r>
                        <a:rPr lang="en-US" sz="1800" b="0" dirty="0" smtClean="0">
                          <a:solidFill>
                            <a:schemeClr val="tx1"/>
                          </a:solidFill>
                          <a:effectLst/>
                          <a:latin typeface="+mj-lt"/>
                          <a:ea typeface="Arial Unicode MS" panose="020B0604020202020204" pitchFamily="34" charset="-128"/>
                          <a:cs typeface="Arial Unicode MS" panose="020B0604020202020204" pitchFamily="34" charset="-128"/>
                        </a:rPr>
                        <a:t>M</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37423">
                <a:tc>
                  <a:txBody>
                    <a:bodyPr/>
                    <a:lstStyle/>
                    <a:p>
                      <a:pPr marL="0" marR="0" algn="r">
                        <a:lnSpc>
                          <a:spcPct val="100000"/>
                        </a:lnSpc>
                        <a:spcBef>
                          <a:spcPts val="0"/>
                        </a:spcBef>
                        <a:spcAft>
                          <a:spcPts val="0"/>
                        </a:spcAft>
                      </a:pP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noFill/>
                  </a:tcPr>
                </a:tc>
                <a:tc gridSpan="9">
                  <a:txBody>
                    <a:bodyPr/>
                    <a:lstStyle/>
                    <a:p>
                      <a:pPr marL="0" marR="0" algn="just">
                        <a:lnSpc>
                          <a:spcPct val="100000"/>
                        </a:lnSpc>
                        <a:spcBef>
                          <a:spcPts val="0"/>
                        </a:spcBef>
                        <a:spcAft>
                          <a:spcPts val="0"/>
                        </a:spcAft>
                      </a:pP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7423">
                <a:tc>
                  <a:txBody>
                    <a:bodyPr/>
                    <a:lstStyle/>
                    <a:p>
                      <a:pPr marL="0" marR="0" algn="r">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  M =</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noFill/>
                  </a:tcPr>
                </a:tc>
                <a:tc gridSpan="4">
                  <a:txBody>
                    <a:bodyPr/>
                    <a:lstStyle/>
                    <a:p>
                      <a:pPr marL="0" marR="0" algn="just">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Melaksanakan</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b">
                    <a:noFill/>
                  </a:tcPr>
                </a:tc>
                <a:tc hMerge="1">
                  <a:txBody>
                    <a:bodyPr/>
                    <a:lstStyle/>
                    <a:p>
                      <a:endParaRPr lang="en-US"/>
                    </a:p>
                  </a:txBody>
                  <a:tcPr/>
                </a:tc>
                <a:tc>
                  <a:txBody>
                    <a:bodyPr/>
                    <a:lstStyle/>
                    <a:p>
                      <a:pPr>
                        <a:lnSpc>
                          <a:spcPct val="100000"/>
                        </a:lnSpc>
                        <a:spcAft>
                          <a:spcPts val="0"/>
                        </a:spcAft>
                      </a:pPr>
                      <a:endParaRPr lang="en-US" sz="1800" b="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b">
                    <a:noFill/>
                  </a:tcPr>
                </a:tc>
                <a:tc>
                  <a:txBody>
                    <a:bodyPr/>
                    <a:lstStyle/>
                    <a:p>
                      <a:pPr>
                        <a:lnSpc>
                          <a:spcPct val="100000"/>
                        </a:lnSpc>
                        <a:spcAft>
                          <a:spcPts val="0"/>
                        </a:spcAft>
                      </a:pPr>
                      <a:endParaRPr lang="en-US" sz="1800" b="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noFill/>
                  </a:tcPr>
                </a:tc>
                <a:tc>
                  <a:txBody>
                    <a:bodyPr/>
                    <a:lstStyle/>
                    <a:p>
                      <a:pPr>
                        <a:lnSpc>
                          <a:spcPct val="100000"/>
                        </a:lnSpc>
                        <a:spcAft>
                          <a:spcPts val="0"/>
                        </a:spcAft>
                      </a:pP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noFill/>
                  </a:tcPr>
                </a:tc>
              </a:tr>
              <a:tr h="337423">
                <a:tc>
                  <a:txBody>
                    <a:bodyPr/>
                    <a:lstStyle/>
                    <a:p>
                      <a:pPr marL="0" marR="0" algn="r">
                        <a:lnSpc>
                          <a:spcPct val="100000"/>
                        </a:lnSpc>
                        <a:spcBef>
                          <a:spcPts val="0"/>
                        </a:spcBef>
                        <a:spcAft>
                          <a:spcPts val="0"/>
                        </a:spcAft>
                      </a:pPr>
                      <a:r>
                        <a:rPr lang="id-ID" sz="1800" b="0">
                          <a:solidFill>
                            <a:schemeClr val="tx1"/>
                          </a:solidFill>
                          <a:effectLst/>
                          <a:latin typeface="+mj-lt"/>
                          <a:ea typeface="Arial Unicode MS" panose="020B0604020202020204" pitchFamily="34" charset="-128"/>
                          <a:cs typeface="Arial Unicode MS" panose="020B0604020202020204" pitchFamily="34" charset="-128"/>
                        </a:rPr>
                        <a:t>B =</a:t>
                      </a:r>
                      <a:endParaRPr lang="en-US" sz="1800" b="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noFill/>
                  </a:tcPr>
                </a:tc>
                <a:tc gridSpan="4">
                  <a:txBody>
                    <a:bodyPr/>
                    <a:lstStyle/>
                    <a:p>
                      <a:pPr marL="0" marR="0">
                        <a:lnSpc>
                          <a:spcPct val="100000"/>
                        </a:lnSpc>
                        <a:spcBef>
                          <a:spcPts val="0"/>
                        </a:spcBef>
                        <a:spcAft>
                          <a:spcPts val="0"/>
                        </a:spcAft>
                      </a:pPr>
                      <a:r>
                        <a:rPr lang="id-ID" sz="1800" b="0">
                          <a:solidFill>
                            <a:schemeClr val="tx1"/>
                          </a:solidFill>
                          <a:effectLst/>
                          <a:latin typeface="+mj-lt"/>
                          <a:ea typeface="Arial Unicode MS" panose="020B0604020202020204" pitchFamily="34" charset="-128"/>
                          <a:cs typeface="Arial Unicode MS" panose="020B0604020202020204" pitchFamily="34" charset="-128"/>
                        </a:rPr>
                        <a:t>Membantu</a:t>
                      </a:r>
                      <a:endParaRPr lang="en-US" sz="1800" b="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800" b="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b">
                    <a:noFill/>
                  </a:tcPr>
                </a:tc>
                <a:tc hMerge="1">
                  <a:txBody>
                    <a:bodyPr/>
                    <a:lstStyle/>
                    <a:p>
                      <a:endParaRPr lang="en-US"/>
                    </a:p>
                  </a:txBody>
                  <a:tcPr/>
                </a:tc>
                <a:tc>
                  <a:txBody>
                    <a:bodyPr/>
                    <a:lstStyle/>
                    <a:p>
                      <a:pPr>
                        <a:lnSpc>
                          <a:spcPct val="100000"/>
                        </a:lnSpc>
                        <a:spcAft>
                          <a:spcPts val="0"/>
                        </a:spcAft>
                      </a:pPr>
                      <a:endParaRPr lang="en-US" sz="1800" b="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b">
                    <a:noFill/>
                  </a:tcPr>
                </a:tc>
                <a:tc>
                  <a:txBody>
                    <a:bodyPr/>
                    <a:lstStyle/>
                    <a:p>
                      <a:pPr>
                        <a:lnSpc>
                          <a:spcPct val="100000"/>
                        </a:lnSpc>
                        <a:spcAft>
                          <a:spcPts val="0"/>
                        </a:spcAft>
                      </a:pPr>
                      <a:endParaRPr lang="en-US" sz="1800" b="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b">
                    <a:noFill/>
                  </a:tcPr>
                </a:tc>
                <a:tc>
                  <a:txBody>
                    <a:bodyPr/>
                    <a:lstStyle/>
                    <a:p>
                      <a:pPr>
                        <a:lnSpc>
                          <a:spcPct val="100000"/>
                        </a:lnSpc>
                        <a:spcAft>
                          <a:spcPts val="0"/>
                        </a:spcAft>
                      </a:pP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51435" marR="51435" marT="0" marB="0" anchor="b">
                    <a:noFill/>
                  </a:tcPr>
                </a:tc>
              </a:tr>
            </a:tbl>
          </a:graphicData>
        </a:graphic>
      </p:graphicFrame>
      <p:sp>
        <p:nvSpPr>
          <p:cNvPr id="5" name="Title 1"/>
          <p:cNvSpPr txBox="1">
            <a:spLocks noGrp="1"/>
          </p:cNvSpPr>
          <p:nvPr>
            <p:ph type="title"/>
          </p:nvPr>
        </p:nvSpPr>
        <p:spPr bwMode="auto">
          <a:xfrm>
            <a:off x="457200" y="879759"/>
            <a:ext cx="8229600" cy="1066800"/>
          </a:xfrm>
          <a:prstGeom prst="rect">
            <a:avLst/>
          </a:prstGeom>
          <a:noFill/>
          <a:ln w="9525">
            <a:noFill/>
            <a:miter lim="800000"/>
            <a:headEnd/>
            <a:tailEnd/>
          </a:ln>
        </p:spPr>
        <p:txBody>
          <a:bodyPr anchor="ctr">
            <a:normAutofit fontScale="90000"/>
          </a:bodyPr>
          <a:lstStyle/>
          <a:p>
            <a:pPr algn="ctr" eaLnBrk="1" hangingPunct="1"/>
            <a:r>
              <a:rPr lang="id-ID" altLang="en-US" sz="3200" b="1" dirty="0" smtClean="0"/>
              <a:t>PEDOMAN OPERASIONAL</a:t>
            </a:r>
            <a:br>
              <a:rPr lang="id-ID" altLang="en-US" sz="3200" b="1" dirty="0" smtClean="0"/>
            </a:br>
            <a:r>
              <a:rPr lang="en-US" altLang="en-US" sz="3200" b="1" dirty="0" smtClean="0"/>
              <a:t>WEWENANG DAN TANGGUNG JAWAB DOSEN DALAM MELAKSANAKAN PENGAJARAN</a:t>
            </a:r>
            <a:endParaRPr lang="en-US" altLang="en-US" sz="3200" b="1" dirty="0"/>
          </a:p>
        </p:txBody>
      </p:sp>
      <p:sp>
        <p:nvSpPr>
          <p:cNvPr id="2" name="Slide Number Placeholder 1"/>
          <p:cNvSpPr>
            <a:spLocks noGrp="1"/>
          </p:cNvSpPr>
          <p:nvPr>
            <p:ph type="sldNum" sz="quarter" idx="12"/>
          </p:nvPr>
        </p:nvSpPr>
        <p:spPr/>
        <p:txBody>
          <a:bodyPr/>
          <a:lstStyle/>
          <a:p>
            <a:fld id="{BD266BE7-899D-4075-917F-DBDE33B6B692}" type="slidenum">
              <a:rPr lang="en-US" smtClean="0"/>
              <a:pPr/>
              <a:t>8</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3DA9FC-3EF2-499F-8878-7D7D51EACCF4}" type="slidenum">
              <a:rPr lang="en-US"/>
              <a:pPr/>
              <a:t>9</a:t>
            </a:fld>
            <a:endParaRPr lang="en-US"/>
          </a:p>
        </p:txBody>
      </p:sp>
      <p:sp>
        <p:nvSpPr>
          <p:cNvPr id="3" name="Title 1"/>
          <p:cNvSpPr txBox="1">
            <a:spLocks/>
          </p:cNvSpPr>
          <p:nvPr/>
        </p:nvSpPr>
        <p:spPr bwMode="auto">
          <a:xfrm>
            <a:off x="22225" y="684057"/>
            <a:ext cx="9036050" cy="654050"/>
          </a:xfrm>
          <a:prstGeom prst="rect">
            <a:avLst/>
          </a:prstGeom>
          <a:noFill/>
          <a:ln w="9525">
            <a:noFill/>
            <a:miter lim="800000"/>
            <a:headEnd/>
            <a:tailEnd/>
          </a:ln>
        </p:spPr>
        <p:txBody>
          <a:bodyPr anchor="ctr"/>
          <a:lstStyle/>
          <a:p>
            <a:pPr algn="ctr" eaLnBrk="1" hangingPunct="1"/>
            <a:r>
              <a:rPr lang="en-US" altLang="en-US" sz="2100" b="1" dirty="0">
                <a:solidFill>
                  <a:srgbClr val="7030A0"/>
                </a:solidFill>
              </a:rPr>
              <a:t>LAMPIRAN VI. </a:t>
            </a:r>
            <a:r>
              <a:rPr lang="id-ID" altLang="en-US" sz="2100" b="1" dirty="0">
                <a:solidFill>
                  <a:srgbClr val="7030A0"/>
                </a:solidFill>
              </a:rPr>
              <a:t>TUGAS, WEWENANG DAN TANGGUNG JAWAB</a:t>
            </a:r>
            <a:r>
              <a:rPr lang="en-US" altLang="en-US" sz="2100" b="1" dirty="0">
                <a:solidFill>
                  <a:srgbClr val="7030A0"/>
                </a:solidFill>
              </a:rPr>
              <a:t> MEMBIMBING</a:t>
            </a:r>
          </a:p>
        </p:txBody>
      </p:sp>
      <p:sp>
        <p:nvSpPr>
          <p:cNvPr id="5" name="TextBox 2"/>
          <p:cNvSpPr txBox="1">
            <a:spLocks noChangeArrowheads="1"/>
          </p:cNvSpPr>
          <p:nvPr/>
        </p:nvSpPr>
        <p:spPr bwMode="auto">
          <a:xfrm>
            <a:off x="428628" y="5500702"/>
            <a:ext cx="8501090" cy="1200329"/>
          </a:xfrm>
          <a:prstGeom prst="rect">
            <a:avLst/>
          </a:prstGeom>
          <a:noFill/>
          <a:ln w="9525">
            <a:noFill/>
            <a:miter lim="800000"/>
            <a:headEnd/>
            <a:tailEnd/>
          </a:ln>
        </p:spPr>
        <p:txBody>
          <a:bodyPr wrap="square">
            <a:spAutoFit/>
          </a:bodyPr>
          <a:lstStyle/>
          <a:p>
            <a:pPr eaLnBrk="1" hangingPunct="1"/>
            <a:r>
              <a:rPr lang="en-US" altLang="en-US" dirty="0" smtClean="0"/>
              <a:t>   </a:t>
            </a:r>
            <a:r>
              <a:rPr lang="id-ID" altLang="en-US" dirty="0" smtClean="0"/>
              <a:t>*</a:t>
            </a:r>
            <a:r>
              <a:rPr lang="en-US" altLang="en-US" dirty="0" smtClean="0"/>
              <a:t>   = </a:t>
            </a:r>
            <a:r>
              <a:rPr lang="id-ID" altLang="en-US" dirty="0" smtClean="0"/>
              <a:t>Golongan </a:t>
            </a:r>
            <a:r>
              <a:rPr lang="id-ID" altLang="en-US" dirty="0"/>
              <a:t>III </a:t>
            </a:r>
            <a:r>
              <a:rPr lang="en-US" altLang="en-US" dirty="0"/>
              <a:t>d</a:t>
            </a:r>
          </a:p>
          <a:p>
            <a:pPr eaLnBrk="1" hangingPunct="1"/>
            <a:r>
              <a:rPr lang="id-ID" altLang="en-US" dirty="0"/>
              <a:t>** </a:t>
            </a:r>
            <a:r>
              <a:rPr lang="en-US" altLang="en-US" dirty="0" smtClean="0"/>
              <a:t>   = </a:t>
            </a:r>
            <a:r>
              <a:rPr lang="id-ID" altLang="en-US" dirty="0" smtClean="0"/>
              <a:t>Lektor </a:t>
            </a:r>
            <a:r>
              <a:rPr lang="id-ID" altLang="en-US" dirty="0"/>
              <a:t>Kepala sebagai penulis utama pada jurnal internasional </a:t>
            </a:r>
            <a:r>
              <a:rPr lang="id-ID" altLang="en-US" dirty="0" smtClean="0"/>
              <a:t>bereputasi</a:t>
            </a:r>
            <a:endParaRPr lang="en-US" altLang="en-US" dirty="0" smtClean="0"/>
          </a:p>
          <a:p>
            <a:pPr eaLnBrk="1" hangingPunct="1"/>
            <a:r>
              <a:rPr lang="en-US" altLang="en-US" dirty="0" smtClean="0"/>
              <a:t>M     = </a:t>
            </a:r>
            <a:r>
              <a:rPr lang="en-US" altLang="en-US" dirty="0" err="1" smtClean="0"/>
              <a:t>Melaksanakan</a:t>
            </a:r>
            <a:endParaRPr lang="en-US" altLang="en-US" dirty="0" smtClean="0"/>
          </a:p>
          <a:p>
            <a:pPr eaLnBrk="1" hangingPunct="1"/>
            <a:r>
              <a:rPr lang="en-US" altLang="en-US" dirty="0" smtClean="0"/>
              <a:t>B      = </a:t>
            </a:r>
            <a:r>
              <a:rPr lang="en-US" altLang="en-US" dirty="0" err="1" smtClean="0"/>
              <a:t>Membantu</a:t>
            </a:r>
            <a:endParaRPr lang="en-US" altLang="en-US" dirty="0"/>
          </a:p>
        </p:txBody>
      </p:sp>
      <p:graphicFrame>
        <p:nvGraphicFramePr>
          <p:cNvPr id="6" name="Table 5"/>
          <p:cNvGraphicFramePr>
            <a:graphicFrameLocks noGrp="1"/>
          </p:cNvGraphicFramePr>
          <p:nvPr/>
        </p:nvGraphicFramePr>
        <p:xfrm>
          <a:off x="214282" y="2087406"/>
          <a:ext cx="8715436" cy="3239336"/>
        </p:xfrm>
        <a:graphic>
          <a:graphicData uri="http://schemas.openxmlformats.org/drawingml/2006/table">
            <a:tbl>
              <a:tblPr firstRow="1" bandRow="1">
                <a:tableStyleId>{5C22544A-7EE6-4342-B048-85BDC9FD1C3A}</a:tableStyleId>
              </a:tblPr>
              <a:tblGrid>
                <a:gridCol w="604041"/>
                <a:gridCol w="1984702"/>
                <a:gridCol w="1768975"/>
                <a:gridCol w="1768972"/>
                <a:gridCol w="1294372"/>
                <a:gridCol w="1294374"/>
              </a:tblGrid>
              <a:tr h="464776">
                <a:tc rowSpan="2">
                  <a:txBody>
                    <a:bodyPr/>
                    <a:lstStyle/>
                    <a:p>
                      <a:pPr algn="ctr"/>
                      <a:r>
                        <a:rPr lang="en-US" sz="1800" b="1" dirty="0" smtClean="0">
                          <a:solidFill>
                            <a:schemeClr val="bg1"/>
                          </a:solidFill>
                        </a:rPr>
                        <a:t>NO</a:t>
                      </a:r>
                      <a:endParaRPr lang="en-US" sz="1800" b="1" dirty="0">
                        <a:solidFill>
                          <a:schemeClr val="bg1"/>
                        </a:solidFill>
                      </a:endParaRPr>
                    </a:p>
                  </a:txBody>
                  <a:tcPr marT="45735" marB="45735" anchor="ctr">
                    <a:solidFill>
                      <a:srgbClr val="002060"/>
                    </a:solidFill>
                  </a:tcPr>
                </a:tc>
                <a:tc rowSpan="2">
                  <a:txBody>
                    <a:bodyPr/>
                    <a:lstStyle/>
                    <a:p>
                      <a:pPr algn="ctr"/>
                      <a:r>
                        <a:rPr lang="en-US" sz="1800" b="1" dirty="0" smtClean="0">
                          <a:solidFill>
                            <a:schemeClr val="bg1"/>
                          </a:solidFill>
                        </a:rPr>
                        <a:t>JABATAN AKADEMIK DOSEN</a:t>
                      </a:r>
                      <a:endParaRPr lang="en-US" sz="1800" b="1" dirty="0">
                        <a:solidFill>
                          <a:schemeClr val="bg1"/>
                        </a:solidFill>
                      </a:endParaRPr>
                    </a:p>
                  </a:txBody>
                  <a:tcPr marT="45735" marB="45735" anchor="ctr">
                    <a:solidFill>
                      <a:srgbClr val="002060"/>
                    </a:solidFill>
                  </a:tcPr>
                </a:tc>
                <a:tc rowSpan="2">
                  <a:txBody>
                    <a:bodyPr/>
                    <a:lstStyle/>
                    <a:p>
                      <a:pPr algn="ctr"/>
                      <a:r>
                        <a:rPr lang="en-US" sz="1600" b="1" dirty="0" smtClean="0">
                          <a:solidFill>
                            <a:schemeClr val="bg1"/>
                          </a:solidFill>
                        </a:rPr>
                        <a:t>KUALIFIKASI AKADEMIK</a:t>
                      </a:r>
                      <a:endParaRPr lang="en-US" sz="1600" b="1" dirty="0">
                        <a:solidFill>
                          <a:schemeClr val="bg1"/>
                        </a:solidFill>
                      </a:endParaRPr>
                    </a:p>
                  </a:txBody>
                  <a:tcPr marT="45735" marB="45735" anchor="ctr">
                    <a:solidFill>
                      <a:srgbClr val="002060"/>
                    </a:solidFill>
                  </a:tcPr>
                </a:tc>
                <a:tc gridSpan="3">
                  <a:txBody>
                    <a:bodyPr/>
                    <a:lstStyle/>
                    <a:p>
                      <a:pPr algn="ctr"/>
                      <a:r>
                        <a:rPr lang="en-US" sz="1800" b="1" dirty="0" smtClean="0">
                          <a:solidFill>
                            <a:schemeClr val="bg1"/>
                          </a:solidFill>
                        </a:rPr>
                        <a:t>BIMBINGAN TUGAS AKHIR</a:t>
                      </a:r>
                      <a:endParaRPr lang="en-US" sz="1800" b="1" dirty="0">
                        <a:solidFill>
                          <a:schemeClr val="bg1"/>
                        </a:solidFill>
                      </a:endParaRPr>
                    </a:p>
                  </a:txBody>
                  <a:tcPr marT="45735" marB="45735" anchor="ctr">
                    <a:solidFill>
                      <a:srgbClr val="002060"/>
                    </a:solidFill>
                  </a:tcPr>
                </a:tc>
                <a:tc hMerge="1">
                  <a:txBody>
                    <a:bodyPr/>
                    <a:lstStyle/>
                    <a:p>
                      <a:endParaRPr lang="en-US" dirty="0"/>
                    </a:p>
                  </a:txBody>
                  <a:tcPr/>
                </a:tc>
                <a:tc hMerge="1">
                  <a:txBody>
                    <a:bodyPr/>
                    <a:lstStyle/>
                    <a:p>
                      <a:endParaRPr lang="en-US" dirty="0"/>
                    </a:p>
                  </a:txBody>
                  <a:tcPr/>
                </a:tc>
              </a:tr>
              <a:tr h="579304">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pPr algn="ctr"/>
                      <a:r>
                        <a:rPr lang="en-US" sz="1600" b="1" dirty="0" err="1" smtClean="0">
                          <a:solidFill>
                            <a:schemeClr val="bg1"/>
                          </a:solidFill>
                        </a:rPr>
                        <a:t>Skripsi</a:t>
                      </a:r>
                      <a:r>
                        <a:rPr lang="en-US" sz="1600" b="1" dirty="0" smtClean="0">
                          <a:solidFill>
                            <a:schemeClr val="bg1"/>
                          </a:solidFill>
                        </a:rPr>
                        <a:t>/</a:t>
                      </a:r>
                      <a:endParaRPr lang="id-ID" sz="1600" b="1" dirty="0" smtClean="0">
                        <a:solidFill>
                          <a:schemeClr val="bg1"/>
                        </a:solidFill>
                      </a:endParaRPr>
                    </a:p>
                    <a:p>
                      <a:pPr algn="ctr"/>
                      <a:r>
                        <a:rPr lang="en-US" sz="1600" b="1" dirty="0" err="1" smtClean="0">
                          <a:solidFill>
                            <a:schemeClr val="bg1"/>
                          </a:solidFill>
                        </a:rPr>
                        <a:t>Tugas</a:t>
                      </a:r>
                      <a:r>
                        <a:rPr lang="en-US" sz="1600" b="1" dirty="0" smtClean="0">
                          <a:solidFill>
                            <a:schemeClr val="bg1"/>
                          </a:solidFill>
                        </a:rPr>
                        <a:t> </a:t>
                      </a:r>
                      <a:r>
                        <a:rPr lang="en-US" sz="1600" b="1" dirty="0" err="1" smtClean="0">
                          <a:solidFill>
                            <a:schemeClr val="bg1"/>
                          </a:solidFill>
                        </a:rPr>
                        <a:t>Akhir</a:t>
                      </a:r>
                      <a:endParaRPr lang="en-US" sz="1600" b="1" dirty="0">
                        <a:solidFill>
                          <a:schemeClr val="bg1"/>
                        </a:solidFill>
                      </a:endParaRPr>
                    </a:p>
                  </a:txBody>
                  <a:tcPr marT="45735" marB="45735" anchor="ctr">
                    <a:solidFill>
                      <a:srgbClr val="002060"/>
                    </a:solidFill>
                  </a:tcPr>
                </a:tc>
                <a:tc>
                  <a:txBody>
                    <a:bodyPr/>
                    <a:lstStyle/>
                    <a:p>
                      <a:pPr algn="ctr"/>
                      <a:r>
                        <a:rPr lang="en-US" sz="1800" b="1" dirty="0" err="1" smtClean="0">
                          <a:solidFill>
                            <a:schemeClr val="bg1"/>
                          </a:solidFill>
                        </a:rPr>
                        <a:t>Tesis</a:t>
                      </a:r>
                      <a:endParaRPr lang="en-US" sz="1800" b="1" dirty="0">
                        <a:solidFill>
                          <a:schemeClr val="bg1"/>
                        </a:solidFill>
                      </a:endParaRPr>
                    </a:p>
                  </a:txBody>
                  <a:tcPr marT="45735" marB="45735" anchor="ctr">
                    <a:solidFill>
                      <a:srgbClr val="002060"/>
                    </a:solidFill>
                  </a:tcPr>
                </a:tc>
                <a:tc>
                  <a:txBody>
                    <a:bodyPr/>
                    <a:lstStyle/>
                    <a:p>
                      <a:pPr algn="ctr"/>
                      <a:r>
                        <a:rPr lang="en-US" sz="1800" b="1" dirty="0" err="1" smtClean="0">
                          <a:solidFill>
                            <a:schemeClr val="bg1"/>
                          </a:solidFill>
                        </a:rPr>
                        <a:t>Disertasi</a:t>
                      </a:r>
                      <a:endParaRPr lang="en-US" sz="1800" b="1" dirty="0">
                        <a:solidFill>
                          <a:schemeClr val="bg1"/>
                        </a:solidFill>
                      </a:endParaRPr>
                    </a:p>
                  </a:txBody>
                  <a:tcPr marT="45735" marB="45735" anchor="ctr">
                    <a:solidFill>
                      <a:srgbClr val="002060"/>
                    </a:solidFill>
                  </a:tcPr>
                </a:tc>
              </a:tr>
              <a:tr h="365876">
                <a:tc rowSpan="2">
                  <a:txBody>
                    <a:bodyPr/>
                    <a:lstStyle/>
                    <a:p>
                      <a:r>
                        <a:rPr lang="en-US" sz="1800" dirty="0" smtClean="0"/>
                        <a:t>1</a:t>
                      </a:r>
                      <a:endParaRPr lang="en-US" sz="1800" dirty="0"/>
                    </a:p>
                  </a:txBody>
                  <a:tcPr marT="45735" marB="45735"/>
                </a:tc>
                <a:tc rowSpan="2">
                  <a:txBody>
                    <a:bodyPr/>
                    <a:lstStyle/>
                    <a:p>
                      <a:r>
                        <a:rPr lang="en-US" sz="1800" dirty="0" err="1" smtClean="0"/>
                        <a:t>Asisten</a:t>
                      </a:r>
                      <a:r>
                        <a:rPr lang="en-US" sz="1800" baseline="0" dirty="0" smtClean="0"/>
                        <a:t> </a:t>
                      </a:r>
                      <a:r>
                        <a:rPr lang="en-US" sz="1800" baseline="0" dirty="0" err="1" smtClean="0"/>
                        <a:t>Ahli</a:t>
                      </a:r>
                      <a:endParaRPr lang="en-US" sz="1800" dirty="0"/>
                    </a:p>
                  </a:txBody>
                  <a:tcPr marT="45735" marB="45735"/>
                </a:tc>
                <a:tc>
                  <a:txBody>
                    <a:bodyPr/>
                    <a:lstStyle/>
                    <a:p>
                      <a:pPr algn="ctr"/>
                      <a:r>
                        <a:rPr lang="en-US" sz="1800" dirty="0" smtClean="0"/>
                        <a:t>Magister</a:t>
                      </a:r>
                      <a:endParaRPr lang="en-US" sz="1800" dirty="0"/>
                    </a:p>
                  </a:txBody>
                  <a:tcPr marT="45735" marB="45735"/>
                </a:tc>
                <a:tc>
                  <a:txBody>
                    <a:bodyPr/>
                    <a:lstStyle/>
                    <a:p>
                      <a:pPr algn="ctr"/>
                      <a:r>
                        <a:rPr lang="en-US" sz="1800" dirty="0" smtClean="0"/>
                        <a:t>M</a:t>
                      </a:r>
                      <a:endParaRPr lang="en-US" sz="1800" dirty="0"/>
                    </a:p>
                  </a:txBody>
                  <a:tcPr marT="45735" marB="45735"/>
                </a:tc>
                <a:tc>
                  <a:txBody>
                    <a:bodyPr/>
                    <a:lstStyle/>
                    <a:p>
                      <a:pPr algn="ctr"/>
                      <a:r>
                        <a:rPr lang="en-US" sz="1800" dirty="0" smtClean="0"/>
                        <a:t>-</a:t>
                      </a:r>
                      <a:endParaRPr lang="en-US" sz="1800" dirty="0"/>
                    </a:p>
                  </a:txBody>
                  <a:tcPr marT="45735" marB="45735"/>
                </a:tc>
                <a:tc>
                  <a:txBody>
                    <a:bodyPr/>
                    <a:lstStyle/>
                    <a:p>
                      <a:pPr algn="ctr"/>
                      <a:r>
                        <a:rPr lang="en-US" sz="1800" dirty="0" smtClean="0"/>
                        <a:t>-</a:t>
                      </a:r>
                      <a:endParaRPr lang="en-US" sz="1800" dirty="0"/>
                    </a:p>
                  </a:txBody>
                  <a:tcPr marT="45735" marB="45735"/>
                </a:tc>
              </a:tr>
              <a:tr h="365876">
                <a:tc vMerge="1">
                  <a:txBody>
                    <a:bodyPr/>
                    <a:lstStyle/>
                    <a:p>
                      <a:endParaRPr lang="en-US" dirty="0"/>
                    </a:p>
                  </a:txBody>
                  <a:tcPr/>
                </a:tc>
                <a:tc vMerge="1">
                  <a:txBody>
                    <a:bodyPr/>
                    <a:lstStyle/>
                    <a:p>
                      <a:endParaRPr lang="en-US" dirty="0"/>
                    </a:p>
                  </a:txBody>
                  <a:tcPr/>
                </a:tc>
                <a:tc>
                  <a:txBody>
                    <a:bodyPr/>
                    <a:lstStyle/>
                    <a:p>
                      <a:pPr algn="ctr"/>
                      <a:r>
                        <a:rPr lang="en-US" sz="1800" dirty="0" err="1" smtClean="0"/>
                        <a:t>Doktor</a:t>
                      </a:r>
                      <a:endParaRPr lang="en-US" sz="1800" dirty="0"/>
                    </a:p>
                  </a:txBody>
                  <a:tcPr marT="45735" marB="45735"/>
                </a:tc>
                <a:tc>
                  <a:txBody>
                    <a:bodyPr/>
                    <a:lstStyle/>
                    <a:p>
                      <a:pPr algn="ctr"/>
                      <a:r>
                        <a:rPr lang="en-US" sz="1800" dirty="0" smtClean="0"/>
                        <a:t>M</a:t>
                      </a:r>
                      <a:endParaRPr lang="en-US" sz="1800" dirty="0"/>
                    </a:p>
                  </a:txBody>
                  <a:tcPr marT="45735" marB="45735"/>
                </a:tc>
                <a:tc>
                  <a:txBody>
                    <a:bodyPr/>
                    <a:lstStyle/>
                    <a:p>
                      <a:pPr algn="ctr"/>
                      <a:r>
                        <a:rPr lang="en-US" sz="1800" dirty="0" smtClean="0"/>
                        <a:t>B</a:t>
                      </a:r>
                      <a:endParaRPr lang="en-US" sz="1800" dirty="0"/>
                    </a:p>
                  </a:txBody>
                  <a:tcPr marT="45735" marB="45735"/>
                </a:tc>
                <a:tc>
                  <a:txBody>
                    <a:bodyPr/>
                    <a:lstStyle/>
                    <a:p>
                      <a:pPr algn="ctr"/>
                      <a:r>
                        <a:rPr lang="en-US" sz="1800" dirty="0" smtClean="0"/>
                        <a:t>-</a:t>
                      </a:r>
                      <a:endParaRPr lang="en-US" sz="1800" dirty="0"/>
                    </a:p>
                  </a:txBody>
                  <a:tcPr marT="45735" marB="45735"/>
                </a:tc>
              </a:tr>
              <a:tr h="365876">
                <a:tc rowSpan="2">
                  <a:txBody>
                    <a:bodyPr/>
                    <a:lstStyle/>
                    <a:p>
                      <a:r>
                        <a:rPr lang="en-US" sz="1800" dirty="0" smtClean="0"/>
                        <a:t>2</a:t>
                      </a:r>
                      <a:endParaRPr lang="en-US" sz="1800" dirty="0"/>
                    </a:p>
                  </a:txBody>
                  <a:tcPr marT="45735" marB="45735"/>
                </a:tc>
                <a:tc rowSpan="2">
                  <a:txBody>
                    <a:bodyPr/>
                    <a:lstStyle/>
                    <a:p>
                      <a:r>
                        <a:rPr lang="en-US" sz="1800" dirty="0" err="1" smtClean="0"/>
                        <a:t>Lektor</a:t>
                      </a:r>
                      <a:endParaRPr lang="en-US" sz="1800" dirty="0"/>
                    </a:p>
                  </a:txBody>
                  <a:tcPr marT="45735" marB="45735"/>
                </a:tc>
                <a:tc>
                  <a:txBody>
                    <a:bodyPr/>
                    <a:lstStyle/>
                    <a:p>
                      <a:pPr algn="ctr"/>
                      <a:r>
                        <a:rPr lang="en-US" sz="1800" dirty="0" smtClean="0"/>
                        <a:t>Magister</a:t>
                      </a:r>
                      <a:endParaRPr lang="en-US" sz="1800" dirty="0"/>
                    </a:p>
                  </a:txBody>
                  <a:tcPr marT="45735" marB="45735">
                    <a:solidFill>
                      <a:srgbClr val="FFFF00"/>
                    </a:solidFill>
                  </a:tcPr>
                </a:tc>
                <a:tc>
                  <a:txBody>
                    <a:bodyPr/>
                    <a:lstStyle/>
                    <a:p>
                      <a:pPr algn="ctr"/>
                      <a:r>
                        <a:rPr lang="en-US" sz="1800" dirty="0" smtClean="0"/>
                        <a:t>M</a:t>
                      </a:r>
                      <a:endParaRPr lang="en-US" sz="1800" dirty="0"/>
                    </a:p>
                  </a:txBody>
                  <a:tcPr marT="45735" marB="45735"/>
                </a:tc>
                <a:tc>
                  <a:txBody>
                    <a:bodyPr/>
                    <a:lstStyle/>
                    <a:p>
                      <a:pPr algn="ctr"/>
                      <a:r>
                        <a:rPr lang="en-US" sz="1800" dirty="0" smtClean="0"/>
                        <a:t>B*</a:t>
                      </a:r>
                      <a:endParaRPr lang="en-US" sz="1800" dirty="0"/>
                    </a:p>
                  </a:txBody>
                  <a:tcPr marT="45735" marB="45735">
                    <a:solidFill>
                      <a:srgbClr val="FFFF00"/>
                    </a:solidFill>
                  </a:tcPr>
                </a:tc>
                <a:tc>
                  <a:txBody>
                    <a:bodyPr/>
                    <a:lstStyle/>
                    <a:p>
                      <a:pPr algn="ctr"/>
                      <a:r>
                        <a:rPr lang="en-US" sz="1800" dirty="0" smtClean="0"/>
                        <a:t>-</a:t>
                      </a:r>
                      <a:endParaRPr lang="en-US" sz="1800" dirty="0"/>
                    </a:p>
                  </a:txBody>
                  <a:tcPr marT="45735" marB="45735"/>
                </a:tc>
              </a:tr>
              <a:tr h="365876">
                <a:tc vMerge="1">
                  <a:txBody>
                    <a:bodyPr/>
                    <a:lstStyle/>
                    <a:p>
                      <a:endParaRPr lang="en-US" dirty="0"/>
                    </a:p>
                  </a:txBody>
                  <a:tcPr/>
                </a:tc>
                <a:tc vMerge="1">
                  <a:txBody>
                    <a:bodyPr/>
                    <a:lstStyle/>
                    <a:p>
                      <a:endParaRPr lang="en-US" dirty="0"/>
                    </a:p>
                  </a:txBody>
                  <a:tcPr/>
                </a:tc>
                <a:tc>
                  <a:txBody>
                    <a:bodyPr/>
                    <a:lstStyle/>
                    <a:p>
                      <a:pPr algn="ctr"/>
                      <a:r>
                        <a:rPr lang="en-US" sz="1800" dirty="0" err="1" smtClean="0"/>
                        <a:t>Doktor</a:t>
                      </a:r>
                      <a:endParaRPr lang="en-US" sz="1800" dirty="0"/>
                    </a:p>
                  </a:txBody>
                  <a:tcPr marT="45735" marB="45735"/>
                </a:tc>
                <a:tc>
                  <a:txBody>
                    <a:bodyPr/>
                    <a:lstStyle/>
                    <a:p>
                      <a:pPr algn="ctr"/>
                      <a:r>
                        <a:rPr lang="en-US" sz="1800" dirty="0" smtClean="0"/>
                        <a:t>M</a:t>
                      </a:r>
                      <a:endParaRPr lang="en-US" sz="1800" dirty="0"/>
                    </a:p>
                  </a:txBody>
                  <a:tcPr marT="45735" marB="45735"/>
                </a:tc>
                <a:tc>
                  <a:txBody>
                    <a:bodyPr/>
                    <a:lstStyle/>
                    <a:p>
                      <a:pPr algn="ctr"/>
                      <a:r>
                        <a:rPr lang="en-US" sz="1800" dirty="0" smtClean="0"/>
                        <a:t>M</a:t>
                      </a:r>
                      <a:endParaRPr lang="en-US" sz="1800" dirty="0"/>
                    </a:p>
                  </a:txBody>
                  <a:tcPr marT="45735" marB="45735"/>
                </a:tc>
                <a:tc>
                  <a:txBody>
                    <a:bodyPr/>
                    <a:lstStyle/>
                    <a:p>
                      <a:pPr algn="ctr"/>
                      <a:r>
                        <a:rPr lang="en-US" sz="1800" dirty="0" smtClean="0"/>
                        <a:t>B</a:t>
                      </a:r>
                      <a:endParaRPr lang="en-US" sz="1800" dirty="0"/>
                    </a:p>
                  </a:txBody>
                  <a:tcPr marT="45735" marB="45735"/>
                </a:tc>
              </a:tr>
              <a:tr h="365876">
                <a:tc>
                  <a:txBody>
                    <a:bodyPr/>
                    <a:lstStyle/>
                    <a:p>
                      <a:r>
                        <a:rPr lang="en-US" sz="1800" dirty="0" smtClean="0"/>
                        <a:t>3</a:t>
                      </a:r>
                      <a:endParaRPr lang="en-US" sz="1800" dirty="0"/>
                    </a:p>
                  </a:txBody>
                  <a:tcPr marT="45735" marB="45735"/>
                </a:tc>
                <a:tc>
                  <a:txBody>
                    <a:bodyPr/>
                    <a:lstStyle/>
                    <a:p>
                      <a:r>
                        <a:rPr lang="en-US" sz="1800" dirty="0" err="1" smtClean="0"/>
                        <a:t>Lektor</a:t>
                      </a:r>
                      <a:r>
                        <a:rPr lang="en-US" sz="1800" dirty="0" smtClean="0"/>
                        <a:t> </a:t>
                      </a:r>
                      <a:r>
                        <a:rPr lang="en-US" sz="1800" dirty="0" err="1" smtClean="0"/>
                        <a:t>Kepala</a:t>
                      </a:r>
                      <a:endParaRPr lang="en-US" sz="1800" dirty="0"/>
                    </a:p>
                  </a:txBody>
                  <a:tcPr marT="45735" marB="45735"/>
                </a:tc>
                <a:tc>
                  <a:txBody>
                    <a:bodyPr/>
                    <a:lstStyle/>
                    <a:p>
                      <a:pPr algn="ctr"/>
                      <a:r>
                        <a:rPr lang="en-US" sz="1800" dirty="0" err="1" smtClean="0"/>
                        <a:t>Doktor</a:t>
                      </a:r>
                      <a:endParaRPr lang="en-US" sz="1800" dirty="0"/>
                    </a:p>
                  </a:txBody>
                  <a:tcPr marT="45735" marB="45735"/>
                </a:tc>
                <a:tc>
                  <a:txBody>
                    <a:bodyPr/>
                    <a:lstStyle/>
                    <a:p>
                      <a:pPr algn="ctr"/>
                      <a:r>
                        <a:rPr lang="en-US" sz="1800" dirty="0" smtClean="0"/>
                        <a:t>M</a:t>
                      </a:r>
                      <a:endParaRPr lang="en-US" sz="1800" dirty="0"/>
                    </a:p>
                  </a:txBody>
                  <a:tcPr marT="45735" marB="45735"/>
                </a:tc>
                <a:tc>
                  <a:txBody>
                    <a:bodyPr/>
                    <a:lstStyle/>
                    <a:p>
                      <a:pPr algn="ctr"/>
                      <a:r>
                        <a:rPr lang="en-US" sz="1800" dirty="0" smtClean="0"/>
                        <a:t>M</a:t>
                      </a:r>
                      <a:endParaRPr lang="en-US" sz="1800" dirty="0"/>
                    </a:p>
                  </a:txBody>
                  <a:tcPr marT="45735" marB="45735"/>
                </a:tc>
                <a:tc>
                  <a:txBody>
                    <a:bodyPr/>
                    <a:lstStyle/>
                    <a:p>
                      <a:pPr algn="ctr"/>
                      <a:r>
                        <a:rPr lang="en-US" sz="1800" dirty="0" smtClean="0"/>
                        <a:t>B/M**</a:t>
                      </a:r>
                      <a:endParaRPr lang="en-US" sz="1800" dirty="0"/>
                    </a:p>
                  </a:txBody>
                  <a:tcPr marT="45735" marB="45735"/>
                </a:tc>
              </a:tr>
              <a:tr h="365876">
                <a:tc>
                  <a:txBody>
                    <a:bodyPr/>
                    <a:lstStyle/>
                    <a:p>
                      <a:r>
                        <a:rPr lang="en-US" sz="1800" dirty="0" smtClean="0"/>
                        <a:t>4</a:t>
                      </a:r>
                      <a:endParaRPr lang="en-US" sz="1800" dirty="0"/>
                    </a:p>
                  </a:txBody>
                  <a:tcPr marT="45735" marB="45735"/>
                </a:tc>
                <a:tc>
                  <a:txBody>
                    <a:bodyPr/>
                    <a:lstStyle/>
                    <a:p>
                      <a:r>
                        <a:rPr lang="en-US" sz="1800" dirty="0" err="1" smtClean="0"/>
                        <a:t>Profesor</a:t>
                      </a:r>
                      <a:endParaRPr lang="en-US" sz="1800" dirty="0"/>
                    </a:p>
                  </a:txBody>
                  <a:tcPr marT="45735" marB="45735"/>
                </a:tc>
                <a:tc>
                  <a:txBody>
                    <a:bodyPr/>
                    <a:lstStyle/>
                    <a:p>
                      <a:pPr algn="ctr"/>
                      <a:r>
                        <a:rPr lang="en-US" sz="1800" dirty="0" err="1" smtClean="0"/>
                        <a:t>Doktor</a:t>
                      </a:r>
                      <a:endParaRPr lang="en-US" sz="1800" dirty="0"/>
                    </a:p>
                  </a:txBody>
                  <a:tcPr marT="45735" marB="45735"/>
                </a:tc>
                <a:tc>
                  <a:txBody>
                    <a:bodyPr/>
                    <a:lstStyle/>
                    <a:p>
                      <a:pPr algn="ctr"/>
                      <a:r>
                        <a:rPr lang="en-US" sz="1800" dirty="0" smtClean="0"/>
                        <a:t>M</a:t>
                      </a:r>
                      <a:endParaRPr lang="en-US" sz="1800" dirty="0"/>
                    </a:p>
                  </a:txBody>
                  <a:tcPr marT="45735" marB="45735"/>
                </a:tc>
                <a:tc>
                  <a:txBody>
                    <a:bodyPr/>
                    <a:lstStyle/>
                    <a:p>
                      <a:pPr algn="ctr"/>
                      <a:r>
                        <a:rPr lang="en-US" sz="1800" dirty="0" smtClean="0"/>
                        <a:t>M</a:t>
                      </a:r>
                      <a:endParaRPr lang="en-US" sz="1800" dirty="0"/>
                    </a:p>
                  </a:txBody>
                  <a:tcPr marT="45735" marB="45735"/>
                </a:tc>
                <a:tc>
                  <a:txBody>
                    <a:bodyPr/>
                    <a:lstStyle/>
                    <a:p>
                      <a:pPr algn="ctr"/>
                      <a:r>
                        <a:rPr lang="en-US" sz="1800" dirty="0" smtClean="0"/>
                        <a:t>M</a:t>
                      </a:r>
                      <a:endParaRPr lang="en-US" sz="1800" dirty="0"/>
                    </a:p>
                  </a:txBody>
                  <a:tcPr marT="45735" marB="45735"/>
                </a:tc>
              </a:tr>
            </a:tbl>
          </a:graphicData>
        </a:graphic>
      </p:graphicFrame>
      <p:sp>
        <p:nvSpPr>
          <p:cNvPr id="7" name="TextBox 1"/>
          <p:cNvSpPr txBox="1">
            <a:spLocks noChangeArrowheads="1"/>
          </p:cNvSpPr>
          <p:nvPr/>
        </p:nvSpPr>
        <p:spPr bwMode="auto">
          <a:xfrm>
            <a:off x="142844" y="1533369"/>
            <a:ext cx="8659812" cy="400050"/>
          </a:xfrm>
          <a:prstGeom prst="rect">
            <a:avLst/>
          </a:prstGeom>
          <a:noFill/>
          <a:ln w="9525">
            <a:noFill/>
            <a:miter lim="800000"/>
            <a:headEnd/>
            <a:tailEnd/>
          </a:ln>
        </p:spPr>
        <p:txBody>
          <a:bodyPr wrap="square">
            <a:spAutoFit/>
          </a:bodyPr>
          <a:lstStyle/>
          <a:p>
            <a:pPr eaLnBrk="1" hangingPunct="1"/>
            <a:r>
              <a:rPr lang="en-US" altLang="en-US" sz="2000" b="1" u="sng" dirty="0" smtClean="0"/>
              <a:t>BIMBINGAN</a:t>
            </a:r>
            <a:r>
              <a:rPr lang="en-US" altLang="en-US" sz="2000" b="1" dirty="0" smtClean="0"/>
              <a:t> </a:t>
            </a:r>
            <a:r>
              <a:rPr lang="id-ID" altLang="en-US" sz="2000" b="1" dirty="0" smtClean="0"/>
              <a:t>P</a:t>
            </a:r>
            <a:r>
              <a:rPr lang="en-US" altLang="en-US" sz="2000" b="1" dirty="0" err="1" smtClean="0"/>
              <a:t>ermenpan</a:t>
            </a:r>
            <a:r>
              <a:rPr lang="id-ID" altLang="en-US" sz="2000" b="1" dirty="0" smtClean="0"/>
              <a:t> dan RB No.</a:t>
            </a:r>
            <a:r>
              <a:rPr lang="en-US" altLang="en-US" sz="2000" b="1" dirty="0" smtClean="0"/>
              <a:t> 17 </a:t>
            </a:r>
            <a:r>
              <a:rPr lang="en-US" altLang="en-US" sz="2000" b="1" dirty="0"/>
              <a:t>-2013</a:t>
            </a:r>
          </a:p>
        </p:txBody>
      </p:sp>
    </p:spTree>
  </p:cSld>
  <p:clrMapOvr>
    <a:masterClrMapping/>
  </p:clrMapOvr>
  <p:transition>
    <p:dissolve/>
    <p:sndAc>
      <p:stSnd>
        <p:snd r:embed="rId2" name="drumroll.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4146</TotalTime>
  <Words>6303</Words>
  <Application>Microsoft Office PowerPoint</Application>
  <PresentationFormat>On-screen Show (4:3)</PresentationFormat>
  <Paragraphs>1323</Paragraphs>
  <Slides>61</Slides>
  <Notes>4</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Urban</vt:lpstr>
      <vt:lpstr>KETENTUAN PELAKSANAAN</vt:lpstr>
      <vt:lpstr>Slide 2</vt:lpstr>
      <vt:lpstr>Slide 3</vt:lpstr>
      <vt:lpstr>Slide 4</vt:lpstr>
      <vt:lpstr>Slide 5</vt:lpstr>
      <vt:lpstr>Slide 6</vt:lpstr>
      <vt:lpstr>Slide 7</vt:lpstr>
      <vt:lpstr>PEDOMAN OPERASIONAL WEWENANG DAN TANGGUNG JAWAB DOSEN DALAM MELAKSANAKAN PENGAJARAN</vt:lpstr>
      <vt:lpstr>Slide 9</vt:lpstr>
      <vt:lpstr>Slide 10</vt:lpstr>
      <vt:lpstr>PEDOMAN OPERASIONAL WEWENANG DAN TANGGUNG JAWAB DOSEN DALAM MELAKSANAKAN BIMBINGAN TA</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RIYAWAN</dc:creator>
  <cp:lastModifiedBy>PERSONAL</cp:lastModifiedBy>
  <cp:revision>60</cp:revision>
  <dcterms:created xsi:type="dcterms:W3CDTF">2011-11-24T01:58:10Z</dcterms:created>
  <dcterms:modified xsi:type="dcterms:W3CDTF">2014-12-05T12:07:21Z</dcterms:modified>
</cp:coreProperties>
</file>